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88"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82" d="100"/>
          <a:sy n="82" d="100"/>
        </p:scale>
        <p:origin x="48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02FA3-2621-01FA-9822-5C78DF8936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BAC9E68-0085-AAFA-92D9-8189411D5B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38BD953-39C9-CDA1-3045-3584A9936905}"/>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37F133E2-A10C-78BB-C70B-51F949BCF34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DDAE958-084E-BB95-816B-86109C00FDC0}"/>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309112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92D8E-5BA5-7FF4-F936-038273FD7B5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389E296-64C3-9633-1E6E-47E39A895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FF10B00-3781-B33D-7241-387C31499E49}"/>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BCE6E5DA-4000-8A82-6E8D-1519B4F4051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F11DE16-317F-E3BA-C51F-A8334CC7C435}"/>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777299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AE139A-A93E-CB45-21D3-16B2E7A30C4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3B95282-3909-C546-4573-550D4C78B7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D8BD9FF-FBC5-4E35-B40F-3C24FE4341CE}"/>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C0B17402-823E-FF3A-3750-D9FE1F6A48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E9FEA73-1BA8-4894-A66A-1D7A6256664C}"/>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3320045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BDDFC-E4C7-1086-F6B5-BAA0EE24C9A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E890A18-8D4A-E446-6B4C-6240981AF9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E74FDD-5133-F147-8304-2C08B941D666}"/>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D4C0BC80-7396-2CCD-9112-89226E42F18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9F0137-0428-8E1C-0648-2DFDCB6C7308}"/>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574910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A9E70-29EC-7D71-1D05-E9E48118A9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92CE045-2331-005C-16CE-1DC4C65DBE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B81434-FDAC-22BC-CB12-805648EFFDC3}"/>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36E74950-AB5A-9DF3-39DF-79D39E4E291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DAB2DB2-8359-4BF6-8280-B0C877887930}"/>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90262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CD913-480E-0FBC-CF7E-FFA5C03EFA4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637F13D-C454-D603-6BE4-5F3A4FA601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E293A2A-5123-8CFE-FB05-7397F80FA7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B18A74-2C57-DAFC-BD54-B9739363161C}"/>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6" name="Footer Placeholder 5">
            <a:extLst>
              <a:ext uri="{FF2B5EF4-FFF2-40B4-BE49-F238E27FC236}">
                <a16:creationId xmlns:a16="http://schemas.microsoft.com/office/drawing/2014/main" id="{2279D33D-6F1C-85BD-CB94-FAC70D259F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EA1422E-A1CD-1553-4A57-2CEC49DBBE9E}"/>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4173594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861B-17C0-75C6-1063-A286A116C08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B5484DD-5B6D-A267-3D83-59046D6395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C31CD1-FC75-AE4D-F6D9-35111B1615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68E8F66-A6C0-083C-5186-EFF2DA6000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74B2DB-0977-3DBC-7662-E2AE17BA39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A429FB7-801A-ABE7-7011-8B1AEA4CEC91}"/>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8" name="Footer Placeholder 7">
            <a:extLst>
              <a:ext uri="{FF2B5EF4-FFF2-40B4-BE49-F238E27FC236}">
                <a16:creationId xmlns:a16="http://schemas.microsoft.com/office/drawing/2014/main" id="{44FDE616-378D-A09B-72E4-64C60F1E767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956628A-A1CC-4EF8-E56F-904B1391EE30}"/>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570505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9B556-9E69-325C-5224-B8FCA0E25A7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573EC96-BE73-1BFA-B18A-2CF73AED446A}"/>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4" name="Footer Placeholder 3">
            <a:extLst>
              <a:ext uri="{FF2B5EF4-FFF2-40B4-BE49-F238E27FC236}">
                <a16:creationId xmlns:a16="http://schemas.microsoft.com/office/drawing/2014/main" id="{84941946-C2C6-F943-EABF-20AECD173AE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C19D952-5A9D-F564-9870-EED330CD5C94}"/>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273931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1E7F4E-E89D-F128-2767-0EC9584C7153}"/>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3" name="Footer Placeholder 2">
            <a:extLst>
              <a:ext uri="{FF2B5EF4-FFF2-40B4-BE49-F238E27FC236}">
                <a16:creationId xmlns:a16="http://schemas.microsoft.com/office/drawing/2014/main" id="{0844B856-8B28-5591-1D3A-C189CFDFD76D}"/>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B6D2462-7C54-3B1D-A30E-244769467DF5}"/>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404779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4EFFC-4C5B-B336-8B51-3B34A5CB3F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3CCA1F2-41FF-3865-41A9-802A410021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2A50DA0-DB4B-4E25-1D2D-1D6518CA9A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586BF1-E4E7-73B7-5FFE-262E4F4ED9D5}"/>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6" name="Footer Placeholder 5">
            <a:extLst>
              <a:ext uri="{FF2B5EF4-FFF2-40B4-BE49-F238E27FC236}">
                <a16:creationId xmlns:a16="http://schemas.microsoft.com/office/drawing/2014/main" id="{2A4D957F-CECE-ADB4-2185-E6FEF2F58B9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57632C9-6D38-3CDD-B209-2E890B6150B4}"/>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4222219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FF81C-1162-D259-2DA6-3A23D20907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3CCD0DE-7B32-CC9E-6BA9-622F4FCC8F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9B139FD-AF35-B4E7-3CCB-90BB936003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6DCB0-993B-7924-257F-A7E2A6446EF4}"/>
              </a:ext>
            </a:extLst>
          </p:cNvPr>
          <p:cNvSpPr>
            <a:spLocks noGrp="1"/>
          </p:cNvSpPr>
          <p:nvPr>
            <p:ph type="dt" sz="half" idx="10"/>
          </p:nvPr>
        </p:nvSpPr>
        <p:spPr/>
        <p:txBody>
          <a:bodyPr/>
          <a:lstStyle/>
          <a:p>
            <a:fld id="{10CD2F67-11FD-457A-99A2-DDDD6E617B38}" type="datetimeFigureOut">
              <a:rPr lang="en-IN" smtClean="0"/>
              <a:t>22-06-2022</a:t>
            </a:fld>
            <a:endParaRPr lang="en-IN"/>
          </a:p>
        </p:txBody>
      </p:sp>
      <p:sp>
        <p:nvSpPr>
          <p:cNvPr id="6" name="Footer Placeholder 5">
            <a:extLst>
              <a:ext uri="{FF2B5EF4-FFF2-40B4-BE49-F238E27FC236}">
                <a16:creationId xmlns:a16="http://schemas.microsoft.com/office/drawing/2014/main" id="{8AE9F24E-5F7F-D198-6B35-A58F72EE94C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2D3F35D-7BC7-FB1E-FD1C-E2F7880ACDD7}"/>
              </a:ext>
            </a:extLst>
          </p:cNvPr>
          <p:cNvSpPr>
            <a:spLocks noGrp="1"/>
          </p:cNvSpPr>
          <p:nvPr>
            <p:ph type="sldNum" sz="quarter" idx="12"/>
          </p:nvPr>
        </p:nvSpPr>
        <p:spPr/>
        <p:txBody>
          <a:bodyPr/>
          <a:lstStyle/>
          <a:p>
            <a:fld id="{F9FA5117-DCE9-4257-A1EE-50BAA574AEF5}" type="slidenum">
              <a:rPr lang="en-IN" smtClean="0"/>
              <a:t>‹#›</a:t>
            </a:fld>
            <a:endParaRPr lang="en-IN"/>
          </a:p>
        </p:txBody>
      </p:sp>
    </p:spTree>
    <p:extLst>
      <p:ext uri="{BB962C8B-B14F-4D97-AF65-F5344CB8AC3E}">
        <p14:creationId xmlns:p14="http://schemas.microsoft.com/office/powerpoint/2010/main" val="3798143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4C28D7-FD18-074F-D90C-B8638CE8AE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00CC89E-CF88-D43E-A2FE-553ECDF252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8F86B7D-5633-E3CF-D8CF-4C973F3C88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CD2F67-11FD-457A-99A2-DDDD6E617B38}" type="datetimeFigureOut">
              <a:rPr lang="en-IN" smtClean="0"/>
              <a:t>22-06-2022</a:t>
            </a:fld>
            <a:endParaRPr lang="en-IN"/>
          </a:p>
        </p:txBody>
      </p:sp>
      <p:sp>
        <p:nvSpPr>
          <p:cNvPr id="5" name="Footer Placeholder 4">
            <a:extLst>
              <a:ext uri="{FF2B5EF4-FFF2-40B4-BE49-F238E27FC236}">
                <a16:creationId xmlns:a16="http://schemas.microsoft.com/office/drawing/2014/main" id="{FF25695F-D4F2-1853-30B3-15DACC4DAC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F971F2A-F508-428A-0D32-45CA6EBD8D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A5117-DCE9-4257-A1EE-50BAA574AEF5}" type="slidenum">
              <a:rPr lang="en-IN" smtClean="0"/>
              <a:t>‹#›</a:t>
            </a:fld>
            <a:endParaRPr lang="en-IN"/>
          </a:p>
        </p:txBody>
      </p:sp>
    </p:spTree>
    <p:extLst>
      <p:ext uri="{BB962C8B-B14F-4D97-AF65-F5344CB8AC3E}">
        <p14:creationId xmlns:p14="http://schemas.microsoft.com/office/powerpoint/2010/main" val="27387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6059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949DA6-2605-AFCB-9B50-010E437118ED}"/>
              </a:ext>
            </a:extLst>
          </p:cNvPr>
          <p:cNvSpPr>
            <a:spLocks noGrp="1"/>
          </p:cNvSpPr>
          <p:nvPr>
            <p:ph idx="1"/>
          </p:nvPr>
        </p:nvSpPr>
        <p:spPr>
          <a:xfrm>
            <a:off x="838200" y="855785"/>
            <a:ext cx="10515600" cy="5321178"/>
          </a:xfrm>
        </p:spPr>
        <p:txBody>
          <a:bodyPr/>
          <a:lstStyle/>
          <a:p>
            <a:r>
              <a:rPr lang="en-US" dirty="0"/>
              <a:t>Social Ads</a:t>
            </a:r>
            <a:endParaRPr lang="en-IN" dirty="0"/>
          </a:p>
        </p:txBody>
      </p:sp>
      <p:pic>
        <p:nvPicPr>
          <p:cNvPr id="3074" name="Picture 2" descr="Types of Programmatic Ads - Social Ads">
            <a:extLst>
              <a:ext uri="{FF2B5EF4-FFF2-40B4-BE49-F238E27FC236}">
                <a16:creationId xmlns:a16="http://schemas.microsoft.com/office/drawing/2014/main" id="{47B26EA5-83BE-3F75-47C7-D19442DCED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2796" y="1269390"/>
            <a:ext cx="6353175" cy="521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149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D66D3F-6C31-264E-1B54-BE7CACF1469B}"/>
              </a:ext>
            </a:extLst>
          </p:cNvPr>
          <p:cNvSpPr>
            <a:spLocks noGrp="1"/>
          </p:cNvSpPr>
          <p:nvPr>
            <p:ph idx="1"/>
          </p:nvPr>
        </p:nvSpPr>
        <p:spPr>
          <a:xfrm>
            <a:off x="838200" y="879231"/>
            <a:ext cx="5574323" cy="5297732"/>
          </a:xfrm>
        </p:spPr>
        <p:txBody>
          <a:bodyPr/>
          <a:lstStyle/>
          <a:p>
            <a:r>
              <a:rPr lang="en-US" dirty="0"/>
              <a:t>Audio Ads: </a:t>
            </a:r>
          </a:p>
          <a:p>
            <a:pPr marL="0" indent="0">
              <a:buNone/>
            </a:pPr>
            <a:r>
              <a:rPr lang="en-US" b="0" i="0" dirty="0">
                <a:solidFill>
                  <a:srgbClr val="26272C"/>
                </a:solidFill>
                <a:effectLst/>
                <a:latin typeface="geo-wf"/>
              </a:rPr>
              <a:t>Ads served in audio content such as podcasts.</a:t>
            </a:r>
          </a:p>
          <a:p>
            <a:pPr marL="0" indent="0">
              <a:buNone/>
            </a:pPr>
            <a:endParaRPr lang="en-IN" dirty="0"/>
          </a:p>
        </p:txBody>
      </p:sp>
      <p:pic>
        <p:nvPicPr>
          <p:cNvPr id="8" name="Picture 7">
            <a:extLst>
              <a:ext uri="{FF2B5EF4-FFF2-40B4-BE49-F238E27FC236}">
                <a16:creationId xmlns:a16="http://schemas.microsoft.com/office/drawing/2014/main" id="{6C773B92-A872-2050-9F64-89B7CE500B93}"/>
              </a:ext>
            </a:extLst>
          </p:cNvPr>
          <p:cNvPicPr>
            <a:picLocks noChangeAspect="1"/>
          </p:cNvPicPr>
          <p:nvPr/>
        </p:nvPicPr>
        <p:blipFill rotWithShape="1">
          <a:blip r:embed="rId2"/>
          <a:srcRect l="63889" t="18120" r="13248" b="18974"/>
          <a:stretch/>
        </p:blipFill>
        <p:spPr>
          <a:xfrm>
            <a:off x="7268308" y="650630"/>
            <a:ext cx="3231365" cy="5556740"/>
          </a:xfrm>
          <a:prstGeom prst="rect">
            <a:avLst/>
          </a:prstGeom>
        </p:spPr>
      </p:pic>
    </p:spTree>
    <p:extLst>
      <p:ext uri="{BB962C8B-B14F-4D97-AF65-F5344CB8AC3E}">
        <p14:creationId xmlns:p14="http://schemas.microsoft.com/office/powerpoint/2010/main" val="743587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4C76A1-A4B3-8583-2D23-21285F8F028E}"/>
              </a:ext>
            </a:extLst>
          </p:cNvPr>
          <p:cNvSpPr>
            <a:spLocks noGrp="1"/>
          </p:cNvSpPr>
          <p:nvPr>
            <p:ph idx="1"/>
          </p:nvPr>
        </p:nvSpPr>
        <p:spPr>
          <a:xfrm>
            <a:off x="838200" y="668215"/>
            <a:ext cx="10515600" cy="5508748"/>
          </a:xfrm>
        </p:spPr>
        <p:txBody>
          <a:bodyPr/>
          <a:lstStyle/>
          <a:p>
            <a:r>
              <a:rPr lang="en-US" dirty="0"/>
              <a:t>Native Ads</a:t>
            </a:r>
            <a:endParaRPr lang="en-IN" dirty="0"/>
          </a:p>
        </p:txBody>
      </p:sp>
      <p:pic>
        <p:nvPicPr>
          <p:cNvPr id="5122" name="Picture 2" descr="Marketing in Camouflage: Native Advertising for Manufacturers || Mascola  B2B Marketing">
            <a:extLst>
              <a:ext uri="{FF2B5EF4-FFF2-40B4-BE49-F238E27FC236}">
                <a16:creationId xmlns:a16="http://schemas.microsoft.com/office/drawing/2014/main" id="{FE2F6651-7AB7-CCB0-6635-3968B40A6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4715" y="1138970"/>
            <a:ext cx="6290520" cy="5273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578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28505-A513-E9B5-F16A-D7905CC258FB}"/>
              </a:ext>
            </a:extLst>
          </p:cNvPr>
          <p:cNvSpPr>
            <a:spLocks noGrp="1"/>
          </p:cNvSpPr>
          <p:nvPr>
            <p:ph type="title"/>
          </p:nvPr>
        </p:nvSpPr>
        <p:spPr/>
        <p:txBody>
          <a:bodyPr>
            <a:normAutofit/>
          </a:bodyPr>
          <a:lstStyle/>
          <a:p>
            <a:r>
              <a:rPr lang="en-IN" b="1" dirty="0">
                <a:solidFill>
                  <a:srgbClr val="000000"/>
                </a:solidFill>
                <a:effectLst/>
                <a:ea typeface="Calibri" panose="020F0502020204030204" pitchFamily="34" charset="0"/>
              </a:rPr>
              <a:t>Types of Programmatic Deals to buy inventory </a:t>
            </a:r>
            <a:endParaRPr lang="en-IN" sz="8800" b="1" dirty="0"/>
          </a:p>
        </p:txBody>
      </p:sp>
      <p:pic>
        <p:nvPicPr>
          <p:cNvPr id="6146" name="Picture 2">
            <a:extLst>
              <a:ext uri="{FF2B5EF4-FFF2-40B4-BE49-F238E27FC236}">
                <a16:creationId xmlns:a16="http://schemas.microsoft.com/office/drawing/2014/main" id="{4E886412-C697-66B2-56A6-9BB7294D001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895" y="1427040"/>
            <a:ext cx="8773828" cy="4913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514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F7DFA-FDE6-59A9-5A7D-CA903C177C9B}"/>
              </a:ext>
            </a:extLst>
          </p:cNvPr>
          <p:cNvSpPr>
            <a:spLocks noGrp="1"/>
          </p:cNvSpPr>
          <p:nvPr>
            <p:ph type="title"/>
          </p:nvPr>
        </p:nvSpPr>
        <p:spPr/>
        <p:txBody>
          <a:bodyPr/>
          <a:lstStyle/>
          <a:p>
            <a:r>
              <a:rPr lang="en-US" b="1" dirty="0"/>
              <a:t>1. Open Auction</a:t>
            </a:r>
            <a:endParaRPr lang="en-IN" b="1" dirty="0"/>
          </a:p>
        </p:txBody>
      </p:sp>
      <p:sp>
        <p:nvSpPr>
          <p:cNvPr id="3" name="Content Placeholder 2">
            <a:extLst>
              <a:ext uri="{FF2B5EF4-FFF2-40B4-BE49-F238E27FC236}">
                <a16:creationId xmlns:a16="http://schemas.microsoft.com/office/drawing/2014/main" id="{6BACD3DF-61D8-6A71-8E41-B4EC3D3B9E54}"/>
              </a:ext>
            </a:extLst>
          </p:cNvPr>
          <p:cNvSpPr>
            <a:spLocks noGrp="1"/>
          </p:cNvSpPr>
          <p:nvPr>
            <p:ph idx="1"/>
          </p:nvPr>
        </p:nvSpPr>
        <p:spPr/>
        <p:txBody>
          <a:bodyPr>
            <a:normAutofit lnSpcReduction="10000"/>
          </a:bodyPr>
          <a:lstStyle/>
          <a:p>
            <a:r>
              <a:rPr lang="en-US" b="1" i="0" dirty="0">
                <a:effectLst/>
              </a:rPr>
              <a:t>Also known as:</a:t>
            </a:r>
            <a:r>
              <a:rPr lang="en-US" b="0" i="0" dirty="0">
                <a:effectLst/>
              </a:rPr>
              <a:t> Open exchange, open market-place, real-time bidding</a:t>
            </a:r>
          </a:p>
          <a:p>
            <a:r>
              <a:rPr lang="en-US" b="1" dirty="0"/>
              <a:t>Who can buy: </a:t>
            </a:r>
            <a:r>
              <a:rPr lang="en-US" dirty="0"/>
              <a:t>All eligible buyers on a platform</a:t>
            </a:r>
          </a:p>
          <a:p>
            <a:pPr algn="l"/>
            <a:r>
              <a:rPr lang="en-US" b="1" i="0" dirty="0">
                <a:effectLst/>
              </a:rPr>
              <a:t>Pros</a:t>
            </a:r>
            <a:endParaRPr lang="en-US" b="0" i="0" dirty="0">
              <a:effectLst/>
            </a:endParaRPr>
          </a:p>
          <a:p>
            <a:pPr algn="l">
              <a:buFont typeface="Wingdings" panose="05000000000000000000" pitchFamily="2" charset="2"/>
              <a:buChar char="ü"/>
            </a:pPr>
            <a:r>
              <a:rPr lang="en-US" b="0" i="0" dirty="0">
                <a:effectLst/>
              </a:rPr>
              <a:t>Open market and can get more scale</a:t>
            </a:r>
          </a:p>
          <a:p>
            <a:pPr algn="l">
              <a:buFont typeface="Wingdings" panose="05000000000000000000" pitchFamily="2" charset="2"/>
              <a:buChar char="ü"/>
            </a:pPr>
            <a:r>
              <a:rPr lang="en-US" b="0" i="0" dirty="0">
                <a:effectLst/>
              </a:rPr>
              <a:t>Readily available in DSPs for targeting</a:t>
            </a:r>
          </a:p>
          <a:p>
            <a:pPr algn="l">
              <a:buFont typeface="Wingdings" panose="05000000000000000000" pitchFamily="2" charset="2"/>
              <a:buChar char="ü"/>
            </a:pPr>
            <a:r>
              <a:rPr lang="en-US" b="0" i="0" dirty="0">
                <a:effectLst/>
              </a:rPr>
              <a:t>Control for publishers</a:t>
            </a:r>
          </a:p>
          <a:p>
            <a:pPr algn="l"/>
            <a:r>
              <a:rPr lang="en-US" b="1" i="0" dirty="0">
                <a:effectLst/>
              </a:rPr>
              <a:t>Cons</a:t>
            </a:r>
            <a:endParaRPr lang="en-US" b="0" i="0" dirty="0">
              <a:effectLst/>
            </a:endParaRPr>
          </a:p>
          <a:p>
            <a:pPr algn="l">
              <a:buFont typeface="Wingdings" panose="05000000000000000000" pitchFamily="2" charset="2"/>
              <a:buChar char="ü"/>
            </a:pPr>
            <a:r>
              <a:rPr lang="en-US" b="0" i="0" dirty="0">
                <a:effectLst/>
              </a:rPr>
              <a:t>No guarantee you can buy the placement you want</a:t>
            </a:r>
          </a:p>
          <a:p>
            <a:pPr algn="l">
              <a:buFont typeface="Wingdings" panose="05000000000000000000" pitchFamily="2" charset="2"/>
              <a:buChar char="ü"/>
            </a:pPr>
            <a:r>
              <a:rPr lang="en-US" b="0" i="0" dirty="0">
                <a:effectLst/>
              </a:rPr>
              <a:t>Lower ROI for publishers in general</a:t>
            </a:r>
          </a:p>
          <a:p>
            <a:pPr marL="0" indent="0">
              <a:buNone/>
            </a:pPr>
            <a:endParaRPr lang="en-IN" dirty="0"/>
          </a:p>
        </p:txBody>
      </p:sp>
    </p:spTree>
    <p:extLst>
      <p:ext uri="{BB962C8B-B14F-4D97-AF65-F5344CB8AC3E}">
        <p14:creationId xmlns:p14="http://schemas.microsoft.com/office/powerpoint/2010/main" val="3816678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D1029-E0A6-027B-72D1-61F446B2C422}"/>
              </a:ext>
            </a:extLst>
          </p:cNvPr>
          <p:cNvSpPr>
            <a:spLocks noGrp="1"/>
          </p:cNvSpPr>
          <p:nvPr>
            <p:ph type="title"/>
          </p:nvPr>
        </p:nvSpPr>
        <p:spPr/>
        <p:txBody>
          <a:bodyPr/>
          <a:lstStyle/>
          <a:p>
            <a:r>
              <a:rPr lang="en-US" b="1" dirty="0"/>
              <a:t>2. Private Auction</a:t>
            </a:r>
            <a:endParaRPr lang="en-IN" b="1" dirty="0"/>
          </a:p>
        </p:txBody>
      </p:sp>
      <p:sp>
        <p:nvSpPr>
          <p:cNvPr id="3" name="Content Placeholder 2">
            <a:extLst>
              <a:ext uri="{FF2B5EF4-FFF2-40B4-BE49-F238E27FC236}">
                <a16:creationId xmlns:a16="http://schemas.microsoft.com/office/drawing/2014/main" id="{28ED945C-A6C8-124D-4996-DB4C56EF57E0}"/>
              </a:ext>
            </a:extLst>
          </p:cNvPr>
          <p:cNvSpPr>
            <a:spLocks noGrp="1"/>
          </p:cNvSpPr>
          <p:nvPr>
            <p:ph idx="1"/>
          </p:nvPr>
        </p:nvSpPr>
        <p:spPr/>
        <p:txBody>
          <a:bodyPr>
            <a:normAutofit lnSpcReduction="10000"/>
          </a:bodyPr>
          <a:lstStyle/>
          <a:p>
            <a:r>
              <a:rPr lang="en-US" b="1" i="0" dirty="0">
                <a:effectLst/>
              </a:rPr>
              <a:t>Also known as: </a:t>
            </a:r>
            <a:r>
              <a:rPr lang="en-US" b="0" i="0" dirty="0">
                <a:effectLst/>
              </a:rPr>
              <a:t>Closed auction, private auction, invitation-only auction</a:t>
            </a:r>
          </a:p>
          <a:p>
            <a:r>
              <a:rPr lang="en-US" b="1" i="0" dirty="0">
                <a:effectLst/>
              </a:rPr>
              <a:t>Who can buy:</a:t>
            </a:r>
            <a:r>
              <a:rPr lang="en-US" b="0" i="0" dirty="0">
                <a:effectLst/>
              </a:rPr>
              <a:t> Only invited buyers are allowed</a:t>
            </a:r>
          </a:p>
          <a:p>
            <a:pPr algn="l"/>
            <a:r>
              <a:rPr lang="en-US" b="1" i="0" dirty="0">
                <a:effectLst/>
              </a:rPr>
              <a:t>Pros</a:t>
            </a:r>
            <a:endParaRPr lang="en-US" b="0" i="0" dirty="0">
              <a:effectLst/>
            </a:endParaRPr>
          </a:p>
          <a:p>
            <a:pPr algn="l">
              <a:buFont typeface="Wingdings" panose="05000000000000000000" pitchFamily="2" charset="2"/>
              <a:buChar char="ü"/>
            </a:pPr>
            <a:r>
              <a:rPr lang="en-US" b="0" i="0" dirty="0">
                <a:effectLst/>
              </a:rPr>
              <a:t>Smaller pool of brands competing for a placement</a:t>
            </a:r>
          </a:p>
          <a:p>
            <a:pPr algn="l">
              <a:buFont typeface="Wingdings" panose="05000000000000000000" pitchFamily="2" charset="2"/>
              <a:buChar char="ü"/>
            </a:pPr>
            <a:r>
              <a:rPr lang="en-US" b="0" i="0" dirty="0">
                <a:effectLst/>
              </a:rPr>
              <a:t>Transparency on what you are buying</a:t>
            </a:r>
          </a:p>
          <a:p>
            <a:pPr algn="l"/>
            <a:r>
              <a:rPr lang="en-US" b="1" i="0" dirty="0">
                <a:effectLst/>
              </a:rPr>
              <a:t>Cons</a:t>
            </a:r>
            <a:endParaRPr lang="en-US" b="0" i="0" dirty="0">
              <a:effectLst/>
            </a:endParaRPr>
          </a:p>
          <a:p>
            <a:pPr algn="l">
              <a:buFont typeface="Wingdings" panose="05000000000000000000" pitchFamily="2" charset="2"/>
              <a:buChar char="ü"/>
            </a:pPr>
            <a:r>
              <a:rPr lang="en-US" b="0" i="0" dirty="0">
                <a:effectLst/>
              </a:rPr>
              <a:t>CPMs tend to be higher</a:t>
            </a:r>
          </a:p>
          <a:p>
            <a:pPr algn="l">
              <a:buFont typeface="Wingdings" panose="05000000000000000000" pitchFamily="2" charset="2"/>
              <a:buChar char="ü"/>
            </a:pPr>
            <a:r>
              <a:rPr lang="en-US" b="0" i="0" dirty="0">
                <a:effectLst/>
              </a:rPr>
              <a:t>Still not guaranteed to win the placement</a:t>
            </a:r>
          </a:p>
        </p:txBody>
      </p:sp>
    </p:spTree>
    <p:extLst>
      <p:ext uri="{BB962C8B-B14F-4D97-AF65-F5344CB8AC3E}">
        <p14:creationId xmlns:p14="http://schemas.microsoft.com/office/powerpoint/2010/main" val="966264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D4BA8-9022-3B8D-13E0-AED967C06002}"/>
              </a:ext>
            </a:extLst>
          </p:cNvPr>
          <p:cNvSpPr>
            <a:spLocks noGrp="1"/>
          </p:cNvSpPr>
          <p:nvPr>
            <p:ph type="title"/>
          </p:nvPr>
        </p:nvSpPr>
        <p:spPr/>
        <p:txBody>
          <a:bodyPr/>
          <a:lstStyle/>
          <a:p>
            <a:r>
              <a:rPr lang="en-US" b="1" dirty="0"/>
              <a:t>3. Preferred Deal </a:t>
            </a:r>
            <a:endParaRPr lang="en-IN" b="1" dirty="0"/>
          </a:p>
        </p:txBody>
      </p:sp>
      <p:sp>
        <p:nvSpPr>
          <p:cNvPr id="3" name="Content Placeholder 2">
            <a:extLst>
              <a:ext uri="{FF2B5EF4-FFF2-40B4-BE49-F238E27FC236}">
                <a16:creationId xmlns:a16="http://schemas.microsoft.com/office/drawing/2014/main" id="{F21AF429-0F84-1C53-9490-D8E6D02B12B4}"/>
              </a:ext>
            </a:extLst>
          </p:cNvPr>
          <p:cNvSpPr>
            <a:spLocks noGrp="1"/>
          </p:cNvSpPr>
          <p:nvPr>
            <p:ph idx="1"/>
          </p:nvPr>
        </p:nvSpPr>
        <p:spPr/>
        <p:txBody>
          <a:bodyPr>
            <a:normAutofit lnSpcReduction="10000"/>
          </a:bodyPr>
          <a:lstStyle/>
          <a:p>
            <a:pPr algn="l"/>
            <a:r>
              <a:rPr lang="en-US" b="1" i="0" dirty="0">
                <a:effectLst/>
              </a:rPr>
              <a:t>Also known as: </a:t>
            </a:r>
            <a:r>
              <a:rPr lang="en-US" b="0" i="0" dirty="0">
                <a:effectLst/>
              </a:rPr>
              <a:t>Spot buying, private access, unreserved fixed rate</a:t>
            </a:r>
          </a:p>
          <a:p>
            <a:pPr algn="l"/>
            <a:r>
              <a:rPr lang="en-US" b="1" i="0" dirty="0">
                <a:effectLst/>
              </a:rPr>
              <a:t>Who can buy:</a:t>
            </a:r>
            <a:r>
              <a:rPr lang="en-US" b="0" i="0" dirty="0">
                <a:effectLst/>
              </a:rPr>
              <a:t> One buyer</a:t>
            </a:r>
          </a:p>
          <a:p>
            <a:pPr algn="l"/>
            <a:r>
              <a:rPr lang="en-US" b="1" i="0" dirty="0">
                <a:effectLst/>
              </a:rPr>
              <a:t>Pros</a:t>
            </a:r>
            <a:endParaRPr lang="en-US" b="0" i="0" dirty="0">
              <a:effectLst/>
            </a:endParaRPr>
          </a:p>
          <a:p>
            <a:pPr algn="l">
              <a:buFont typeface="Wingdings" panose="05000000000000000000" pitchFamily="2" charset="2"/>
              <a:buChar char="ü"/>
            </a:pPr>
            <a:r>
              <a:rPr lang="en-US" b="0" i="0" dirty="0">
                <a:effectLst/>
              </a:rPr>
              <a:t>Guaranteed inventory if floor price is met</a:t>
            </a:r>
          </a:p>
          <a:p>
            <a:pPr algn="l">
              <a:buFont typeface="Wingdings" panose="05000000000000000000" pitchFamily="2" charset="2"/>
              <a:buChar char="ü"/>
            </a:pPr>
            <a:r>
              <a:rPr lang="en-US" b="0" i="0" dirty="0">
                <a:effectLst/>
              </a:rPr>
              <a:t>Transparency on what you are buying</a:t>
            </a:r>
          </a:p>
          <a:p>
            <a:pPr algn="l">
              <a:buFont typeface="Wingdings" panose="05000000000000000000" pitchFamily="2" charset="2"/>
              <a:buChar char="ü"/>
            </a:pPr>
            <a:r>
              <a:rPr lang="en-US" b="0" i="0" dirty="0">
                <a:effectLst/>
              </a:rPr>
              <a:t>Fixed pricing</a:t>
            </a:r>
          </a:p>
          <a:p>
            <a:pPr algn="l"/>
            <a:r>
              <a:rPr lang="en-US" b="1" i="0" dirty="0">
                <a:effectLst/>
              </a:rPr>
              <a:t>Cons</a:t>
            </a:r>
            <a:endParaRPr lang="en-US" b="0" i="0" dirty="0">
              <a:effectLst/>
            </a:endParaRPr>
          </a:p>
          <a:p>
            <a:pPr algn="l">
              <a:buFont typeface="Wingdings" panose="05000000000000000000" pitchFamily="2" charset="2"/>
              <a:buChar char="ü"/>
            </a:pPr>
            <a:r>
              <a:rPr lang="en-US" b="0" i="0" dirty="0">
                <a:effectLst/>
              </a:rPr>
              <a:t>CPMs tend to be higher</a:t>
            </a:r>
          </a:p>
          <a:p>
            <a:pPr algn="l">
              <a:buFont typeface="Wingdings" panose="05000000000000000000" pitchFamily="2" charset="2"/>
              <a:buChar char="ü"/>
            </a:pPr>
            <a:r>
              <a:rPr lang="en-US" b="0" i="0" dirty="0">
                <a:effectLst/>
              </a:rPr>
              <a:t>Inventory volume is not guaranteed</a:t>
            </a:r>
          </a:p>
        </p:txBody>
      </p:sp>
    </p:spTree>
    <p:extLst>
      <p:ext uri="{BB962C8B-B14F-4D97-AF65-F5344CB8AC3E}">
        <p14:creationId xmlns:p14="http://schemas.microsoft.com/office/powerpoint/2010/main" val="2369155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84139-11F1-0AB4-8447-0DEE777BDEB0}"/>
              </a:ext>
            </a:extLst>
          </p:cNvPr>
          <p:cNvSpPr>
            <a:spLocks noGrp="1"/>
          </p:cNvSpPr>
          <p:nvPr>
            <p:ph type="title"/>
          </p:nvPr>
        </p:nvSpPr>
        <p:spPr/>
        <p:txBody>
          <a:bodyPr/>
          <a:lstStyle/>
          <a:p>
            <a:r>
              <a:rPr lang="en-US" b="1" dirty="0"/>
              <a:t>4. Programmatic Guaranteed</a:t>
            </a:r>
            <a:endParaRPr lang="en-IN" b="1" dirty="0"/>
          </a:p>
        </p:txBody>
      </p:sp>
      <p:sp>
        <p:nvSpPr>
          <p:cNvPr id="3" name="Content Placeholder 2">
            <a:extLst>
              <a:ext uri="{FF2B5EF4-FFF2-40B4-BE49-F238E27FC236}">
                <a16:creationId xmlns:a16="http://schemas.microsoft.com/office/drawing/2014/main" id="{C73CFEBE-2258-0830-1DBF-E21C42BB2E3A}"/>
              </a:ext>
            </a:extLst>
          </p:cNvPr>
          <p:cNvSpPr>
            <a:spLocks noGrp="1"/>
          </p:cNvSpPr>
          <p:nvPr>
            <p:ph idx="1"/>
          </p:nvPr>
        </p:nvSpPr>
        <p:spPr>
          <a:xfrm>
            <a:off x="838200" y="1690688"/>
            <a:ext cx="10626969" cy="4802187"/>
          </a:xfrm>
        </p:spPr>
        <p:txBody>
          <a:bodyPr>
            <a:normAutofit lnSpcReduction="10000"/>
          </a:bodyPr>
          <a:lstStyle/>
          <a:p>
            <a:r>
              <a:rPr lang="en-US" b="1" i="0" dirty="0">
                <a:effectLst/>
              </a:rPr>
              <a:t>Also known as: </a:t>
            </a:r>
            <a:r>
              <a:rPr lang="en-US" b="0" i="0" dirty="0">
                <a:effectLst/>
              </a:rPr>
              <a:t>Programmatic Guaranteed/Direct/ Premium/ Reserved</a:t>
            </a:r>
          </a:p>
          <a:p>
            <a:r>
              <a:rPr lang="en-US" b="1" i="0" dirty="0">
                <a:effectLst/>
              </a:rPr>
              <a:t>Who can buy:</a:t>
            </a:r>
            <a:r>
              <a:rPr lang="en-US" b="0" i="0" dirty="0">
                <a:effectLst/>
              </a:rPr>
              <a:t> One buyer</a:t>
            </a:r>
          </a:p>
          <a:p>
            <a:pPr algn="l"/>
            <a:r>
              <a:rPr lang="en-US" b="1" i="0" dirty="0">
                <a:effectLst/>
              </a:rPr>
              <a:t>Pros</a:t>
            </a:r>
            <a:endParaRPr lang="en-US" b="0" i="0" dirty="0">
              <a:effectLst/>
            </a:endParaRPr>
          </a:p>
          <a:p>
            <a:pPr algn="l">
              <a:buFont typeface="Wingdings" panose="05000000000000000000" pitchFamily="2" charset="2"/>
              <a:buChar char="ü"/>
            </a:pPr>
            <a:r>
              <a:rPr lang="en-US" b="0" i="0" dirty="0">
                <a:effectLst/>
              </a:rPr>
              <a:t>Exclusive inventory</a:t>
            </a:r>
          </a:p>
          <a:p>
            <a:pPr algn="l">
              <a:buFont typeface="Wingdings" panose="05000000000000000000" pitchFamily="2" charset="2"/>
              <a:buChar char="ü"/>
            </a:pPr>
            <a:r>
              <a:rPr lang="en-US" b="0" i="0" dirty="0">
                <a:effectLst/>
              </a:rPr>
              <a:t>Transparency and control</a:t>
            </a:r>
          </a:p>
          <a:p>
            <a:pPr algn="l">
              <a:buFont typeface="Wingdings" panose="05000000000000000000" pitchFamily="2" charset="2"/>
              <a:buChar char="ü"/>
            </a:pPr>
            <a:r>
              <a:rPr lang="en-US" b="0" i="0" dirty="0">
                <a:effectLst/>
              </a:rPr>
              <a:t>Guaranteed volumes to buyer and seller </a:t>
            </a:r>
          </a:p>
          <a:p>
            <a:pPr algn="l"/>
            <a:r>
              <a:rPr lang="en-US" b="1" i="0" dirty="0">
                <a:effectLst/>
              </a:rPr>
              <a:t>Cons</a:t>
            </a:r>
            <a:endParaRPr lang="en-US" b="0" i="0" dirty="0">
              <a:effectLst/>
            </a:endParaRPr>
          </a:p>
          <a:p>
            <a:pPr algn="l">
              <a:buFont typeface="Wingdings" panose="05000000000000000000" pitchFamily="2" charset="2"/>
              <a:buChar char="ü"/>
            </a:pPr>
            <a:r>
              <a:rPr lang="en-US" b="0" i="0" dirty="0">
                <a:effectLst/>
              </a:rPr>
              <a:t>High CPMs</a:t>
            </a:r>
          </a:p>
          <a:p>
            <a:pPr algn="l">
              <a:buFont typeface="Wingdings" panose="05000000000000000000" pitchFamily="2" charset="2"/>
              <a:buChar char="ü"/>
            </a:pPr>
            <a:r>
              <a:rPr lang="en-US" b="0" i="0" dirty="0">
                <a:effectLst/>
              </a:rPr>
              <a:t>Minimum budgets and commitment terms</a:t>
            </a:r>
          </a:p>
          <a:p>
            <a:pPr algn="l">
              <a:buFont typeface="Wingdings" panose="05000000000000000000" pitchFamily="2" charset="2"/>
              <a:buChar char="ü"/>
            </a:pPr>
            <a:r>
              <a:rPr lang="en-US" b="0" i="0" dirty="0">
                <a:effectLst/>
              </a:rPr>
              <a:t>Increased resources required to set up</a:t>
            </a:r>
          </a:p>
          <a:p>
            <a:endParaRPr lang="en-IN" dirty="0"/>
          </a:p>
        </p:txBody>
      </p:sp>
    </p:spTree>
    <p:extLst>
      <p:ext uri="{BB962C8B-B14F-4D97-AF65-F5344CB8AC3E}">
        <p14:creationId xmlns:p14="http://schemas.microsoft.com/office/powerpoint/2010/main" val="4049211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7BCFD-4209-C2E2-CE63-D13AAD6BDC14}"/>
              </a:ext>
            </a:extLst>
          </p:cNvPr>
          <p:cNvSpPr>
            <a:spLocks noGrp="1"/>
          </p:cNvSpPr>
          <p:nvPr>
            <p:ph type="title"/>
          </p:nvPr>
        </p:nvSpPr>
        <p:spPr/>
        <p:txBody>
          <a:bodyPr/>
          <a:lstStyle/>
          <a:p>
            <a:r>
              <a:rPr lang="en-US" b="1" dirty="0"/>
              <a:t>Real – Time Bidding (RTB) Auction</a:t>
            </a:r>
            <a:endParaRPr lang="en-IN" b="1" dirty="0"/>
          </a:p>
        </p:txBody>
      </p:sp>
      <p:sp>
        <p:nvSpPr>
          <p:cNvPr id="3" name="Content Placeholder 2">
            <a:extLst>
              <a:ext uri="{FF2B5EF4-FFF2-40B4-BE49-F238E27FC236}">
                <a16:creationId xmlns:a16="http://schemas.microsoft.com/office/drawing/2014/main" id="{676BC448-149B-7B5F-153E-90C362A77E0B}"/>
              </a:ext>
            </a:extLst>
          </p:cNvPr>
          <p:cNvSpPr>
            <a:spLocks noGrp="1"/>
          </p:cNvSpPr>
          <p:nvPr>
            <p:ph idx="1"/>
          </p:nvPr>
        </p:nvSpPr>
        <p:spPr/>
        <p:txBody>
          <a:bodyPr/>
          <a:lstStyle/>
          <a:p>
            <a:r>
              <a:rPr lang="en-US" b="0" i="0" dirty="0">
                <a:effectLst/>
              </a:rPr>
              <a:t>Real-time bidding ( RTB) is a subcategory of </a:t>
            </a:r>
            <a:r>
              <a:rPr lang="en-US" b="0" i="0" u="none" strike="noStrike" dirty="0">
                <a:effectLst/>
              </a:rPr>
              <a:t>programmatic media buying</a:t>
            </a:r>
            <a:r>
              <a:rPr lang="en-US" b="0" i="0" dirty="0">
                <a:effectLst/>
              </a:rPr>
              <a:t>. It refers to the practice of buying and selling ads in real time on a per-impression basis in an instant auction. This is usually facilitated by a supply-side platform (SSP) or an ad exchange.</a:t>
            </a:r>
            <a:endParaRPr lang="en-IN" dirty="0"/>
          </a:p>
        </p:txBody>
      </p:sp>
    </p:spTree>
    <p:extLst>
      <p:ext uri="{BB962C8B-B14F-4D97-AF65-F5344CB8AC3E}">
        <p14:creationId xmlns:p14="http://schemas.microsoft.com/office/powerpoint/2010/main" val="3951084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74791-D68B-8241-205D-DF4A360E98A3}"/>
              </a:ext>
            </a:extLst>
          </p:cNvPr>
          <p:cNvSpPr>
            <a:spLocks noGrp="1"/>
          </p:cNvSpPr>
          <p:nvPr>
            <p:ph type="title"/>
          </p:nvPr>
        </p:nvSpPr>
        <p:spPr/>
        <p:txBody>
          <a:bodyPr/>
          <a:lstStyle/>
          <a:p>
            <a:r>
              <a:rPr lang="en-US" b="1" i="0" dirty="0">
                <a:solidFill>
                  <a:srgbClr val="1F1F1F"/>
                </a:solidFill>
                <a:effectLst/>
              </a:rPr>
              <a:t>Why is real-time bidding important?</a:t>
            </a:r>
            <a:endParaRPr lang="en-IN" dirty="0"/>
          </a:p>
        </p:txBody>
      </p:sp>
      <p:sp>
        <p:nvSpPr>
          <p:cNvPr id="3" name="Content Placeholder 2">
            <a:extLst>
              <a:ext uri="{FF2B5EF4-FFF2-40B4-BE49-F238E27FC236}">
                <a16:creationId xmlns:a16="http://schemas.microsoft.com/office/drawing/2014/main" id="{BD842AA4-23AE-E811-2B83-48F82BDD95C2}"/>
              </a:ext>
            </a:extLst>
          </p:cNvPr>
          <p:cNvSpPr>
            <a:spLocks noGrp="1"/>
          </p:cNvSpPr>
          <p:nvPr>
            <p:ph idx="1"/>
          </p:nvPr>
        </p:nvSpPr>
        <p:spPr>
          <a:xfrm>
            <a:off x="838200" y="1825625"/>
            <a:ext cx="10515600" cy="4667250"/>
          </a:xfrm>
        </p:spPr>
        <p:txBody>
          <a:bodyPr>
            <a:normAutofit/>
          </a:bodyPr>
          <a:lstStyle/>
          <a:p>
            <a:r>
              <a:rPr lang="en-US" i="0" dirty="0">
                <a:solidFill>
                  <a:srgbClr val="1F1F1F"/>
                </a:solidFill>
                <a:effectLst/>
              </a:rPr>
              <a:t>RTB is effective for advertisers and publishers. Let’s look at how RTB is useful for each:</a:t>
            </a:r>
          </a:p>
          <a:p>
            <a:pPr>
              <a:buFont typeface="Wingdings" panose="05000000000000000000" pitchFamily="2" charset="2"/>
              <a:buChar char="ü"/>
            </a:pPr>
            <a:r>
              <a:rPr lang="en-US" b="1" i="0" dirty="0">
                <a:solidFill>
                  <a:srgbClr val="1F1F1F"/>
                </a:solidFill>
                <a:effectLst/>
              </a:rPr>
              <a:t>For advertisers: </a:t>
            </a:r>
            <a:r>
              <a:rPr lang="en-US" i="0" dirty="0">
                <a:solidFill>
                  <a:srgbClr val="1F1F1F"/>
                </a:solidFill>
                <a:effectLst/>
              </a:rPr>
              <a:t>RTB means more streamlined, efficient and targeted buying. It provides them with the ability to fine-tune targeting and focus on the most relevant inventory results in higher ROI. Ultimately, users see more relevant ads.</a:t>
            </a:r>
          </a:p>
          <a:p>
            <a:pPr>
              <a:buFont typeface="Wingdings" panose="05000000000000000000" pitchFamily="2" charset="2"/>
              <a:buChar char="ü"/>
            </a:pPr>
            <a:r>
              <a:rPr lang="en-US" b="1" i="0" dirty="0">
                <a:solidFill>
                  <a:srgbClr val="1F1F1F"/>
                </a:solidFill>
                <a:effectLst/>
              </a:rPr>
              <a:t>For publishers: </a:t>
            </a:r>
            <a:r>
              <a:rPr lang="en-US" i="0" dirty="0">
                <a:solidFill>
                  <a:srgbClr val="1F1F1F"/>
                </a:solidFill>
                <a:effectLst/>
              </a:rPr>
              <a:t>RTB increases revenue and fill rates by opening inventory to a wider variety of buyers in a competitive auction. Finally, publishers gain visibility of who is buying which inventory and can leverage this knowledge to charge more for their premium placements.</a:t>
            </a:r>
          </a:p>
        </p:txBody>
      </p:sp>
    </p:spTree>
    <p:extLst>
      <p:ext uri="{BB962C8B-B14F-4D97-AF65-F5344CB8AC3E}">
        <p14:creationId xmlns:p14="http://schemas.microsoft.com/office/powerpoint/2010/main" val="1922175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41E01-E243-FCDC-17DE-660EF30332D7}"/>
              </a:ext>
            </a:extLst>
          </p:cNvPr>
          <p:cNvSpPr>
            <a:spLocks noGrp="1"/>
          </p:cNvSpPr>
          <p:nvPr>
            <p:ph type="title"/>
          </p:nvPr>
        </p:nvSpPr>
        <p:spPr/>
        <p:txBody>
          <a:bodyPr/>
          <a:lstStyle/>
          <a:p>
            <a:r>
              <a:rPr lang="en-US" b="1" dirty="0"/>
              <a:t>Introduction</a:t>
            </a:r>
            <a:endParaRPr lang="en-IN" b="1" dirty="0"/>
          </a:p>
        </p:txBody>
      </p:sp>
      <p:pic>
        <p:nvPicPr>
          <p:cNvPr id="1026" name="Picture 2" descr="What is a Demand Side Platform (DSP) and it works | Publift">
            <a:extLst>
              <a:ext uri="{FF2B5EF4-FFF2-40B4-BE49-F238E27FC236}">
                <a16:creationId xmlns:a16="http://schemas.microsoft.com/office/drawing/2014/main" id="{9A92E3F6-DB95-9D1A-4AF0-2FB003B84FEF}"/>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5608"/>
          <a:stretch/>
        </p:blipFill>
        <p:spPr bwMode="auto">
          <a:xfrm>
            <a:off x="1602195" y="1881051"/>
            <a:ext cx="9751605"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094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E52EB-C801-9A2C-3626-0F1FD0B16466}"/>
              </a:ext>
            </a:extLst>
          </p:cNvPr>
          <p:cNvSpPr>
            <a:spLocks noGrp="1"/>
          </p:cNvSpPr>
          <p:nvPr>
            <p:ph type="title"/>
          </p:nvPr>
        </p:nvSpPr>
        <p:spPr/>
        <p:txBody>
          <a:bodyPr>
            <a:normAutofit/>
          </a:bodyPr>
          <a:lstStyle/>
          <a:p>
            <a:r>
              <a:rPr lang="en-IN" b="1" dirty="0">
                <a:solidFill>
                  <a:srgbClr val="000000"/>
                </a:solidFill>
                <a:effectLst/>
                <a:ea typeface="Calibri" panose="020F0502020204030204" pitchFamily="34" charset="0"/>
              </a:rPr>
              <a:t>Programmatic Ecosystem Structure</a:t>
            </a:r>
            <a:endParaRPr lang="en-IN" sz="8800" b="1" dirty="0"/>
          </a:p>
        </p:txBody>
      </p:sp>
      <p:pic>
        <p:nvPicPr>
          <p:cNvPr id="7" name="Content Placeholder 6" descr="Diagram&#10;&#10;Description automatically generated">
            <a:extLst>
              <a:ext uri="{FF2B5EF4-FFF2-40B4-BE49-F238E27FC236}">
                <a16:creationId xmlns:a16="http://schemas.microsoft.com/office/drawing/2014/main" id="{7FF773E8-729D-33D2-68F0-122A544225A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29507" y="1579745"/>
            <a:ext cx="9226062" cy="5097399"/>
          </a:xfrm>
        </p:spPr>
      </p:pic>
    </p:spTree>
    <p:extLst>
      <p:ext uri="{BB962C8B-B14F-4D97-AF65-F5344CB8AC3E}">
        <p14:creationId xmlns:p14="http://schemas.microsoft.com/office/powerpoint/2010/main" val="14797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C6A1F2-6E64-31C1-1FD4-FD545A14BD38}"/>
              </a:ext>
            </a:extLst>
          </p:cNvPr>
          <p:cNvSpPr>
            <a:spLocks noGrp="1"/>
          </p:cNvSpPr>
          <p:nvPr>
            <p:ph idx="1"/>
          </p:nvPr>
        </p:nvSpPr>
        <p:spPr>
          <a:xfrm>
            <a:off x="838200" y="363415"/>
            <a:ext cx="10515600" cy="6201508"/>
          </a:xfrm>
        </p:spPr>
        <p:txBody>
          <a:bodyPr>
            <a:normAutofit fontScale="85000" lnSpcReduction="10000"/>
          </a:bodyPr>
          <a:lstStyle/>
          <a:p>
            <a:pPr algn="l">
              <a:lnSpc>
                <a:spcPct val="120000"/>
              </a:lnSpc>
              <a:buFont typeface="Arial" panose="020B0604020202020204" pitchFamily="34" charset="0"/>
              <a:buChar char="•"/>
            </a:pPr>
            <a:r>
              <a:rPr lang="en-US" sz="2400" b="1" i="0" dirty="0">
                <a:effectLst/>
              </a:rPr>
              <a:t>The demand side </a:t>
            </a:r>
            <a:r>
              <a:rPr lang="en-US" sz="2400" b="0" i="0" dirty="0">
                <a:effectLst/>
              </a:rPr>
              <a:t>includes all kinds of media-buyers, i.e., advertisers and marketing agencies, ad networks, demand side platforms (DSP), small businesses, and virtually anyone interested in purchasing digital ads.</a:t>
            </a:r>
          </a:p>
          <a:p>
            <a:pPr algn="l">
              <a:lnSpc>
                <a:spcPct val="120000"/>
              </a:lnSpc>
              <a:buFont typeface="Arial" panose="020B0604020202020204" pitchFamily="34" charset="0"/>
              <a:buChar char="•"/>
            </a:pPr>
            <a:r>
              <a:rPr lang="en-US" sz="2400" b="1" i="0" dirty="0">
                <a:effectLst/>
              </a:rPr>
              <a:t>The supply side</a:t>
            </a:r>
            <a:r>
              <a:rPr lang="en-US" sz="2400" b="0" i="0" dirty="0">
                <a:effectLst/>
              </a:rPr>
              <a:t> includes direct publishers and inventory vendors, such as publishers' networks, supply side platforms (SSP), or any other authorized seller of the given display ads inventory.</a:t>
            </a:r>
          </a:p>
          <a:p>
            <a:pPr algn="l">
              <a:lnSpc>
                <a:spcPct val="120000"/>
              </a:lnSpc>
              <a:buFont typeface="Arial" panose="020B0604020202020204" pitchFamily="34" charset="0"/>
              <a:buChar char="•"/>
            </a:pPr>
            <a:r>
              <a:rPr lang="en-US" sz="2400" b="1" i="0" dirty="0">
                <a:effectLst/>
              </a:rPr>
              <a:t>The marketplace</a:t>
            </a:r>
            <a:r>
              <a:rPr lang="en-US" sz="2400" b="0" i="0" dirty="0">
                <a:effectLst/>
              </a:rPr>
              <a:t> stands for all kinds of platforms and environments that host the whole media buying process. It can occur in the form of direct sales or programmatic auctions, such as real time bidding. It can also differ in terms of availability - one can find both closed auctions, that can be general or niche-oriented.</a:t>
            </a:r>
          </a:p>
          <a:p>
            <a:pPr algn="l">
              <a:lnSpc>
                <a:spcPct val="120000"/>
              </a:lnSpc>
              <a:buFont typeface="Arial" panose="020B0604020202020204" pitchFamily="34" charset="0"/>
              <a:buChar char="•"/>
            </a:pPr>
            <a:r>
              <a:rPr lang="en-US" sz="2400" b="1" i="0" dirty="0">
                <a:effectLst/>
              </a:rPr>
              <a:t>The data</a:t>
            </a:r>
            <a:r>
              <a:rPr lang="en-US" sz="2400" b="0" i="0" dirty="0">
                <a:effectLst/>
              </a:rPr>
              <a:t> overlays both demand and supply sides, as well as third-party tools and ad tech vendors that help to enrich and categorize collected data. These can be customer data platforms, data management platforms, various plug-ins, data collection companies. This segment also partly includes various legal regulators of data collection and usage, such as privacy policy, data protection laws, and many others.</a:t>
            </a:r>
          </a:p>
          <a:p>
            <a:pPr algn="l">
              <a:lnSpc>
                <a:spcPct val="120000"/>
              </a:lnSpc>
              <a:buFont typeface="Arial" panose="020B0604020202020204" pitchFamily="34" charset="0"/>
              <a:buChar char="•"/>
            </a:pPr>
            <a:r>
              <a:rPr lang="en-US" sz="2400" b="0" i="0" dirty="0">
                <a:effectLst/>
              </a:rPr>
              <a:t>Finally, </a:t>
            </a:r>
            <a:r>
              <a:rPr lang="en-US" sz="2400" b="1" i="0" dirty="0">
                <a:effectLst/>
              </a:rPr>
              <a:t>the user</a:t>
            </a:r>
            <a:r>
              <a:rPr lang="en-US" sz="2400" b="0" i="0" dirty="0">
                <a:effectLst/>
              </a:rPr>
              <a:t> is basically any consumer of the content whose attention the four sides are trying to get.</a:t>
            </a:r>
          </a:p>
        </p:txBody>
      </p:sp>
    </p:spTree>
    <p:extLst>
      <p:ext uri="{BB962C8B-B14F-4D97-AF65-F5344CB8AC3E}">
        <p14:creationId xmlns:p14="http://schemas.microsoft.com/office/powerpoint/2010/main" val="3843426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E1BDC-003C-3734-F394-D10F53C729E0}"/>
              </a:ext>
            </a:extLst>
          </p:cNvPr>
          <p:cNvSpPr>
            <a:spLocks noGrp="1"/>
          </p:cNvSpPr>
          <p:nvPr>
            <p:ph type="title"/>
          </p:nvPr>
        </p:nvSpPr>
        <p:spPr/>
        <p:txBody>
          <a:bodyPr/>
          <a:lstStyle/>
          <a:p>
            <a:r>
              <a:rPr lang="en-US" b="1" dirty="0"/>
              <a:t>Bidding System</a:t>
            </a:r>
            <a:endParaRPr lang="en-IN" b="1" dirty="0"/>
          </a:p>
        </p:txBody>
      </p:sp>
      <p:sp>
        <p:nvSpPr>
          <p:cNvPr id="3" name="Content Placeholder 2">
            <a:extLst>
              <a:ext uri="{FF2B5EF4-FFF2-40B4-BE49-F238E27FC236}">
                <a16:creationId xmlns:a16="http://schemas.microsoft.com/office/drawing/2014/main" id="{E2E6C6F5-F1A8-8DE7-5BC5-5C0A70211163}"/>
              </a:ext>
            </a:extLst>
          </p:cNvPr>
          <p:cNvSpPr>
            <a:spLocks noGrp="1"/>
          </p:cNvSpPr>
          <p:nvPr>
            <p:ph idx="1"/>
          </p:nvPr>
        </p:nvSpPr>
        <p:spPr/>
        <p:txBody>
          <a:bodyPr/>
          <a:lstStyle/>
          <a:p>
            <a:r>
              <a:rPr lang="en-US" b="1" i="0" dirty="0">
                <a:solidFill>
                  <a:srgbClr val="202124"/>
                </a:solidFill>
                <a:effectLst/>
              </a:rPr>
              <a:t>What is Bidding?</a:t>
            </a:r>
          </a:p>
          <a:p>
            <a:pPr>
              <a:buFont typeface="Wingdings" panose="05000000000000000000" pitchFamily="2" charset="2"/>
              <a:buChar char="ü"/>
            </a:pPr>
            <a:r>
              <a:rPr lang="en-US" i="0" dirty="0">
                <a:solidFill>
                  <a:srgbClr val="202124"/>
                </a:solidFill>
                <a:effectLst/>
              </a:rPr>
              <a:t>The definition of bidding means a command, or a set of attempts to buy something at auction. An example of bidding is a wealthy businessman telling his butler to take care of errands. An example of bidding is trying to buy a ring on eBay.</a:t>
            </a:r>
          </a:p>
          <a:p>
            <a:r>
              <a:rPr lang="en-US" i="0" dirty="0">
                <a:solidFill>
                  <a:srgbClr val="202124"/>
                </a:solidFill>
                <a:effectLst/>
              </a:rPr>
              <a:t>A bidding system in contract bridge is the set of agreements and understandings assigned to calls and sequences of calls used by a partnership and includes a full description of the meaning of each treatment and convention.</a:t>
            </a:r>
            <a:endParaRPr lang="en-IN" dirty="0"/>
          </a:p>
        </p:txBody>
      </p:sp>
    </p:spTree>
    <p:extLst>
      <p:ext uri="{BB962C8B-B14F-4D97-AF65-F5344CB8AC3E}">
        <p14:creationId xmlns:p14="http://schemas.microsoft.com/office/powerpoint/2010/main" val="2422691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Bidding System Stock Photo, Picture And Royalty Free Image. Image 34163902.">
            <a:extLst>
              <a:ext uri="{FF2B5EF4-FFF2-40B4-BE49-F238E27FC236}">
                <a16:creationId xmlns:a16="http://schemas.microsoft.com/office/drawing/2014/main" id="{388FF62A-695B-C5AF-75B0-85EF92783F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2973" y="344766"/>
            <a:ext cx="6942381" cy="6168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2553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C056-D814-48B5-D373-AE2702EBD7FC}"/>
              </a:ext>
            </a:extLst>
          </p:cNvPr>
          <p:cNvSpPr>
            <a:spLocks noGrp="1"/>
          </p:cNvSpPr>
          <p:nvPr>
            <p:ph type="title"/>
          </p:nvPr>
        </p:nvSpPr>
        <p:spPr/>
        <p:txBody>
          <a:bodyPr/>
          <a:lstStyle/>
          <a:p>
            <a:r>
              <a:rPr lang="en-US" b="1" dirty="0"/>
              <a:t>Data Management Platforms</a:t>
            </a:r>
            <a:endParaRPr lang="en-IN" b="1" dirty="0"/>
          </a:p>
        </p:txBody>
      </p:sp>
      <p:sp>
        <p:nvSpPr>
          <p:cNvPr id="3" name="Content Placeholder 2">
            <a:extLst>
              <a:ext uri="{FF2B5EF4-FFF2-40B4-BE49-F238E27FC236}">
                <a16:creationId xmlns:a16="http://schemas.microsoft.com/office/drawing/2014/main" id="{21E01FBD-9616-4DBC-E917-87D0F5CFCD71}"/>
              </a:ext>
            </a:extLst>
          </p:cNvPr>
          <p:cNvSpPr>
            <a:spLocks noGrp="1"/>
          </p:cNvSpPr>
          <p:nvPr>
            <p:ph idx="1"/>
          </p:nvPr>
        </p:nvSpPr>
        <p:spPr/>
        <p:txBody>
          <a:bodyPr/>
          <a:lstStyle/>
          <a:p>
            <a:r>
              <a:rPr lang="en-US" i="0" dirty="0">
                <a:effectLst/>
              </a:rPr>
              <a:t>A </a:t>
            </a:r>
            <a:r>
              <a:rPr lang="en-US" i="0" u="none" strike="noStrike" dirty="0">
                <a:effectLst/>
              </a:rPr>
              <a:t>data management platform (DMP)</a:t>
            </a:r>
            <a:r>
              <a:rPr lang="en-US" i="0" dirty="0">
                <a:effectLst/>
              </a:rPr>
              <a:t> collects, organizes, and </a:t>
            </a:r>
            <a:r>
              <a:rPr lang="en-US" i="0" u="none" strike="noStrike" dirty="0">
                <a:effectLst/>
              </a:rPr>
              <a:t>activates</a:t>
            </a:r>
            <a:r>
              <a:rPr lang="en-US" i="0" dirty="0">
                <a:effectLst/>
              </a:rPr>
              <a:t> first-, second-, and third-party audience data from various online, offline, and mobile sources. It then uses that data to build detailed customer profiles that drive targeted advertising and personalization initiatives.</a:t>
            </a:r>
          </a:p>
          <a:p>
            <a:r>
              <a:rPr lang="en-US" dirty="0"/>
              <a:t>Examples: HubSpot</a:t>
            </a:r>
            <a:endParaRPr lang="en-IN" dirty="0"/>
          </a:p>
        </p:txBody>
      </p:sp>
    </p:spTree>
    <p:extLst>
      <p:ext uri="{BB962C8B-B14F-4D97-AF65-F5344CB8AC3E}">
        <p14:creationId xmlns:p14="http://schemas.microsoft.com/office/powerpoint/2010/main" val="3840819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What is a DMP? Things They Do for Marketing Campaigns">
            <a:extLst>
              <a:ext uri="{FF2B5EF4-FFF2-40B4-BE49-F238E27FC236}">
                <a16:creationId xmlns:a16="http://schemas.microsoft.com/office/drawing/2014/main" id="{694D88EF-0EAE-4601-DC35-F975C60B75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30" t="24171" r="9819" b="7992"/>
          <a:stretch/>
        </p:blipFill>
        <p:spPr bwMode="auto">
          <a:xfrm>
            <a:off x="1348154" y="527538"/>
            <a:ext cx="10080606" cy="5802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109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1F055-CBF9-B82D-BD90-49B4B277DE4E}"/>
              </a:ext>
            </a:extLst>
          </p:cNvPr>
          <p:cNvSpPr>
            <a:spLocks noGrp="1"/>
          </p:cNvSpPr>
          <p:nvPr>
            <p:ph type="title"/>
          </p:nvPr>
        </p:nvSpPr>
        <p:spPr/>
        <p:txBody>
          <a:bodyPr/>
          <a:lstStyle/>
          <a:p>
            <a:r>
              <a:rPr lang="en-IN" b="1" i="0" dirty="0">
                <a:solidFill>
                  <a:srgbClr val="161513"/>
                </a:solidFill>
                <a:effectLst/>
              </a:rPr>
              <a:t>DMPs and Data</a:t>
            </a:r>
            <a:endParaRPr lang="en-IN" dirty="0"/>
          </a:p>
        </p:txBody>
      </p:sp>
      <p:graphicFrame>
        <p:nvGraphicFramePr>
          <p:cNvPr id="5" name="Content Placeholder 4">
            <a:extLst>
              <a:ext uri="{FF2B5EF4-FFF2-40B4-BE49-F238E27FC236}">
                <a16:creationId xmlns:a16="http://schemas.microsoft.com/office/drawing/2014/main" id="{0BFA20B5-EB5D-FD79-FE28-6A7E13EF0232}"/>
              </a:ext>
            </a:extLst>
          </p:cNvPr>
          <p:cNvGraphicFramePr>
            <a:graphicFrameLocks noGrp="1"/>
          </p:cNvGraphicFramePr>
          <p:nvPr>
            <p:ph idx="1"/>
            <p:extLst>
              <p:ext uri="{D42A27DB-BD31-4B8C-83A1-F6EECF244321}">
                <p14:modId xmlns:p14="http://schemas.microsoft.com/office/powerpoint/2010/main" val="1410793322"/>
              </p:ext>
            </p:extLst>
          </p:nvPr>
        </p:nvGraphicFramePr>
        <p:xfrm>
          <a:off x="1804242" y="1690688"/>
          <a:ext cx="9027882" cy="4499100"/>
        </p:xfrm>
        <a:graphic>
          <a:graphicData uri="http://schemas.openxmlformats.org/drawingml/2006/table">
            <a:tbl>
              <a:tblPr>
                <a:tableStyleId>{5940675A-B579-460E-94D1-54222C63F5DA}</a:tableStyleId>
              </a:tblPr>
              <a:tblGrid>
                <a:gridCol w="2992240">
                  <a:extLst>
                    <a:ext uri="{9D8B030D-6E8A-4147-A177-3AD203B41FA5}">
                      <a16:colId xmlns:a16="http://schemas.microsoft.com/office/drawing/2014/main" val="425733539"/>
                    </a:ext>
                  </a:extLst>
                </a:gridCol>
                <a:gridCol w="6035642">
                  <a:extLst>
                    <a:ext uri="{9D8B030D-6E8A-4147-A177-3AD203B41FA5}">
                      <a16:colId xmlns:a16="http://schemas.microsoft.com/office/drawing/2014/main" val="3502298156"/>
                    </a:ext>
                  </a:extLst>
                </a:gridCol>
              </a:tblGrid>
              <a:tr h="937312">
                <a:tc>
                  <a:txBody>
                    <a:bodyPr/>
                    <a:lstStyle/>
                    <a:p>
                      <a:pPr algn="l" fontAlgn="t"/>
                      <a:r>
                        <a:rPr lang="en-IN" sz="1800" b="1" dirty="0">
                          <a:solidFill>
                            <a:schemeClr val="tx1"/>
                          </a:solidFill>
                          <a:effectLst/>
                          <a:latin typeface="+mn-lt"/>
                        </a:rPr>
                        <a:t>First-party data</a:t>
                      </a:r>
                    </a:p>
                  </a:txBody>
                  <a:tcPr marL="90653" marR="90653" marT="45326" marB="45326" anchor="ctr"/>
                </a:tc>
                <a:tc>
                  <a:txBody>
                    <a:bodyPr/>
                    <a:lstStyle/>
                    <a:p>
                      <a:r>
                        <a:rPr lang="en-US" sz="1800" dirty="0">
                          <a:solidFill>
                            <a:schemeClr val="tx1"/>
                          </a:solidFill>
                          <a:effectLst/>
                          <a:latin typeface="+mn-lt"/>
                        </a:rPr>
                        <a:t>Data collected from website visits, </a:t>
                      </a:r>
                      <a:r>
                        <a:rPr lang="en-US" sz="1800" u="none" strike="noStrike" dirty="0">
                          <a:solidFill>
                            <a:schemeClr val="tx1"/>
                          </a:solidFill>
                          <a:effectLst/>
                          <a:latin typeface="+mn-lt"/>
                        </a:rPr>
                        <a:t>CRM systems</a:t>
                      </a:r>
                      <a:r>
                        <a:rPr lang="en-US" sz="1800" dirty="0">
                          <a:solidFill>
                            <a:schemeClr val="tx1"/>
                          </a:solidFill>
                          <a:effectLst/>
                          <a:latin typeface="+mn-lt"/>
                        </a:rPr>
                        <a:t>, social media, subscriptions, mobile, and apps.</a:t>
                      </a:r>
                    </a:p>
                  </a:txBody>
                  <a:tcPr marL="90653" marR="90653" marT="45326" marB="45326" anchor="ctr"/>
                </a:tc>
                <a:extLst>
                  <a:ext uri="{0D108BD9-81ED-4DB2-BD59-A6C34878D82A}">
                    <a16:rowId xmlns:a16="http://schemas.microsoft.com/office/drawing/2014/main" val="3166556240"/>
                  </a:ext>
                </a:extLst>
              </a:tr>
              <a:tr h="1499700">
                <a:tc>
                  <a:txBody>
                    <a:bodyPr/>
                    <a:lstStyle/>
                    <a:p>
                      <a:pPr algn="l" fontAlgn="t"/>
                      <a:r>
                        <a:rPr lang="en-IN" sz="1800" b="1" dirty="0">
                          <a:solidFill>
                            <a:schemeClr val="tx1"/>
                          </a:solidFill>
                          <a:effectLst/>
                          <a:latin typeface="+mn-lt"/>
                        </a:rPr>
                        <a:t>Second-party data</a:t>
                      </a:r>
                    </a:p>
                  </a:txBody>
                  <a:tcPr marL="90653" marR="90653" marT="45326" marB="45326" anchor="ctr"/>
                </a:tc>
                <a:tc>
                  <a:txBody>
                    <a:bodyPr/>
                    <a:lstStyle/>
                    <a:p>
                      <a:r>
                        <a:rPr lang="en-US" sz="1800" dirty="0">
                          <a:solidFill>
                            <a:schemeClr val="tx1"/>
                          </a:solidFill>
                          <a:effectLst/>
                          <a:latin typeface="+mn-lt"/>
                        </a:rPr>
                        <a:t>Someone else’s first-party data. It is derived from a mutually beneficial relationship with another company (a partner, supplier, etc.) with whom you share data.</a:t>
                      </a:r>
                    </a:p>
                  </a:txBody>
                  <a:tcPr marL="90653" marR="90653" marT="45326" marB="45326" anchor="ctr"/>
                </a:tc>
                <a:extLst>
                  <a:ext uri="{0D108BD9-81ED-4DB2-BD59-A6C34878D82A}">
                    <a16:rowId xmlns:a16="http://schemas.microsoft.com/office/drawing/2014/main" val="1608323336"/>
                  </a:ext>
                </a:extLst>
              </a:tr>
              <a:tr h="2062088">
                <a:tc>
                  <a:txBody>
                    <a:bodyPr/>
                    <a:lstStyle/>
                    <a:p>
                      <a:pPr algn="l" fontAlgn="t"/>
                      <a:r>
                        <a:rPr lang="en-IN" sz="1800" b="1" dirty="0">
                          <a:solidFill>
                            <a:schemeClr val="tx1"/>
                          </a:solidFill>
                          <a:effectLst/>
                          <a:latin typeface="+mn-lt"/>
                        </a:rPr>
                        <a:t>Third-party data</a:t>
                      </a:r>
                    </a:p>
                  </a:txBody>
                  <a:tcPr marL="90653" marR="90653" marT="45326" marB="45326" anchor="ctr"/>
                </a:tc>
                <a:tc>
                  <a:txBody>
                    <a:bodyPr/>
                    <a:lstStyle/>
                    <a:p>
                      <a:r>
                        <a:rPr lang="en-US" sz="1800" dirty="0">
                          <a:solidFill>
                            <a:schemeClr val="tx1"/>
                          </a:solidFill>
                          <a:effectLst/>
                          <a:latin typeface="+mn-lt"/>
                        </a:rPr>
                        <a:t>This data comes from websites and social media platforms other than your own and can be used to reach a wider audience. It’s needed to augment first-party data so that marketers can increase scale and reach and improve personalization.</a:t>
                      </a:r>
                    </a:p>
                  </a:txBody>
                  <a:tcPr marL="90653" marR="90653" marT="45326" marB="45326" anchor="ctr"/>
                </a:tc>
                <a:extLst>
                  <a:ext uri="{0D108BD9-81ED-4DB2-BD59-A6C34878D82A}">
                    <a16:rowId xmlns:a16="http://schemas.microsoft.com/office/drawing/2014/main" val="4123919091"/>
                  </a:ext>
                </a:extLst>
              </a:tr>
            </a:tbl>
          </a:graphicData>
        </a:graphic>
      </p:graphicFrame>
    </p:spTree>
    <p:extLst>
      <p:ext uri="{BB962C8B-B14F-4D97-AF65-F5344CB8AC3E}">
        <p14:creationId xmlns:p14="http://schemas.microsoft.com/office/powerpoint/2010/main" val="4160884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D557-F580-A91C-C4C7-34FCFD55F44F}"/>
              </a:ext>
            </a:extLst>
          </p:cNvPr>
          <p:cNvSpPr>
            <a:spLocks noGrp="1"/>
          </p:cNvSpPr>
          <p:nvPr>
            <p:ph type="title"/>
          </p:nvPr>
        </p:nvSpPr>
        <p:spPr/>
        <p:txBody>
          <a:bodyPr/>
          <a:lstStyle/>
          <a:p>
            <a:r>
              <a:rPr lang="en-US" b="1" dirty="0"/>
              <a:t>Features of DMP</a:t>
            </a:r>
            <a:endParaRPr lang="en-IN" b="1" dirty="0"/>
          </a:p>
        </p:txBody>
      </p:sp>
      <p:pic>
        <p:nvPicPr>
          <p:cNvPr id="11266" name="Picture 2" descr="How to choose the right Data Management Platform? - iTouchVision">
            <a:extLst>
              <a:ext uri="{FF2B5EF4-FFF2-40B4-BE49-F238E27FC236}">
                <a16:creationId xmlns:a16="http://schemas.microsoft.com/office/drawing/2014/main" id="{6C9AD94E-C4D5-8166-D6F1-B1A59D289D1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08059" y="1532548"/>
            <a:ext cx="7635112" cy="4786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275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4C960-39FE-1599-D5FF-D03356B325D6}"/>
              </a:ext>
            </a:extLst>
          </p:cNvPr>
          <p:cNvSpPr>
            <a:spLocks noGrp="1"/>
          </p:cNvSpPr>
          <p:nvPr>
            <p:ph type="title"/>
          </p:nvPr>
        </p:nvSpPr>
        <p:spPr/>
        <p:txBody>
          <a:bodyPr/>
          <a:lstStyle/>
          <a:p>
            <a:r>
              <a:rPr lang="en-US" b="1" dirty="0"/>
              <a:t>Data Collection Process</a:t>
            </a:r>
            <a:endParaRPr lang="en-IN" b="1" dirty="0"/>
          </a:p>
        </p:txBody>
      </p:sp>
      <p:sp>
        <p:nvSpPr>
          <p:cNvPr id="3" name="Content Placeholder 2">
            <a:extLst>
              <a:ext uri="{FF2B5EF4-FFF2-40B4-BE49-F238E27FC236}">
                <a16:creationId xmlns:a16="http://schemas.microsoft.com/office/drawing/2014/main" id="{3BFDB141-1310-41E9-6055-6AEBAB6A60D5}"/>
              </a:ext>
            </a:extLst>
          </p:cNvPr>
          <p:cNvSpPr>
            <a:spLocks noGrp="1"/>
          </p:cNvSpPr>
          <p:nvPr>
            <p:ph idx="1"/>
          </p:nvPr>
        </p:nvSpPr>
        <p:spPr>
          <a:xfrm>
            <a:off x="838200" y="1825625"/>
            <a:ext cx="10515600" cy="4891698"/>
          </a:xfrm>
        </p:spPr>
        <p:txBody>
          <a:bodyPr>
            <a:normAutofit/>
          </a:bodyPr>
          <a:lstStyle/>
          <a:p>
            <a:pPr marL="0" indent="0">
              <a:buNone/>
            </a:pPr>
            <a:r>
              <a:rPr lang="en-US" b="1" i="0" dirty="0">
                <a:effectLst/>
              </a:rPr>
              <a:t>Step 1: Identify issues and/or opportunities for collecting data</a:t>
            </a:r>
          </a:p>
          <a:p>
            <a:r>
              <a:rPr lang="en-US" b="0" i="0" dirty="0">
                <a:solidFill>
                  <a:srgbClr val="000000"/>
                </a:solidFill>
                <a:effectLst/>
              </a:rPr>
              <a:t>The first step is to identify issues and/or opportunities for collecting data and to decide what next steps to take. To do this, it may be helpful to conduct an internal and external assessment to understand what is happening inside and outside of your organization.</a:t>
            </a:r>
          </a:p>
          <a:p>
            <a:endParaRPr lang="en-US" b="0" i="0" dirty="0">
              <a:solidFill>
                <a:srgbClr val="000000"/>
              </a:solidFill>
              <a:effectLst/>
            </a:endParaRPr>
          </a:p>
          <a:p>
            <a:pPr marL="0" indent="0">
              <a:buNone/>
            </a:pPr>
            <a:r>
              <a:rPr lang="en-US" b="1" dirty="0">
                <a:solidFill>
                  <a:srgbClr val="000000"/>
                </a:solidFill>
              </a:rPr>
              <a:t>Step 2: Select issues and/or opportunities and set goals</a:t>
            </a:r>
          </a:p>
          <a:p>
            <a:r>
              <a:rPr lang="en-US" dirty="0">
                <a:solidFill>
                  <a:srgbClr val="000000"/>
                </a:solidFill>
              </a:rPr>
              <a:t>The focus of Step 2 is choosing a priority issues and/or opportunities for collecting data, and then setting goals and objectives.</a:t>
            </a:r>
          </a:p>
          <a:p>
            <a:pPr marL="0" indent="0">
              <a:buNone/>
            </a:pPr>
            <a:endParaRPr lang="en-IN" dirty="0"/>
          </a:p>
        </p:txBody>
      </p:sp>
    </p:spTree>
    <p:extLst>
      <p:ext uri="{BB962C8B-B14F-4D97-AF65-F5344CB8AC3E}">
        <p14:creationId xmlns:p14="http://schemas.microsoft.com/office/powerpoint/2010/main" val="2433044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23A2F5-B7B6-18F5-B49E-2D288155D3E1}"/>
              </a:ext>
            </a:extLst>
          </p:cNvPr>
          <p:cNvSpPr>
            <a:spLocks noGrp="1"/>
          </p:cNvSpPr>
          <p:nvPr>
            <p:ph idx="1"/>
          </p:nvPr>
        </p:nvSpPr>
        <p:spPr>
          <a:xfrm>
            <a:off x="838200" y="445478"/>
            <a:ext cx="10515600" cy="6224954"/>
          </a:xfrm>
        </p:spPr>
        <p:txBody>
          <a:bodyPr>
            <a:normAutofit fontScale="77500" lnSpcReduction="20000"/>
          </a:bodyPr>
          <a:lstStyle/>
          <a:p>
            <a:pPr marL="0" indent="0">
              <a:buNone/>
            </a:pPr>
            <a:r>
              <a:rPr lang="en-US" sz="3600" b="1" i="0" dirty="0">
                <a:effectLst/>
              </a:rPr>
              <a:t>Step 3: Plan an approach and methods</a:t>
            </a:r>
          </a:p>
          <a:p>
            <a:r>
              <a:rPr lang="en-US" b="0" i="0" dirty="0">
                <a:effectLst/>
              </a:rPr>
              <a:t>In Step 3, organizations will make decisions about who will be surveyed, how data will be collected, the sources of data that will be used, and the duration of the data collection project, among other questions. These decisions may be made in consultation with an expert.</a:t>
            </a:r>
          </a:p>
          <a:p>
            <a:pPr algn="l" fontAlgn="base">
              <a:buFont typeface="Wingdings" panose="05000000000000000000" pitchFamily="2" charset="2"/>
              <a:buChar char="ü"/>
            </a:pPr>
            <a:r>
              <a:rPr lang="en-US" b="0" i="0" dirty="0">
                <a:effectLst/>
              </a:rPr>
              <a:t>Who will the data be collected about?</a:t>
            </a:r>
          </a:p>
          <a:p>
            <a:pPr algn="l" fontAlgn="base">
              <a:buFont typeface="Wingdings" panose="05000000000000000000" pitchFamily="2" charset="2"/>
              <a:buChar char="ü"/>
            </a:pPr>
            <a:r>
              <a:rPr lang="en-US" b="0" i="0" dirty="0">
                <a:effectLst/>
              </a:rPr>
              <a:t>Who will the group of interest be compared to?</a:t>
            </a:r>
          </a:p>
          <a:p>
            <a:pPr algn="l" fontAlgn="base">
              <a:buFont typeface="Wingdings" panose="05000000000000000000" pitchFamily="2" charset="2"/>
              <a:buChar char="ü"/>
            </a:pPr>
            <a:r>
              <a:rPr lang="en-US" b="0" i="0" dirty="0">
                <a:effectLst/>
              </a:rPr>
              <a:t>What locations or geographical areas will the data be gathered from?</a:t>
            </a:r>
          </a:p>
          <a:p>
            <a:pPr algn="l" fontAlgn="base">
              <a:buFont typeface="Wingdings" panose="05000000000000000000" pitchFamily="2" charset="2"/>
              <a:buChar char="ü"/>
            </a:pPr>
            <a:r>
              <a:rPr lang="en-US" b="0" i="0" dirty="0">
                <a:effectLst/>
              </a:rPr>
              <a:t>What categories will be used to identify the group of interest and comparator group?</a:t>
            </a:r>
          </a:p>
          <a:p>
            <a:pPr algn="l" fontAlgn="base">
              <a:buFont typeface="Wingdings" panose="05000000000000000000" pitchFamily="2" charset="2"/>
              <a:buChar char="ü"/>
            </a:pPr>
            <a:r>
              <a:rPr lang="en-US" b="0" i="0" dirty="0">
                <a:effectLst/>
              </a:rPr>
              <a:t>How should data be collected?</a:t>
            </a:r>
          </a:p>
          <a:p>
            <a:pPr marL="514350" indent="-514350" algn="l" fontAlgn="base">
              <a:buFont typeface="+mj-lt"/>
              <a:buAutoNum type="arabicPeriod"/>
            </a:pPr>
            <a:r>
              <a:rPr lang="en-US" b="0" i="0" dirty="0">
                <a:effectLst/>
              </a:rPr>
              <a:t>Qualitative Data</a:t>
            </a:r>
          </a:p>
          <a:p>
            <a:pPr marL="514350" indent="-514350" algn="l" fontAlgn="base">
              <a:buFont typeface="+mj-lt"/>
              <a:buAutoNum type="arabicPeriod"/>
            </a:pPr>
            <a:r>
              <a:rPr lang="en-US" b="0" i="0" dirty="0">
                <a:effectLst/>
              </a:rPr>
              <a:t>Quantitative Data</a:t>
            </a:r>
          </a:p>
          <a:p>
            <a:pPr algn="l" fontAlgn="base">
              <a:buFont typeface="Wingdings" panose="05000000000000000000" pitchFamily="2" charset="2"/>
              <a:buChar char="ü"/>
            </a:pPr>
            <a:r>
              <a:rPr lang="en-US" b="0" i="0" dirty="0">
                <a:effectLst/>
              </a:rPr>
              <a:t>What sources of data should be used to collect information?</a:t>
            </a:r>
          </a:p>
          <a:p>
            <a:pPr marL="514350" indent="-514350" algn="l" fontAlgn="base">
              <a:buFont typeface="+mj-lt"/>
              <a:buAutoNum type="arabicPeriod"/>
            </a:pPr>
            <a:r>
              <a:rPr lang="en-US" b="0" i="0" dirty="0">
                <a:effectLst/>
              </a:rPr>
              <a:t>Pre-existing or official data</a:t>
            </a:r>
          </a:p>
          <a:p>
            <a:pPr marL="514350" indent="-514350" algn="l" fontAlgn="base">
              <a:buFont typeface="+mj-lt"/>
              <a:buAutoNum type="arabicPeriod"/>
            </a:pPr>
            <a:r>
              <a:rPr lang="en-US" b="0" i="0" dirty="0">
                <a:effectLst/>
              </a:rPr>
              <a:t>Survey data</a:t>
            </a:r>
          </a:p>
          <a:p>
            <a:pPr marL="514350" indent="-514350" algn="l" fontAlgn="base">
              <a:buFont typeface="+mj-lt"/>
              <a:buAutoNum type="arabicPeriod"/>
            </a:pPr>
            <a:r>
              <a:rPr lang="en-US" b="0" i="0" dirty="0">
                <a:effectLst/>
              </a:rPr>
              <a:t>Interviews and focus groups</a:t>
            </a:r>
          </a:p>
          <a:p>
            <a:pPr marL="514350" indent="-514350" algn="l" fontAlgn="base">
              <a:buFont typeface="+mj-lt"/>
              <a:buAutoNum type="arabicPeriod"/>
            </a:pPr>
            <a:r>
              <a:rPr lang="en-US" b="0" i="0" dirty="0">
                <a:effectLst/>
              </a:rPr>
              <a:t>Observed data</a:t>
            </a:r>
          </a:p>
          <a:p>
            <a:pPr algn="l" fontAlgn="base">
              <a:buFont typeface="Wingdings" panose="05000000000000000000" pitchFamily="2" charset="2"/>
              <a:buChar char="ü"/>
            </a:pPr>
            <a:r>
              <a:rPr lang="en-US" b="0" i="0" dirty="0">
                <a:effectLst/>
              </a:rPr>
              <a:t>How long will the data be collected (the scope of data collection)</a:t>
            </a:r>
          </a:p>
        </p:txBody>
      </p:sp>
    </p:spTree>
    <p:extLst>
      <p:ext uri="{BB962C8B-B14F-4D97-AF65-F5344CB8AC3E}">
        <p14:creationId xmlns:p14="http://schemas.microsoft.com/office/powerpoint/2010/main" val="3797034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54252-5A67-079B-83AB-E64654AEA22A}"/>
              </a:ext>
            </a:extLst>
          </p:cNvPr>
          <p:cNvSpPr>
            <a:spLocks noGrp="1"/>
          </p:cNvSpPr>
          <p:nvPr>
            <p:ph type="title"/>
          </p:nvPr>
        </p:nvSpPr>
        <p:spPr/>
        <p:txBody>
          <a:bodyPr/>
          <a:lstStyle/>
          <a:p>
            <a:r>
              <a:rPr lang="en-US" b="1" dirty="0"/>
              <a:t>How do DSP Work?</a:t>
            </a:r>
            <a:endParaRPr lang="en-IN" b="1" dirty="0"/>
          </a:p>
        </p:txBody>
      </p:sp>
      <p:pic>
        <p:nvPicPr>
          <p:cNvPr id="2050" name="Picture 2" descr="How do demand-side platforms work? - IONOS">
            <a:extLst>
              <a:ext uri="{FF2B5EF4-FFF2-40B4-BE49-F238E27FC236}">
                <a16:creationId xmlns:a16="http://schemas.microsoft.com/office/drawing/2014/main" id="{CF55419C-13C8-8D42-4E7D-FECCF89883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923" y="1808163"/>
            <a:ext cx="11558954" cy="4008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073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C67641-E879-38FC-FECB-00C283D33E6C}"/>
              </a:ext>
            </a:extLst>
          </p:cNvPr>
          <p:cNvSpPr>
            <a:spLocks noGrp="1"/>
          </p:cNvSpPr>
          <p:nvPr>
            <p:ph idx="1"/>
          </p:nvPr>
        </p:nvSpPr>
        <p:spPr>
          <a:xfrm>
            <a:off x="838200" y="926123"/>
            <a:ext cx="10515600" cy="5250840"/>
          </a:xfrm>
        </p:spPr>
        <p:txBody>
          <a:bodyPr/>
          <a:lstStyle/>
          <a:p>
            <a:pPr marL="0" indent="0">
              <a:buNone/>
            </a:pPr>
            <a:r>
              <a:rPr lang="en-IN" b="1" i="0" dirty="0">
                <a:effectLst/>
              </a:rPr>
              <a:t>Step 4: Collect data</a:t>
            </a:r>
          </a:p>
          <a:p>
            <a:r>
              <a:rPr lang="en-US" b="0" i="0" dirty="0">
                <a:effectLst/>
              </a:rPr>
              <a:t>When planning on how best to collect data in Step 4, it is important to be aware of the practical considerations and best practices for addressing logistical challenges organizations often face at this stage of the process.</a:t>
            </a:r>
          </a:p>
          <a:p>
            <a:endParaRPr lang="en-US" dirty="0"/>
          </a:p>
          <a:p>
            <a:pPr marL="0" indent="0">
              <a:buNone/>
            </a:pPr>
            <a:r>
              <a:rPr lang="en-US" b="1" i="0" dirty="0">
                <a:effectLst/>
              </a:rPr>
              <a:t>Step 5: Analyze and interpret data</a:t>
            </a:r>
          </a:p>
          <a:p>
            <a:r>
              <a:rPr lang="en-US" b="0" i="0" dirty="0">
                <a:effectLst/>
              </a:rPr>
              <a:t>Step 5 involves analyzing and interpreting the data collected. Whether quantitative and/or qualitative methods of gathering data are used, the analysis can be complex, or less so, depending on the methods used and the amount of data collected.</a:t>
            </a:r>
            <a:endParaRPr lang="en-IN" dirty="0"/>
          </a:p>
        </p:txBody>
      </p:sp>
    </p:spTree>
    <p:extLst>
      <p:ext uri="{BB962C8B-B14F-4D97-AF65-F5344CB8AC3E}">
        <p14:creationId xmlns:p14="http://schemas.microsoft.com/office/powerpoint/2010/main" val="12300385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F57B5B-11E6-C8F7-939E-8FCD15E3A04A}"/>
              </a:ext>
            </a:extLst>
          </p:cNvPr>
          <p:cNvSpPr>
            <a:spLocks noGrp="1"/>
          </p:cNvSpPr>
          <p:nvPr>
            <p:ph idx="1"/>
          </p:nvPr>
        </p:nvSpPr>
        <p:spPr>
          <a:xfrm>
            <a:off x="838200" y="785446"/>
            <a:ext cx="10515600" cy="5391517"/>
          </a:xfrm>
        </p:spPr>
        <p:txBody>
          <a:bodyPr/>
          <a:lstStyle/>
          <a:p>
            <a:pPr marL="0" indent="0">
              <a:buNone/>
            </a:pPr>
            <a:r>
              <a:rPr lang="en-US" b="1" i="0" dirty="0">
                <a:effectLst/>
              </a:rPr>
              <a:t>Step 6: Act on results</a:t>
            </a:r>
          </a:p>
          <a:p>
            <a:r>
              <a:rPr lang="en-US" b="0" i="0" dirty="0">
                <a:effectLst/>
              </a:rPr>
              <a:t>Once an organization has analyzed and interpreted the results of the data collected, it may decide to act on the data, collect more of the same type of data or modify its approach.</a:t>
            </a:r>
          </a:p>
          <a:p>
            <a:endParaRPr lang="en-IN" dirty="0"/>
          </a:p>
        </p:txBody>
      </p:sp>
    </p:spTree>
    <p:extLst>
      <p:ext uri="{BB962C8B-B14F-4D97-AF65-F5344CB8AC3E}">
        <p14:creationId xmlns:p14="http://schemas.microsoft.com/office/powerpoint/2010/main" val="2298817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8396B-E416-4201-29F4-9C829BD88224}"/>
              </a:ext>
            </a:extLst>
          </p:cNvPr>
          <p:cNvSpPr>
            <a:spLocks noGrp="1"/>
          </p:cNvSpPr>
          <p:nvPr>
            <p:ph type="title"/>
          </p:nvPr>
        </p:nvSpPr>
        <p:spPr/>
        <p:txBody>
          <a:bodyPr/>
          <a:lstStyle/>
          <a:p>
            <a:r>
              <a:rPr lang="en-US" b="1" dirty="0"/>
              <a:t>Cookie Syncing Process</a:t>
            </a:r>
            <a:endParaRPr lang="en-IN" b="1" dirty="0"/>
          </a:p>
        </p:txBody>
      </p:sp>
      <p:sp>
        <p:nvSpPr>
          <p:cNvPr id="3" name="Content Placeholder 2">
            <a:extLst>
              <a:ext uri="{FF2B5EF4-FFF2-40B4-BE49-F238E27FC236}">
                <a16:creationId xmlns:a16="http://schemas.microsoft.com/office/drawing/2014/main" id="{4F0F3C88-16ED-8B4A-43AB-8A1BC410FFF1}"/>
              </a:ext>
            </a:extLst>
          </p:cNvPr>
          <p:cNvSpPr>
            <a:spLocks noGrp="1"/>
          </p:cNvSpPr>
          <p:nvPr>
            <p:ph idx="1"/>
          </p:nvPr>
        </p:nvSpPr>
        <p:spPr/>
        <p:txBody>
          <a:bodyPr/>
          <a:lstStyle/>
          <a:p>
            <a:r>
              <a:rPr lang="en-US" i="0" dirty="0">
                <a:solidFill>
                  <a:srgbClr val="202124"/>
                </a:solidFill>
                <a:effectLst/>
              </a:rPr>
              <a:t>Cookie-syncing is a process that enables the ad-tech partners (SSPs, DMPs, CDPs, and DSPs) to synchronize their cookies and share the incorporated user's data from different websites with each other. As a result, the DSPs can know about the user (interests, demographics, location, etc.)</a:t>
            </a:r>
          </a:p>
          <a:p>
            <a:endParaRPr lang="en-US" i="0" dirty="0">
              <a:solidFill>
                <a:srgbClr val="202124"/>
              </a:solidFill>
              <a:effectLst/>
            </a:endParaRPr>
          </a:p>
          <a:p>
            <a:r>
              <a:rPr lang="en-US" b="1" i="0" dirty="0">
                <a:solidFill>
                  <a:srgbClr val="202124"/>
                </a:solidFill>
                <a:effectLst/>
              </a:rPr>
              <a:t>For Example</a:t>
            </a:r>
            <a:r>
              <a:rPr lang="en-US" b="1" dirty="0">
                <a:solidFill>
                  <a:srgbClr val="202124"/>
                </a:solidFill>
              </a:rPr>
              <a:t>, </a:t>
            </a:r>
            <a:r>
              <a:rPr lang="en-US" b="1" i="0" dirty="0">
                <a:solidFill>
                  <a:srgbClr val="202124"/>
                </a:solidFill>
                <a:effectLst/>
              </a:rPr>
              <a:t>when a user visits different web pages, the publisher can collect terms or keywords that the user searched for</a:t>
            </a:r>
            <a:r>
              <a:rPr lang="en-US" b="0" i="0" dirty="0">
                <a:solidFill>
                  <a:srgbClr val="202124"/>
                </a:solidFill>
                <a:effectLst/>
              </a:rPr>
              <a:t>.</a:t>
            </a:r>
            <a:endParaRPr lang="en-IN" dirty="0"/>
          </a:p>
        </p:txBody>
      </p:sp>
    </p:spTree>
    <p:extLst>
      <p:ext uri="{BB962C8B-B14F-4D97-AF65-F5344CB8AC3E}">
        <p14:creationId xmlns:p14="http://schemas.microsoft.com/office/powerpoint/2010/main" val="42414185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What is Cookie Syncing? How Does it Work? Pros and Cons">
            <a:extLst>
              <a:ext uri="{FF2B5EF4-FFF2-40B4-BE49-F238E27FC236}">
                <a16:creationId xmlns:a16="http://schemas.microsoft.com/office/drawing/2014/main" id="{24A2174F-DC0B-FA67-1D93-BA1C791E03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938" y="246185"/>
            <a:ext cx="10832123" cy="6093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0970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ABF6F-F83B-7AFF-3951-3FF0BF8BD0B9}"/>
              </a:ext>
            </a:extLst>
          </p:cNvPr>
          <p:cNvSpPr>
            <a:spLocks noGrp="1"/>
          </p:cNvSpPr>
          <p:nvPr>
            <p:ph type="title"/>
          </p:nvPr>
        </p:nvSpPr>
        <p:spPr/>
        <p:txBody>
          <a:bodyPr/>
          <a:lstStyle/>
          <a:p>
            <a:r>
              <a:rPr lang="en-US" b="1" dirty="0"/>
              <a:t>Benefits of Cookie Syncing</a:t>
            </a:r>
            <a:endParaRPr lang="en-IN" b="1" dirty="0"/>
          </a:p>
        </p:txBody>
      </p:sp>
      <p:sp>
        <p:nvSpPr>
          <p:cNvPr id="3" name="Content Placeholder 2">
            <a:extLst>
              <a:ext uri="{FF2B5EF4-FFF2-40B4-BE49-F238E27FC236}">
                <a16:creationId xmlns:a16="http://schemas.microsoft.com/office/drawing/2014/main" id="{EC642007-5201-8527-2E3D-079D7E4C50BE}"/>
              </a:ext>
            </a:extLst>
          </p:cNvPr>
          <p:cNvSpPr>
            <a:spLocks noGrp="1"/>
          </p:cNvSpPr>
          <p:nvPr>
            <p:ph idx="1"/>
          </p:nvPr>
        </p:nvSpPr>
        <p:spPr/>
        <p:txBody>
          <a:bodyPr/>
          <a:lstStyle/>
          <a:p>
            <a:pPr marL="0" indent="0" algn="l">
              <a:buNone/>
            </a:pPr>
            <a:r>
              <a:rPr lang="en-US" b="0" i="0" dirty="0">
                <a:effectLst/>
              </a:rPr>
              <a:t>There are several benefits of cookie syncing:</a:t>
            </a:r>
          </a:p>
          <a:p>
            <a:pPr algn="l">
              <a:buFont typeface="Arial" panose="020B0604020202020204" pitchFamily="34" charset="0"/>
              <a:buChar char="•"/>
            </a:pPr>
            <a:r>
              <a:rPr lang="en-US" b="0" i="0" dirty="0">
                <a:effectLst/>
              </a:rPr>
              <a:t>Re-targeting</a:t>
            </a:r>
          </a:p>
          <a:p>
            <a:pPr algn="l">
              <a:buFont typeface="Arial" panose="020B0604020202020204" pitchFamily="34" charset="0"/>
              <a:buChar char="•"/>
            </a:pPr>
            <a:r>
              <a:rPr lang="en-US" b="0" i="0" dirty="0">
                <a:effectLst/>
              </a:rPr>
              <a:t>Exclusion of converted users</a:t>
            </a:r>
          </a:p>
          <a:p>
            <a:pPr algn="l">
              <a:buFont typeface="Arial" panose="020B0604020202020204" pitchFamily="34" charset="0"/>
              <a:buChar char="•"/>
            </a:pPr>
            <a:r>
              <a:rPr lang="en-US" b="0" i="0" dirty="0">
                <a:effectLst/>
              </a:rPr>
              <a:t>Interest-based and demographics targeting</a:t>
            </a:r>
          </a:p>
          <a:p>
            <a:endParaRPr lang="en-IN" dirty="0"/>
          </a:p>
        </p:txBody>
      </p:sp>
    </p:spTree>
    <p:extLst>
      <p:ext uri="{BB962C8B-B14F-4D97-AF65-F5344CB8AC3E}">
        <p14:creationId xmlns:p14="http://schemas.microsoft.com/office/powerpoint/2010/main" val="1971926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93BF-7FAB-58E6-6B69-77CDB37F904F}"/>
              </a:ext>
            </a:extLst>
          </p:cNvPr>
          <p:cNvSpPr>
            <a:spLocks noGrp="1"/>
          </p:cNvSpPr>
          <p:nvPr>
            <p:ph type="title"/>
          </p:nvPr>
        </p:nvSpPr>
        <p:spPr/>
        <p:txBody>
          <a:bodyPr/>
          <a:lstStyle/>
          <a:p>
            <a:r>
              <a:rPr lang="en-US" b="1" dirty="0"/>
              <a:t>Device ID Syncing</a:t>
            </a:r>
            <a:endParaRPr lang="en-IN" b="1" dirty="0"/>
          </a:p>
        </p:txBody>
      </p:sp>
      <p:sp>
        <p:nvSpPr>
          <p:cNvPr id="3" name="Content Placeholder 2">
            <a:extLst>
              <a:ext uri="{FF2B5EF4-FFF2-40B4-BE49-F238E27FC236}">
                <a16:creationId xmlns:a16="http://schemas.microsoft.com/office/drawing/2014/main" id="{219E6651-910B-72FF-8E88-06AAE01B6CBB}"/>
              </a:ext>
            </a:extLst>
          </p:cNvPr>
          <p:cNvSpPr>
            <a:spLocks noGrp="1"/>
          </p:cNvSpPr>
          <p:nvPr>
            <p:ph idx="1"/>
          </p:nvPr>
        </p:nvSpPr>
        <p:spPr>
          <a:xfrm>
            <a:off x="838201" y="1690688"/>
            <a:ext cx="6523891" cy="4802187"/>
          </a:xfrm>
        </p:spPr>
        <p:txBody>
          <a:bodyPr>
            <a:normAutofit fontScale="92500" lnSpcReduction="10000"/>
          </a:bodyPr>
          <a:lstStyle/>
          <a:p>
            <a:r>
              <a:rPr lang="en-US" b="0" i="0" dirty="0">
                <a:effectLst/>
              </a:rPr>
              <a:t>A device ID (device identification) is a distinctive number associated with a smartphone or similar handheld device. Device IDs are among one of the easiest ways to identify mobile users.</a:t>
            </a:r>
          </a:p>
          <a:p>
            <a:pPr marL="0" indent="0" algn="l">
              <a:buNone/>
            </a:pPr>
            <a:r>
              <a:rPr lang="en-US" b="1" i="0" dirty="0">
                <a:solidFill>
                  <a:srgbClr val="202124"/>
                </a:solidFill>
                <a:effectLst/>
              </a:rPr>
              <a:t>What happens when you sync devices?</a:t>
            </a:r>
          </a:p>
          <a:p>
            <a:pPr algn="l"/>
            <a:r>
              <a:rPr lang="en-US" i="0" dirty="0">
                <a:solidFill>
                  <a:srgbClr val="202124"/>
                </a:solidFill>
                <a:effectLst/>
              </a:rPr>
              <a:t>When you sync a device with your computer, the syncing process results in both the device and the computer being updated with the most up-to-date files. Another example is when you sync iTunes with your iPhone or iPod, the music then exists on the computer and device.</a:t>
            </a:r>
          </a:p>
          <a:p>
            <a:endParaRPr lang="en-IN" dirty="0"/>
          </a:p>
        </p:txBody>
      </p:sp>
      <p:pic>
        <p:nvPicPr>
          <p:cNvPr id="13316" name="Picture 4" descr="Syncing settings and data on multiple Windows 10 PCs - Journal of  Accountancy">
            <a:extLst>
              <a:ext uri="{FF2B5EF4-FFF2-40B4-BE49-F238E27FC236}">
                <a16:creationId xmlns:a16="http://schemas.microsoft.com/office/drawing/2014/main" id="{C218B424-6C08-18EE-049F-B67BFEFBD4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6993" y="216763"/>
            <a:ext cx="3179883" cy="6424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770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309DF-32B7-8670-D3AC-7C0A3AABDFDF}"/>
              </a:ext>
            </a:extLst>
          </p:cNvPr>
          <p:cNvSpPr>
            <a:spLocks noGrp="1"/>
          </p:cNvSpPr>
          <p:nvPr>
            <p:ph type="title"/>
          </p:nvPr>
        </p:nvSpPr>
        <p:spPr>
          <a:xfrm>
            <a:off x="838200" y="234463"/>
            <a:ext cx="10515600" cy="1348152"/>
          </a:xfrm>
        </p:spPr>
        <p:txBody>
          <a:bodyPr>
            <a:normAutofit/>
          </a:bodyPr>
          <a:lstStyle/>
          <a:p>
            <a:r>
              <a:rPr lang="en-US" b="1" i="0" dirty="0">
                <a:solidFill>
                  <a:srgbClr val="202124"/>
                </a:solidFill>
                <a:effectLst/>
              </a:rPr>
              <a:t>What does RFM mean in marketing?</a:t>
            </a:r>
            <a:br>
              <a:rPr lang="en-US" b="1" i="0" dirty="0">
                <a:solidFill>
                  <a:srgbClr val="202124"/>
                </a:solidFill>
                <a:effectLst/>
              </a:rPr>
            </a:br>
            <a:r>
              <a:rPr lang="en-US" b="1" i="0" dirty="0">
                <a:solidFill>
                  <a:srgbClr val="202124"/>
                </a:solidFill>
                <a:effectLst/>
              </a:rPr>
              <a:t>(recency, frequency, monetary)</a:t>
            </a:r>
            <a:endParaRPr lang="en-IN" b="1" dirty="0"/>
          </a:p>
        </p:txBody>
      </p:sp>
      <p:sp>
        <p:nvSpPr>
          <p:cNvPr id="3" name="Content Placeholder 2">
            <a:extLst>
              <a:ext uri="{FF2B5EF4-FFF2-40B4-BE49-F238E27FC236}">
                <a16:creationId xmlns:a16="http://schemas.microsoft.com/office/drawing/2014/main" id="{BB8710AA-6563-0755-120A-29268BE349E1}"/>
              </a:ext>
            </a:extLst>
          </p:cNvPr>
          <p:cNvSpPr>
            <a:spLocks noGrp="1"/>
          </p:cNvSpPr>
          <p:nvPr>
            <p:ph idx="1"/>
          </p:nvPr>
        </p:nvSpPr>
        <p:spPr>
          <a:xfrm>
            <a:off x="838200" y="1840523"/>
            <a:ext cx="5128601" cy="4336439"/>
          </a:xfrm>
        </p:spPr>
        <p:txBody>
          <a:bodyPr/>
          <a:lstStyle/>
          <a:p>
            <a:r>
              <a:rPr lang="en-US" b="0" i="0" dirty="0">
                <a:solidFill>
                  <a:srgbClr val="202124"/>
                </a:solidFill>
                <a:effectLst/>
              </a:rPr>
              <a:t>RFM analysis is a marketing technique used to quantitatively rank and group customers based on the recency, frequency and monetary total of their recent transactions to identify the best customers and perform targeted marketing campaigns</a:t>
            </a:r>
            <a:endParaRPr lang="en-IN" dirty="0"/>
          </a:p>
        </p:txBody>
      </p:sp>
      <p:pic>
        <p:nvPicPr>
          <p:cNvPr id="14338" name="Picture 2" descr="RFM Analysis for Customer Segmentation | CleverTap">
            <a:extLst>
              <a:ext uri="{FF2B5EF4-FFF2-40B4-BE49-F238E27FC236}">
                <a16:creationId xmlns:a16="http://schemas.microsoft.com/office/drawing/2014/main" id="{6AE64AE2-44A8-1305-A547-492BB97753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28308"/>
            <a:ext cx="6027111" cy="3409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8587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FA02B-0A52-7A6C-9863-43BBE81E73B0}"/>
              </a:ext>
            </a:extLst>
          </p:cNvPr>
          <p:cNvSpPr>
            <a:spLocks noGrp="1"/>
          </p:cNvSpPr>
          <p:nvPr>
            <p:ph type="title"/>
          </p:nvPr>
        </p:nvSpPr>
        <p:spPr/>
        <p:txBody>
          <a:bodyPr/>
          <a:lstStyle/>
          <a:p>
            <a:r>
              <a:rPr lang="en-US" b="1" i="0" dirty="0">
                <a:effectLst/>
              </a:rPr>
              <a:t>5-Step Approach to RFM Analysis</a:t>
            </a:r>
            <a:endParaRPr lang="en-IN" dirty="0"/>
          </a:p>
        </p:txBody>
      </p:sp>
      <p:sp>
        <p:nvSpPr>
          <p:cNvPr id="3" name="Content Placeholder 2">
            <a:extLst>
              <a:ext uri="{FF2B5EF4-FFF2-40B4-BE49-F238E27FC236}">
                <a16:creationId xmlns:a16="http://schemas.microsoft.com/office/drawing/2014/main" id="{A5813A6B-6B08-23AB-51C5-0E0E2307F18D}"/>
              </a:ext>
            </a:extLst>
          </p:cNvPr>
          <p:cNvSpPr>
            <a:spLocks noGrp="1"/>
          </p:cNvSpPr>
          <p:nvPr>
            <p:ph idx="1"/>
          </p:nvPr>
        </p:nvSpPr>
        <p:spPr/>
        <p:txBody>
          <a:bodyPr/>
          <a:lstStyle/>
          <a:p>
            <a:pPr marL="0" indent="0">
              <a:buNone/>
            </a:pPr>
            <a:r>
              <a:rPr lang="en-US" b="1" i="0" dirty="0">
                <a:effectLst/>
              </a:rPr>
              <a:t>Step 1: Relevant Data Assembly</a:t>
            </a:r>
          </a:p>
          <a:p>
            <a:endParaRPr lang="en-IN" dirty="0"/>
          </a:p>
        </p:txBody>
      </p:sp>
      <p:pic>
        <p:nvPicPr>
          <p:cNvPr id="15362" name="Picture 2" descr="RFM Analysis Data">
            <a:extLst>
              <a:ext uri="{FF2B5EF4-FFF2-40B4-BE49-F238E27FC236}">
                <a16:creationId xmlns:a16="http://schemas.microsoft.com/office/drawing/2014/main" id="{F7D5242A-6218-E211-55C3-C4F55473B1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0101" y="2412878"/>
            <a:ext cx="525978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180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66574D-0317-F507-FEBA-AFD1AEA581DF}"/>
              </a:ext>
            </a:extLst>
          </p:cNvPr>
          <p:cNvSpPr>
            <a:spLocks noGrp="1"/>
          </p:cNvSpPr>
          <p:nvPr>
            <p:ph idx="1"/>
          </p:nvPr>
        </p:nvSpPr>
        <p:spPr>
          <a:xfrm>
            <a:off x="838200" y="867508"/>
            <a:ext cx="10515600" cy="5309455"/>
          </a:xfrm>
        </p:spPr>
        <p:txBody>
          <a:bodyPr/>
          <a:lstStyle/>
          <a:p>
            <a:pPr marL="0" indent="0">
              <a:buNone/>
            </a:pPr>
            <a:r>
              <a:rPr lang="en-US" b="1" i="0" dirty="0">
                <a:effectLst/>
              </a:rPr>
              <a:t>Step 2: Setting Up RFM Scales</a:t>
            </a:r>
          </a:p>
          <a:p>
            <a:pPr marL="0" indent="0">
              <a:buNone/>
            </a:pPr>
            <a:endParaRPr lang="en-IN" dirty="0"/>
          </a:p>
        </p:txBody>
      </p:sp>
      <p:pic>
        <p:nvPicPr>
          <p:cNvPr id="16386" name="Picture 2" descr="RFM Analysis Filters to determine scores">
            <a:extLst>
              <a:ext uri="{FF2B5EF4-FFF2-40B4-BE49-F238E27FC236}">
                <a16:creationId xmlns:a16="http://schemas.microsoft.com/office/drawing/2014/main" id="{67CD3BBD-DB62-B3A2-A807-561BA55BC5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9020" y="1792532"/>
            <a:ext cx="9681900" cy="410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6888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C418F4-52DC-D1CE-7C06-638A5F305958}"/>
              </a:ext>
            </a:extLst>
          </p:cNvPr>
          <p:cNvSpPr>
            <a:spLocks noGrp="1"/>
          </p:cNvSpPr>
          <p:nvPr>
            <p:ph idx="1"/>
          </p:nvPr>
        </p:nvSpPr>
        <p:spPr>
          <a:xfrm>
            <a:off x="838200" y="750277"/>
            <a:ext cx="10515600" cy="5426686"/>
          </a:xfrm>
        </p:spPr>
        <p:txBody>
          <a:bodyPr/>
          <a:lstStyle/>
          <a:p>
            <a:pPr marL="0" indent="0">
              <a:buNone/>
            </a:pPr>
            <a:r>
              <a:rPr lang="en-IN" b="1" i="0" dirty="0">
                <a:effectLst/>
              </a:rPr>
              <a:t>Step 3: Score Designation</a:t>
            </a:r>
          </a:p>
          <a:p>
            <a:endParaRPr lang="en-IN" dirty="0"/>
          </a:p>
        </p:txBody>
      </p:sp>
      <p:pic>
        <p:nvPicPr>
          <p:cNvPr id="17410" name="Picture 2" descr="RFM Analysis Scores for the observations">
            <a:extLst>
              <a:ext uri="{FF2B5EF4-FFF2-40B4-BE49-F238E27FC236}">
                <a16:creationId xmlns:a16="http://schemas.microsoft.com/office/drawing/2014/main" id="{39F2B4CD-0B27-E851-A5D1-2BDC6DE4BE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636" y="1872028"/>
            <a:ext cx="11500993" cy="3977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258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F7D3E-E285-3FEE-3328-E9A2283C0AE5}"/>
              </a:ext>
            </a:extLst>
          </p:cNvPr>
          <p:cNvSpPr>
            <a:spLocks noGrp="1"/>
          </p:cNvSpPr>
          <p:nvPr>
            <p:ph type="title"/>
          </p:nvPr>
        </p:nvSpPr>
        <p:spPr/>
        <p:txBody>
          <a:bodyPr/>
          <a:lstStyle/>
          <a:p>
            <a:r>
              <a:rPr lang="en-US" b="1" i="0" dirty="0">
                <a:solidFill>
                  <a:srgbClr val="2D2D2D"/>
                </a:solidFill>
                <a:effectLst/>
                <a:latin typeface="Inter"/>
              </a:rPr>
              <a:t>What Are the Main Components of a DSP?</a:t>
            </a:r>
            <a:endParaRPr lang="en-IN" dirty="0"/>
          </a:p>
        </p:txBody>
      </p:sp>
      <p:sp>
        <p:nvSpPr>
          <p:cNvPr id="3" name="Content Placeholder 2">
            <a:extLst>
              <a:ext uri="{FF2B5EF4-FFF2-40B4-BE49-F238E27FC236}">
                <a16:creationId xmlns:a16="http://schemas.microsoft.com/office/drawing/2014/main" id="{2D80A457-31FF-F933-8BCE-40251ED32164}"/>
              </a:ext>
            </a:extLst>
          </p:cNvPr>
          <p:cNvSpPr>
            <a:spLocks noGrp="1"/>
          </p:cNvSpPr>
          <p:nvPr>
            <p:ph idx="1"/>
          </p:nvPr>
        </p:nvSpPr>
        <p:spPr/>
        <p:txBody>
          <a:bodyPr/>
          <a:lstStyle/>
          <a:p>
            <a:r>
              <a:rPr lang="en-US" dirty="0"/>
              <a:t>Bidder</a:t>
            </a:r>
          </a:p>
          <a:p>
            <a:r>
              <a:rPr lang="en-US" dirty="0"/>
              <a:t>Ad Server</a:t>
            </a:r>
          </a:p>
          <a:p>
            <a:r>
              <a:rPr lang="en-US" dirty="0"/>
              <a:t>Campaign Tracker and Reporting 	</a:t>
            </a:r>
          </a:p>
          <a:p>
            <a:r>
              <a:rPr lang="en-US" dirty="0"/>
              <a:t>User Profiling </a:t>
            </a:r>
          </a:p>
          <a:p>
            <a:r>
              <a:rPr lang="en-US" dirty="0"/>
              <a:t>Budget Manager</a:t>
            </a:r>
          </a:p>
          <a:p>
            <a:r>
              <a:rPr lang="en-US" dirty="0"/>
              <a:t>Integrations</a:t>
            </a:r>
            <a:endParaRPr lang="en-IN" dirty="0"/>
          </a:p>
        </p:txBody>
      </p:sp>
    </p:spTree>
    <p:extLst>
      <p:ext uri="{BB962C8B-B14F-4D97-AF65-F5344CB8AC3E}">
        <p14:creationId xmlns:p14="http://schemas.microsoft.com/office/powerpoint/2010/main" val="39899594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0AF1ED-06A1-1A12-9D25-5BA3F0AA78AF}"/>
              </a:ext>
            </a:extLst>
          </p:cNvPr>
          <p:cNvSpPr>
            <a:spLocks noGrp="1"/>
          </p:cNvSpPr>
          <p:nvPr>
            <p:ph idx="1"/>
          </p:nvPr>
        </p:nvSpPr>
        <p:spPr>
          <a:xfrm>
            <a:off x="838200" y="773723"/>
            <a:ext cx="10515600" cy="5403240"/>
          </a:xfrm>
        </p:spPr>
        <p:txBody>
          <a:bodyPr/>
          <a:lstStyle/>
          <a:p>
            <a:pPr marL="0" indent="0" algn="l">
              <a:buNone/>
            </a:pPr>
            <a:r>
              <a:rPr lang="en-IN" b="1" i="0" dirty="0">
                <a:effectLst/>
              </a:rPr>
              <a:t>Step 4: Segment Classification</a:t>
            </a:r>
          </a:p>
        </p:txBody>
      </p:sp>
      <p:pic>
        <p:nvPicPr>
          <p:cNvPr id="18436" name="Picture 4" descr="Customer Segments Description - RFM Analysis">
            <a:extLst>
              <a:ext uri="{FF2B5EF4-FFF2-40B4-BE49-F238E27FC236}">
                <a16:creationId xmlns:a16="http://schemas.microsoft.com/office/drawing/2014/main" id="{51FCEE29-4580-091E-C619-2C9AFA22A2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2230" y="681036"/>
            <a:ext cx="4859215" cy="5858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07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253740-4E24-5B26-5FD9-9E15FA2F678E}"/>
              </a:ext>
            </a:extLst>
          </p:cNvPr>
          <p:cNvSpPr>
            <a:spLocks noGrp="1"/>
          </p:cNvSpPr>
          <p:nvPr>
            <p:ph idx="1"/>
          </p:nvPr>
        </p:nvSpPr>
        <p:spPr>
          <a:xfrm>
            <a:off x="838200" y="656492"/>
            <a:ext cx="10515600" cy="5849816"/>
          </a:xfrm>
        </p:spPr>
        <p:txBody>
          <a:bodyPr>
            <a:normAutofit fontScale="92500" lnSpcReduction="10000"/>
          </a:bodyPr>
          <a:lstStyle/>
          <a:p>
            <a:pPr marL="0" indent="0">
              <a:buNone/>
            </a:pPr>
            <a:r>
              <a:rPr lang="en-US" sz="3000" b="1" i="0" dirty="0">
                <a:effectLst/>
              </a:rPr>
              <a:t>Step 5: Personalization of Strategies for Relevant Segments</a:t>
            </a:r>
          </a:p>
          <a:p>
            <a:pPr marL="0" indent="0" algn="l">
              <a:buNone/>
            </a:pPr>
            <a:r>
              <a:rPr lang="en-US" sz="3000" b="0" i="0" dirty="0">
                <a:effectLst/>
              </a:rPr>
              <a:t>Once you are done with the segmentation part, you can move on to developing personalized campaigns for each customer segment.</a:t>
            </a:r>
          </a:p>
          <a:p>
            <a:pPr algn="l">
              <a:buFont typeface="Arial" panose="020B0604020202020204" pitchFamily="34" charset="0"/>
              <a:buChar char="•"/>
            </a:pPr>
            <a:r>
              <a:rPr lang="en-US" sz="3000" b="1" i="0" dirty="0">
                <a:effectLst/>
              </a:rPr>
              <a:t>Champion customers</a:t>
            </a:r>
            <a:r>
              <a:rPr lang="en-US" sz="3000" b="0" i="0" dirty="0">
                <a:effectLst/>
              </a:rPr>
              <a:t>: They are given greater access to products and act as the first point of contact for feedback before launching it for the rest of the customer base.</a:t>
            </a:r>
          </a:p>
          <a:p>
            <a:pPr algn="l">
              <a:buFont typeface="Arial" panose="020B0604020202020204" pitchFamily="34" charset="0"/>
              <a:buChar char="•"/>
            </a:pPr>
            <a:r>
              <a:rPr lang="en-US" sz="3000" b="1" i="0" dirty="0">
                <a:effectLst/>
              </a:rPr>
              <a:t>Loyal customers</a:t>
            </a:r>
            <a:r>
              <a:rPr lang="en-US" sz="3000" b="0" i="0" dirty="0">
                <a:effectLst/>
              </a:rPr>
              <a:t>: They can be offered a higher level of service to ensure they feel more valued and continue their customer journey with your brand. </a:t>
            </a:r>
          </a:p>
          <a:p>
            <a:pPr algn="l">
              <a:buFont typeface="Arial" panose="020B0604020202020204" pitchFamily="34" charset="0"/>
              <a:buChar char="•"/>
            </a:pPr>
            <a:r>
              <a:rPr lang="en-US" sz="3000" b="1" i="0" dirty="0">
                <a:effectLst/>
              </a:rPr>
              <a:t>Recent customers</a:t>
            </a:r>
            <a:r>
              <a:rPr lang="en-US" sz="3000" b="0" i="0" dirty="0">
                <a:effectLst/>
              </a:rPr>
              <a:t>: They can be filled in on the other products that they might want to try out based on their preferences so far, to convert them into loyal customers.</a:t>
            </a:r>
          </a:p>
          <a:p>
            <a:pPr algn="l">
              <a:buFont typeface="Arial" panose="020B0604020202020204" pitchFamily="34" charset="0"/>
              <a:buChar char="•"/>
            </a:pPr>
            <a:r>
              <a:rPr lang="en-US" sz="3000" b="1" i="0" dirty="0">
                <a:effectLst/>
              </a:rPr>
              <a:t>At-risk customers</a:t>
            </a:r>
            <a:r>
              <a:rPr lang="en-US" sz="3000" b="0" i="0" dirty="0">
                <a:effectLst/>
              </a:rPr>
              <a:t>: They can be offered freebies, offers, and discounts to ensure they don’t end up becoming a part of the Customer Churn statistic. This can be done simultaneously by the business.</a:t>
            </a:r>
          </a:p>
          <a:p>
            <a:endParaRPr lang="en-IN" dirty="0"/>
          </a:p>
        </p:txBody>
      </p:sp>
    </p:spTree>
    <p:extLst>
      <p:ext uri="{BB962C8B-B14F-4D97-AF65-F5344CB8AC3E}">
        <p14:creationId xmlns:p14="http://schemas.microsoft.com/office/powerpoint/2010/main" val="7975649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09346-18F5-406B-DCCD-9FB0C586DE41}"/>
              </a:ext>
            </a:extLst>
          </p:cNvPr>
          <p:cNvSpPr>
            <a:spLocks noGrp="1"/>
          </p:cNvSpPr>
          <p:nvPr>
            <p:ph type="title"/>
          </p:nvPr>
        </p:nvSpPr>
        <p:spPr/>
        <p:txBody>
          <a:bodyPr/>
          <a:lstStyle/>
          <a:p>
            <a:r>
              <a:rPr lang="en-US" b="1" dirty="0"/>
              <a:t>Data Segments</a:t>
            </a:r>
            <a:endParaRPr lang="en-IN" b="1" dirty="0"/>
          </a:p>
        </p:txBody>
      </p:sp>
      <p:sp>
        <p:nvSpPr>
          <p:cNvPr id="3" name="Content Placeholder 2">
            <a:extLst>
              <a:ext uri="{FF2B5EF4-FFF2-40B4-BE49-F238E27FC236}">
                <a16:creationId xmlns:a16="http://schemas.microsoft.com/office/drawing/2014/main" id="{509259C0-0CA0-474F-DB34-DD62E375224C}"/>
              </a:ext>
            </a:extLst>
          </p:cNvPr>
          <p:cNvSpPr>
            <a:spLocks noGrp="1"/>
          </p:cNvSpPr>
          <p:nvPr>
            <p:ph idx="1"/>
          </p:nvPr>
        </p:nvSpPr>
        <p:spPr/>
        <p:txBody>
          <a:bodyPr/>
          <a:lstStyle/>
          <a:p>
            <a:r>
              <a:rPr lang="en-US" i="0" dirty="0">
                <a:solidFill>
                  <a:srgbClr val="202124"/>
                </a:solidFill>
                <a:effectLst/>
              </a:rPr>
              <a:t>Data Segmentation is the process of taking the data you hold and dividing it up and grouping similar data together based on the chosen parameters so that you can use it more efficiently within marketing and operations. </a:t>
            </a:r>
          </a:p>
          <a:p>
            <a:endParaRPr lang="en-US" dirty="0">
              <a:solidFill>
                <a:srgbClr val="202124"/>
              </a:solidFill>
            </a:endParaRPr>
          </a:p>
          <a:p>
            <a:r>
              <a:rPr lang="en-US" i="0" dirty="0">
                <a:solidFill>
                  <a:srgbClr val="202124"/>
                </a:solidFill>
                <a:effectLst/>
              </a:rPr>
              <a:t>Examples of Data Segmentation could be Gender.</a:t>
            </a:r>
            <a:endParaRPr lang="en-IN" dirty="0"/>
          </a:p>
        </p:txBody>
      </p:sp>
    </p:spTree>
    <p:extLst>
      <p:ext uri="{BB962C8B-B14F-4D97-AF65-F5344CB8AC3E}">
        <p14:creationId xmlns:p14="http://schemas.microsoft.com/office/powerpoint/2010/main" val="2699913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066F-1FFF-81D5-4731-ACD9849A9C0C}"/>
              </a:ext>
            </a:extLst>
          </p:cNvPr>
          <p:cNvSpPr>
            <a:spLocks noGrp="1"/>
          </p:cNvSpPr>
          <p:nvPr>
            <p:ph type="title"/>
          </p:nvPr>
        </p:nvSpPr>
        <p:spPr/>
        <p:txBody>
          <a:bodyPr/>
          <a:lstStyle/>
          <a:p>
            <a:r>
              <a:rPr lang="en-US" b="1" dirty="0"/>
              <a:t>9 Way Data Segmentation</a:t>
            </a:r>
            <a:endParaRPr lang="en-IN" b="1" dirty="0"/>
          </a:p>
        </p:txBody>
      </p:sp>
      <p:pic>
        <p:nvPicPr>
          <p:cNvPr id="19458" name="Picture 2" descr="Data Segmentation | Segmentation Services | Segmented Database">
            <a:extLst>
              <a:ext uri="{FF2B5EF4-FFF2-40B4-BE49-F238E27FC236}">
                <a16:creationId xmlns:a16="http://schemas.microsoft.com/office/drawing/2014/main" id="{2E3BE4FF-4B76-E3F7-8A43-A6F310A39D8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23902" y="1690688"/>
            <a:ext cx="6160678" cy="4844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4480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8A570-0933-26EA-58F1-6FFB0E920026}"/>
              </a:ext>
            </a:extLst>
          </p:cNvPr>
          <p:cNvSpPr>
            <a:spLocks noGrp="1"/>
          </p:cNvSpPr>
          <p:nvPr>
            <p:ph type="title"/>
          </p:nvPr>
        </p:nvSpPr>
        <p:spPr/>
        <p:txBody>
          <a:bodyPr/>
          <a:lstStyle/>
          <a:p>
            <a:r>
              <a:rPr lang="en-US" b="1" dirty="0"/>
              <a:t>Types of Data Segment</a:t>
            </a:r>
            <a:endParaRPr lang="en-IN" b="1" dirty="0"/>
          </a:p>
        </p:txBody>
      </p:sp>
      <p:pic>
        <p:nvPicPr>
          <p:cNvPr id="20482" name="Picture 2" descr="Data Segments">
            <a:extLst>
              <a:ext uri="{FF2B5EF4-FFF2-40B4-BE49-F238E27FC236}">
                <a16:creationId xmlns:a16="http://schemas.microsoft.com/office/drawing/2014/main" id="{233D2334-5FCD-7ED8-9C63-61B6E5C0594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8345" y="2656711"/>
            <a:ext cx="10345455" cy="1544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046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BEF790-F385-5742-6D03-E0FD09217DC2}"/>
              </a:ext>
            </a:extLst>
          </p:cNvPr>
          <p:cNvSpPr>
            <a:spLocks noGrp="1"/>
          </p:cNvSpPr>
          <p:nvPr>
            <p:ph idx="1"/>
          </p:nvPr>
        </p:nvSpPr>
        <p:spPr>
          <a:xfrm>
            <a:off x="838200" y="703385"/>
            <a:ext cx="10515600" cy="5473578"/>
          </a:xfrm>
        </p:spPr>
        <p:txBody>
          <a:bodyPr/>
          <a:lstStyle/>
          <a:p>
            <a:pPr marL="0" indent="0" algn="just">
              <a:buNone/>
            </a:pPr>
            <a:r>
              <a:rPr lang="en-US" b="1" i="0" dirty="0">
                <a:effectLst/>
              </a:rPr>
              <a:t>1. Data Area</a:t>
            </a:r>
          </a:p>
          <a:p>
            <a:pPr algn="just"/>
            <a:r>
              <a:rPr lang="en-US" b="0" i="0" dirty="0">
                <a:effectLst/>
              </a:rPr>
              <a:t>It is the permanent memory area. All static and external variables are stored in the data area. The variables which are stored in the data area exist until the program exits.</a:t>
            </a:r>
          </a:p>
          <a:p>
            <a:pPr marL="0" indent="0" algn="just">
              <a:buNone/>
            </a:pPr>
            <a:endParaRPr lang="en-US" b="0" i="0" dirty="0">
              <a:effectLst/>
            </a:endParaRPr>
          </a:p>
          <a:p>
            <a:pPr marL="0" indent="0" algn="just">
              <a:buNone/>
            </a:pPr>
            <a:r>
              <a:rPr lang="en-US" b="1" i="0" dirty="0">
                <a:effectLst/>
              </a:rPr>
              <a:t>2. Code Area</a:t>
            </a:r>
          </a:p>
          <a:p>
            <a:pPr algn="just"/>
            <a:r>
              <a:rPr lang="en-US" b="0" i="0" dirty="0">
                <a:effectLst/>
              </a:rPr>
              <a:t>It is the memory area which can only be accessed by the function pointers. The size of the code area is fixed.</a:t>
            </a:r>
          </a:p>
          <a:p>
            <a:endParaRPr lang="en-IN" dirty="0"/>
          </a:p>
        </p:txBody>
      </p:sp>
    </p:spTree>
    <p:extLst>
      <p:ext uri="{BB962C8B-B14F-4D97-AF65-F5344CB8AC3E}">
        <p14:creationId xmlns:p14="http://schemas.microsoft.com/office/powerpoint/2010/main" val="3885780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82BDC7-4A27-CA9A-2552-95AD9A3CF626}"/>
              </a:ext>
            </a:extLst>
          </p:cNvPr>
          <p:cNvSpPr>
            <a:spLocks noGrp="1"/>
          </p:cNvSpPr>
          <p:nvPr>
            <p:ph idx="1"/>
          </p:nvPr>
        </p:nvSpPr>
        <p:spPr>
          <a:xfrm>
            <a:off x="838200" y="597876"/>
            <a:ext cx="10826262" cy="6002215"/>
          </a:xfrm>
        </p:spPr>
        <p:txBody>
          <a:bodyPr>
            <a:normAutofit fontScale="92500" lnSpcReduction="10000"/>
          </a:bodyPr>
          <a:lstStyle/>
          <a:p>
            <a:pPr marL="0" indent="0" algn="just">
              <a:buNone/>
            </a:pPr>
            <a:r>
              <a:rPr lang="en-US" b="1" i="0" dirty="0">
                <a:effectLst/>
              </a:rPr>
              <a:t>3. Heap Area</a:t>
            </a:r>
          </a:p>
          <a:p>
            <a:pPr algn="just"/>
            <a:r>
              <a:rPr lang="en-US" b="0" i="0" dirty="0">
                <a:effectLst/>
              </a:rPr>
              <a:t>As we know that C supports dynamic memory allocation. C provides the functions like malloc and </a:t>
            </a:r>
            <a:r>
              <a:rPr lang="en-US" b="0" i="0" dirty="0" err="1">
                <a:effectLst/>
              </a:rPr>
              <a:t>calloc</a:t>
            </a:r>
            <a:r>
              <a:rPr lang="en-US" b="0" i="0" dirty="0">
                <a:effectLst/>
              </a:rPr>
              <a:t> which are used to allocate the memory dynamically. Therefore, the heap area is used to store the data structures which are created by using dynamic memory allocation. The size of the heap area is variable and depends upon the free space in the memory.</a:t>
            </a:r>
          </a:p>
          <a:p>
            <a:pPr marL="0" indent="0" algn="just">
              <a:buNone/>
            </a:pPr>
            <a:r>
              <a:rPr lang="en-US" b="1" i="0" dirty="0">
                <a:effectLst/>
              </a:rPr>
              <a:t>4. Stack Area</a:t>
            </a:r>
          </a:p>
          <a:p>
            <a:pPr algn="just"/>
            <a:r>
              <a:rPr lang="en-US" b="0" i="0" dirty="0">
                <a:effectLst/>
              </a:rPr>
              <a:t>Stack area is divided into two parts namely: initialize and non-initialize. Initialize variables are given priority than non-initialize variables.</a:t>
            </a:r>
          </a:p>
          <a:p>
            <a:pPr algn="just">
              <a:buFont typeface="+mj-lt"/>
              <a:buAutoNum type="arabicPeriod"/>
            </a:pPr>
            <a:r>
              <a:rPr lang="en-US" b="0" i="0" dirty="0">
                <a:effectLst/>
              </a:rPr>
              <a:t> All the automatic variables get memory into stack area.</a:t>
            </a:r>
          </a:p>
          <a:p>
            <a:pPr algn="just">
              <a:buFont typeface="+mj-lt"/>
              <a:buAutoNum type="arabicPeriod"/>
            </a:pPr>
            <a:r>
              <a:rPr lang="en-US" b="0" i="0" dirty="0">
                <a:effectLst/>
              </a:rPr>
              <a:t> Constants in c get stored in the stack area.</a:t>
            </a:r>
          </a:p>
          <a:p>
            <a:pPr algn="just">
              <a:buFont typeface="+mj-lt"/>
              <a:buAutoNum type="arabicPeriod"/>
            </a:pPr>
            <a:r>
              <a:rPr lang="en-US" b="0" i="0" dirty="0">
                <a:effectLst/>
              </a:rPr>
              <a:t> All the local variables of the default storage class get stored in the stack area.</a:t>
            </a:r>
          </a:p>
          <a:p>
            <a:pPr algn="just">
              <a:buFont typeface="+mj-lt"/>
              <a:buAutoNum type="arabicPeriod"/>
            </a:pPr>
            <a:r>
              <a:rPr lang="en-US" b="0" i="0" dirty="0">
                <a:effectLst/>
              </a:rPr>
              <a:t> Function parameters and return value get stored in the stack area.</a:t>
            </a:r>
          </a:p>
          <a:p>
            <a:pPr algn="just">
              <a:buFont typeface="+mj-lt"/>
              <a:buAutoNum type="arabicPeriod"/>
            </a:pPr>
            <a:r>
              <a:rPr lang="en-US" b="0" i="0" dirty="0">
                <a:effectLst/>
              </a:rPr>
              <a:t> Stack area is the temporary memory area as the variables stored in the stack   area are deleted whenever the program reaches out of scope.</a:t>
            </a:r>
          </a:p>
          <a:p>
            <a:endParaRPr lang="en-IN" dirty="0"/>
          </a:p>
        </p:txBody>
      </p:sp>
    </p:spTree>
    <p:extLst>
      <p:ext uri="{BB962C8B-B14F-4D97-AF65-F5344CB8AC3E}">
        <p14:creationId xmlns:p14="http://schemas.microsoft.com/office/powerpoint/2010/main" val="17676483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9D0F1-7CEA-9715-C0AB-B94C0D990282}"/>
              </a:ext>
            </a:extLst>
          </p:cNvPr>
          <p:cNvSpPr>
            <a:spLocks noGrp="1"/>
          </p:cNvSpPr>
          <p:nvPr>
            <p:ph type="title"/>
          </p:nvPr>
        </p:nvSpPr>
        <p:spPr/>
        <p:txBody>
          <a:bodyPr/>
          <a:lstStyle/>
          <a:p>
            <a:r>
              <a:rPr lang="en-US" b="1" dirty="0"/>
              <a:t>Account Structure in Data Segment</a:t>
            </a:r>
            <a:endParaRPr lang="en-IN" b="1" dirty="0"/>
          </a:p>
        </p:txBody>
      </p:sp>
      <p:pic>
        <p:nvPicPr>
          <p:cNvPr id="10" name="Content Placeholder 9" descr="Diagram&#10;&#10;Description automatically generated">
            <a:extLst>
              <a:ext uri="{FF2B5EF4-FFF2-40B4-BE49-F238E27FC236}">
                <a16:creationId xmlns:a16="http://schemas.microsoft.com/office/drawing/2014/main" id="{3DA680A7-DA02-3F19-92A3-CA9B050418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3144378" y="1802179"/>
            <a:ext cx="6311658" cy="4844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5345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6E5FA-973D-6390-D48F-97397052013F}"/>
              </a:ext>
            </a:extLst>
          </p:cNvPr>
          <p:cNvSpPr>
            <a:spLocks noGrp="1"/>
          </p:cNvSpPr>
          <p:nvPr>
            <p:ph type="title"/>
          </p:nvPr>
        </p:nvSpPr>
        <p:spPr/>
        <p:txBody>
          <a:bodyPr/>
          <a:lstStyle/>
          <a:p>
            <a:r>
              <a:rPr lang="en-US" b="1" dirty="0"/>
              <a:t>What Can You Do With Data Segmentation?</a:t>
            </a:r>
            <a:endParaRPr lang="en-IN" b="1" dirty="0"/>
          </a:p>
        </p:txBody>
      </p:sp>
      <p:pic>
        <p:nvPicPr>
          <p:cNvPr id="22530" name="Picture 2" descr="Where to Begin With Data Segmentation">
            <a:extLst>
              <a:ext uri="{FF2B5EF4-FFF2-40B4-BE49-F238E27FC236}">
                <a16:creationId xmlns:a16="http://schemas.microsoft.com/office/drawing/2014/main" id="{35339661-8EDB-D14D-6A6C-B95220FF39E5}"/>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233" b="11021"/>
          <a:stretch/>
        </p:blipFill>
        <p:spPr bwMode="auto">
          <a:xfrm>
            <a:off x="2750537" y="1526563"/>
            <a:ext cx="6690925" cy="4802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69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E93DD-4F47-5041-BFD5-B548CF93BAF0}"/>
              </a:ext>
            </a:extLst>
          </p:cNvPr>
          <p:cNvSpPr>
            <a:spLocks noGrp="1"/>
          </p:cNvSpPr>
          <p:nvPr>
            <p:ph type="title"/>
          </p:nvPr>
        </p:nvSpPr>
        <p:spPr>
          <a:xfrm>
            <a:off x="838200" y="365125"/>
            <a:ext cx="10515600" cy="783737"/>
          </a:xfrm>
        </p:spPr>
        <p:txBody>
          <a:bodyPr/>
          <a:lstStyle/>
          <a:p>
            <a:r>
              <a:rPr lang="en-US" b="1" dirty="0"/>
              <a:t>Benefits of a DSP</a:t>
            </a:r>
            <a:endParaRPr lang="en-IN" b="1" dirty="0"/>
          </a:p>
        </p:txBody>
      </p:sp>
      <p:pic>
        <p:nvPicPr>
          <p:cNvPr id="3074" name="Picture 2" descr="Why you should be using a Demand Side Platform (DSP)">
            <a:extLst>
              <a:ext uri="{FF2B5EF4-FFF2-40B4-BE49-F238E27FC236}">
                <a16:creationId xmlns:a16="http://schemas.microsoft.com/office/drawing/2014/main" id="{09ACCFCC-2DD7-201C-9FB0-97DCE06903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501" b="16526"/>
          <a:stretch/>
        </p:blipFill>
        <p:spPr bwMode="auto">
          <a:xfrm>
            <a:off x="1260140" y="1934306"/>
            <a:ext cx="10093660" cy="4161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588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0CD2B-5815-0C37-BDA7-1D0BF4557299}"/>
              </a:ext>
            </a:extLst>
          </p:cNvPr>
          <p:cNvSpPr>
            <a:spLocks noGrp="1"/>
          </p:cNvSpPr>
          <p:nvPr>
            <p:ph type="title"/>
          </p:nvPr>
        </p:nvSpPr>
        <p:spPr/>
        <p:txBody>
          <a:bodyPr/>
          <a:lstStyle/>
          <a:p>
            <a:r>
              <a:rPr lang="en-US" b="1" dirty="0"/>
              <a:t>Trading Desk</a:t>
            </a:r>
            <a:endParaRPr lang="en-IN" b="1" dirty="0"/>
          </a:p>
        </p:txBody>
      </p:sp>
      <p:sp>
        <p:nvSpPr>
          <p:cNvPr id="3" name="Content Placeholder 2">
            <a:extLst>
              <a:ext uri="{FF2B5EF4-FFF2-40B4-BE49-F238E27FC236}">
                <a16:creationId xmlns:a16="http://schemas.microsoft.com/office/drawing/2014/main" id="{2F4F2F4A-426E-2C73-2FDF-972D14A73689}"/>
              </a:ext>
            </a:extLst>
          </p:cNvPr>
          <p:cNvSpPr>
            <a:spLocks noGrp="1"/>
          </p:cNvSpPr>
          <p:nvPr>
            <p:ph idx="1"/>
          </p:nvPr>
        </p:nvSpPr>
        <p:spPr/>
        <p:txBody>
          <a:bodyPr/>
          <a:lstStyle/>
          <a:p>
            <a:r>
              <a:rPr lang="en-US" b="0" i="0" dirty="0">
                <a:effectLst/>
              </a:rPr>
              <a:t>A trading desk is a physical location where transactions for buying and selling securities occur. Depending on the type of financial institution, the trading desk may be filled by traders trading for their own proprietary account, brokers who act as agents matching buyers and sellers, or some mixture of both.</a:t>
            </a:r>
            <a:endParaRPr lang="en-IN" dirty="0"/>
          </a:p>
        </p:txBody>
      </p:sp>
    </p:spTree>
    <p:extLst>
      <p:ext uri="{BB962C8B-B14F-4D97-AF65-F5344CB8AC3E}">
        <p14:creationId xmlns:p14="http://schemas.microsoft.com/office/powerpoint/2010/main" val="3436580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25880-0097-B9D1-1909-8E9DEF003B3A}"/>
              </a:ext>
            </a:extLst>
          </p:cNvPr>
          <p:cNvSpPr>
            <a:spLocks noGrp="1"/>
          </p:cNvSpPr>
          <p:nvPr>
            <p:ph type="title"/>
          </p:nvPr>
        </p:nvSpPr>
        <p:spPr/>
        <p:txBody>
          <a:bodyPr/>
          <a:lstStyle/>
          <a:p>
            <a:r>
              <a:rPr lang="en-US" b="1" dirty="0"/>
              <a:t>Programmatic Advertising Platform</a:t>
            </a:r>
            <a:endParaRPr lang="en-IN" b="1" dirty="0"/>
          </a:p>
        </p:txBody>
      </p:sp>
      <p:sp>
        <p:nvSpPr>
          <p:cNvPr id="3" name="Content Placeholder 2">
            <a:extLst>
              <a:ext uri="{FF2B5EF4-FFF2-40B4-BE49-F238E27FC236}">
                <a16:creationId xmlns:a16="http://schemas.microsoft.com/office/drawing/2014/main" id="{2ABE1446-2909-B09B-9093-7C4294E59C31}"/>
              </a:ext>
            </a:extLst>
          </p:cNvPr>
          <p:cNvSpPr>
            <a:spLocks noGrp="1"/>
          </p:cNvSpPr>
          <p:nvPr>
            <p:ph idx="1"/>
          </p:nvPr>
        </p:nvSpPr>
        <p:spPr/>
        <p:txBody>
          <a:bodyPr/>
          <a:lstStyle/>
          <a:p>
            <a:r>
              <a:rPr lang="en-US" i="0" dirty="0">
                <a:solidFill>
                  <a:srgbClr val="202124"/>
                </a:solidFill>
                <a:effectLst/>
              </a:rPr>
              <a:t>A programmatic advertising platform enables marketers and advertisers to automate the purchase and management of their digital ad campaigns. This includes media buying, ad placement, performance tracking, and campaign optimization. Many platforms also offer an editing tool to design campaign creatives.</a:t>
            </a:r>
            <a:endParaRPr lang="en-IN" dirty="0"/>
          </a:p>
        </p:txBody>
      </p:sp>
    </p:spTree>
    <p:extLst>
      <p:ext uri="{BB962C8B-B14F-4D97-AF65-F5344CB8AC3E}">
        <p14:creationId xmlns:p14="http://schemas.microsoft.com/office/powerpoint/2010/main" val="3083010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A208B-0579-BA8E-60D5-74BA590460F7}"/>
              </a:ext>
            </a:extLst>
          </p:cNvPr>
          <p:cNvSpPr>
            <a:spLocks noGrp="1"/>
          </p:cNvSpPr>
          <p:nvPr>
            <p:ph type="title"/>
          </p:nvPr>
        </p:nvSpPr>
        <p:spPr/>
        <p:txBody>
          <a:bodyPr/>
          <a:lstStyle/>
          <a:p>
            <a:r>
              <a:rPr lang="en-US" dirty="0"/>
              <a:t>Types of Programmatic Ads</a:t>
            </a:r>
            <a:endParaRPr lang="en-IN" dirty="0"/>
          </a:p>
        </p:txBody>
      </p:sp>
      <p:sp>
        <p:nvSpPr>
          <p:cNvPr id="3" name="Content Placeholder 2">
            <a:extLst>
              <a:ext uri="{FF2B5EF4-FFF2-40B4-BE49-F238E27FC236}">
                <a16:creationId xmlns:a16="http://schemas.microsoft.com/office/drawing/2014/main" id="{55B43899-6CE4-D847-442C-7E8FA03CFC9A}"/>
              </a:ext>
            </a:extLst>
          </p:cNvPr>
          <p:cNvSpPr>
            <a:spLocks noGrp="1"/>
          </p:cNvSpPr>
          <p:nvPr>
            <p:ph idx="1"/>
          </p:nvPr>
        </p:nvSpPr>
        <p:spPr/>
        <p:txBody>
          <a:bodyPr/>
          <a:lstStyle/>
          <a:p>
            <a:r>
              <a:rPr lang="en-US" dirty="0"/>
              <a:t>Display Ads</a:t>
            </a:r>
            <a:endParaRPr lang="en-IN" dirty="0"/>
          </a:p>
        </p:txBody>
      </p:sp>
      <p:pic>
        <p:nvPicPr>
          <p:cNvPr id="1026" name="Picture 2" descr="What are Google display ads? (Examples and tips for 2020) | IMPACT">
            <a:extLst>
              <a:ext uri="{FF2B5EF4-FFF2-40B4-BE49-F238E27FC236}">
                <a16:creationId xmlns:a16="http://schemas.microsoft.com/office/drawing/2014/main" id="{160DAD18-6DCC-CB7D-B940-031CE870C8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4216" y="2266584"/>
            <a:ext cx="6951785" cy="3910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820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354D32-AFA5-7BF4-92A1-1CCC53C2512B}"/>
              </a:ext>
            </a:extLst>
          </p:cNvPr>
          <p:cNvSpPr>
            <a:spLocks noGrp="1"/>
          </p:cNvSpPr>
          <p:nvPr>
            <p:ph idx="1"/>
          </p:nvPr>
        </p:nvSpPr>
        <p:spPr>
          <a:xfrm>
            <a:off x="838200" y="879231"/>
            <a:ext cx="10515600" cy="5297732"/>
          </a:xfrm>
        </p:spPr>
        <p:txBody>
          <a:bodyPr/>
          <a:lstStyle/>
          <a:p>
            <a:r>
              <a:rPr lang="en-US" dirty="0"/>
              <a:t>Video Ads</a:t>
            </a:r>
            <a:endParaRPr lang="en-IN" dirty="0"/>
          </a:p>
        </p:txBody>
      </p:sp>
      <p:pic>
        <p:nvPicPr>
          <p:cNvPr id="2050" name="Picture 2" descr="Types of Programmatic Ads - Video Ads">
            <a:extLst>
              <a:ext uri="{FF2B5EF4-FFF2-40B4-BE49-F238E27FC236}">
                <a16:creationId xmlns:a16="http://schemas.microsoft.com/office/drawing/2014/main" id="{64EABFBE-DE31-19F1-56C9-C6ECE7C995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3327" y="1614488"/>
            <a:ext cx="8382500"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842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TotalTime>
  <Words>2170</Words>
  <Application>Microsoft Office PowerPoint</Application>
  <PresentationFormat>Widescreen</PresentationFormat>
  <Paragraphs>165</Paragraphs>
  <Slides>48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Calibri</vt:lpstr>
      <vt:lpstr>Calibri Light</vt:lpstr>
      <vt:lpstr>geo-wf</vt:lpstr>
      <vt:lpstr>Inter</vt:lpstr>
      <vt:lpstr>Wingdings</vt:lpstr>
      <vt:lpstr>Office Theme</vt:lpstr>
      <vt:lpstr>PowerPoint Presentation</vt:lpstr>
      <vt:lpstr>Introduction</vt:lpstr>
      <vt:lpstr>How do DSP Work?</vt:lpstr>
      <vt:lpstr>What Are the Main Components of a DSP?</vt:lpstr>
      <vt:lpstr>Benefits of a DSP</vt:lpstr>
      <vt:lpstr>Trading Desk</vt:lpstr>
      <vt:lpstr>Programmatic Advertising Platform</vt:lpstr>
      <vt:lpstr>Types of Programmatic Ads</vt:lpstr>
      <vt:lpstr>PowerPoint Presentation</vt:lpstr>
      <vt:lpstr>PowerPoint Presentation</vt:lpstr>
      <vt:lpstr>PowerPoint Presentation</vt:lpstr>
      <vt:lpstr>PowerPoint Presentation</vt:lpstr>
      <vt:lpstr>Types of Programmatic Deals to buy inventory </vt:lpstr>
      <vt:lpstr>1. Open Auction</vt:lpstr>
      <vt:lpstr>2. Private Auction</vt:lpstr>
      <vt:lpstr>3. Preferred Deal </vt:lpstr>
      <vt:lpstr>4. Programmatic Guaranteed</vt:lpstr>
      <vt:lpstr>Real – Time Bidding (RTB) Auction</vt:lpstr>
      <vt:lpstr>Why is real-time bidding important?</vt:lpstr>
      <vt:lpstr>Programmatic Ecosystem Structure</vt:lpstr>
      <vt:lpstr>PowerPoint Presentation</vt:lpstr>
      <vt:lpstr>Bidding System</vt:lpstr>
      <vt:lpstr>PowerPoint Presentation</vt:lpstr>
      <vt:lpstr>Data Management Platforms</vt:lpstr>
      <vt:lpstr>PowerPoint Presentation</vt:lpstr>
      <vt:lpstr>DMPs and Data</vt:lpstr>
      <vt:lpstr>Features of DMP</vt:lpstr>
      <vt:lpstr>Data Collection Process</vt:lpstr>
      <vt:lpstr>PowerPoint Presentation</vt:lpstr>
      <vt:lpstr>PowerPoint Presentation</vt:lpstr>
      <vt:lpstr>PowerPoint Presentation</vt:lpstr>
      <vt:lpstr>Cookie Syncing Process</vt:lpstr>
      <vt:lpstr>PowerPoint Presentation</vt:lpstr>
      <vt:lpstr>Benefits of Cookie Syncing</vt:lpstr>
      <vt:lpstr>Device ID Syncing</vt:lpstr>
      <vt:lpstr>What does RFM mean in marketing? (recency, frequency, monetary)</vt:lpstr>
      <vt:lpstr>5-Step Approach to RFM Analysis</vt:lpstr>
      <vt:lpstr>PowerPoint Presentation</vt:lpstr>
      <vt:lpstr>PowerPoint Presentation</vt:lpstr>
      <vt:lpstr>PowerPoint Presentation</vt:lpstr>
      <vt:lpstr>PowerPoint Presentation</vt:lpstr>
      <vt:lpstr>Data Segments</vt:lpstr>
      <vt:lpstr>9 Way Data Segmentation</vt:lpstr>
      <vt:lpstr>Types of Data Segment</vt:lpstr>
      <vt:lpstr>PowerPoint Presentation</vt:lpstr>
      <vt:lpstr>PowerPoint Presentation</vt:lpstr>
      <vt:lpstr>Account Structure in Data Segment</vt:lpstr>
      <vt:lpstr>What Can You Do With Data Segmentation?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 Parab</dc:creator>
  <cp:lastModifiedBy>Sanjay Parab</cp:lastModifiedBy>
  <cp:revision>11</cp:revision>
  <dcterms:created xsi:type="dcterms:W3CDTF">2022-06-21T12:00:52Z</dcterms:created>
  <dcterms:modified xsi:type="dcterms:W3CDTF">2022-06-22T11:35:30Z</dcterms:modified>
</cp:coreProperties>
</file>