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notesMasterIdLst>
    <p:notesMasterId r:id="rId41"/>
  </p:notesMasterIdLst>
  <p:sldIdLst>
    <p:sldId id="350" r:id="rId2"/>
    <p:sldId id="351" r:id="rId3"/>
    <p:sldId id="352" r:id="rId4"/>
    <p:sldId id="302" r:id="rId5"/>
    <p:sldId id="349" r:id="rId6"/>
    <p:sldId id="262" r:id="rId7"/>
    <p:sldId id="263" r:id="rId8"/>
    <p:sldId id="264" r:id="rId9"/>
    <p:sldId id="266" r:id="rId10"/>
    <p:sldId id="267" r:id="rId11"/>
    <p:sldId id="303" r:id="rId12"/>
    <p:sldId id="276" r:id="rId13"/>
    <p:sldId id="284" r:id="rId14"/>
    <p:sldId id="353" r:id="rId15"/>
    <p:sldId id="306" r:id="rId16"/>
    <p:sldId id="317" r:id="rId17"/>
    <p:sldId id="308" r:id="rId18"/>
    <p:sldId id="318" r:id="rId19"/>
    <p:sldId id="310" r:id="rId20"/>
    <p:sldId id="319" r:id="rId21"/>
    <p:sldId id="285" r:id="rId22"/>
    <p:sldId id="340" r:id="rId23"/>
    <p:sldId id="289" r:id="rId24"/>
    <p:sldId id="341" r:id="rId25"/>
    <p:sldId id="342" r:id="rId26"/>
    <p:sldId id="313" r:id="rId27"/>
    <p:sldId id="320" r:id="rId28"/>
    <p:sldId id="316" r:id="rId29"/>
    <p:sldId id="321" r:id="rId30"/>
    <p:sldId id="322" r:id="rId31"/>
    <p:sldId id="323" r:id="rId32"/>
    <p:sldId id="324" r:id="rId33"/>
    <p:sldId id="325" r:id="rId34"/>
    <p:sldId id="326" r:id="rId35"/>
    <p:sldId id="331" r:id="rId36"/>
    <p:sldId id="333" r:id="rId37"/>
    <p:sldId id="334" r:id="rId38"/>
    <p:sldId id="335" r:id="rId39"/>
    <p:sldId id="336" r:id="rId4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6C38C"/>
    <a:srgbClr val="ABA7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23" autoAdjust="0"/>
    <p:restoredTop sz="96057" autoAdjust="0"/>
  </p:normalViewPr>
  <p:slideViewPr>
    <p:cSldViewPr>
      <p:cViewPr varScale="1">
        <p:scale>
          <a:sx n="65" d="100"/>
          <a:sy n="65" d="100"/>
        </p:scale>
        <p:origin x="1560"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2028" y="13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34DD1DC4-6428-4FC7-BCCA-17914B041321}" type="datetimeFigureOut">
              <a:rPr lang="en-US"/>
              <a:pPr>
                <a:defRPr/>
              </a:pPr>
              <a:t>12/23/2020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C0F92CBB-8F93-4339-9906-BACDB2199A03}"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48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951436E-BDF2-4072-A866-18D049F08C7B}" type="slidenum">
              <a:rPr lang="en-US" smtClean="0"/>
              <a:pPr fontAlgn="base">
                <a:spcBef>
                  <a:spcPct val="0"/>
                </a:spcBef>
                <a:spcAft>
                  <a:spcPct val="0"/>
                </a:spcAft>
                <a:defRPr/>
              </a:pPr>
              <a:t>4</a:t>
            </a:fld>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Dr. Abraham </a:t>
            </a:r>
            <a:r>
              <a:rPr lang="en-US" b="1" smtClean="0"/>
              <a:t>Maslow</a:t>
            </a:r>
            <a:r>
              <a:rPr lang="en-US" smtClean="0"/>
              <a:t> is well known for his hierarchy of needs.  The web link on this page will bring you to www.maslow.com which reports on other publications by Dr. Maslow.  The hierarchy presents five basic levels of human needs which rank in order of importance from lower-level needs to higher-level needs.  The theory says that consumers will fill lower-level needs before the higher-level needs – they will eat before they enroll in a Master’s program.</a:t>
            </a:r>
          </a:p>
        </p:txBody>
      </p:sp>
      <p:sp>
        <p:nvSpPr>
          <p:cNvPr id="573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501D5C3-77B1-413A-968A-E381D9D6358C}" type="slidenum">
              <a:rPr lang="en-US" smtClean="0"/>
              <a:pPr fontAlgn="base">
                <a:spcBef>
                  <a:spcPct val="0"/>
                </a:spcBef>
                <a:spcAft>
                  <a:spcPct val="0"/>
                </a:spcAft>
                <a:defRPr/>
              </a:pPr>
              <a:t>13</a:t>
            </a:fld>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To answer this question, think of products that provide safety and shelter but may also vary in price. </a:t>
            </a:r>
          </a:p>
          <a:p>
            <a:pPr eaLnBrk="1" hangingPunct="1">
              <a:spcBef>
                <a:spcPct val="0"/>
              </a:spcBef>
            </a:pPr>
            <a:r>
              <a:rPr lang="en-US" smtClean="0"/>
              <a:t>For the second part of this question, you might want to consider companies that market coats and jackets.  Some will emphasize different needs than the coat will meet and these unmet needs will exist in several layers of the hierarchy.</a:t>
            </a:r>
          </a:p>
          <a:p>
            <a:pPr eaLnBrk="1" hangingPunct="1">
              <a:spcBef>
                <a:spcPct val="0"/>
              </a:spcBef>
            </a:pPr>
            <a:r>
              <a:rPr lang="en-US" smtClean="0"/>
              <a:t>  </a:t>
            </a:r>
          </a:p>
        </p:txBody>
      </p:sp>
      <p:sp>
        <p:nvSpPr>
          <p:cNvPr id="583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714854A-F64E-47CF-A94D-DD2AD1547F40}" type="slidenum">
              <a:rPr lang="en-US" smtClean="0"/>
              <a:pPr fontAlgn="base">
                <a:spcBef>
                  <a:spcPct val="0"/>
                </a:spcBef>
                <a:spcAft>
                  <a:spcPct val="0"/>
                </a:spcAft>
                <a:defRPr/>
              </a:pPr>
              <a:t>21</a:t>
            </a:fld>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Some psychologists believe that this </a:t>
            </a:r>
            <a:r>
              <a:rPr lang="en-US" b="1" smtClean="0"/>
              <a:t>trio of needs </a:t>
            </a:r>
            <a:r>
              <a:rPr lang="en-US" smtClean="0"/>
              <a:t>exists for most consumers and that marketers can find a tie to motivation.  </a:t>
            </a:r>
            <a:r>
              <a:rPr lang="en-US" b="1" smtClean="0"/>
              <a:t>Power</a:t>
            </a:r>
            <a:r>
              <a:rPr lang="en-US" smtClean="0"/>
              <a:t> refers to the individual’s desire to control other people and objects – it is tied to a type of ego needs.  </a:t>
            </a:r>
            <a:r>
              <a:rPr lang="en-US" b="1" smtClean="0"/>
              <a:t>Affiliation</a:t>
            </a:r>
            <a:r>
              <a:rPr lang="en-US" smtClean="0"/>
              <a:t> is similar to Maslow’s social need and suggests that behavior is influenced by the desire for social ties.  Finally, the need for </a:t>
            </a:r>
            <a:r>
              <a:rPr lang="en-US" b="1" smtClean="0"/>
              <a:t>achievement</a:t>
            </a:r>
            <a:r>
              <a:rPr lang="en-US" smtClean="0"/>
              <a:t>, like the other needs, will vary from individual to individual. </a:t>
            </a:r>
          </a:p>
        </p:txBody>
      </p:sp>
      <p:sp>
        <p:nvSpPr>
          <p:cNvPr id="593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4C22CA9-B971-440F-8E99-B600C55A2AB0}" type="slidenum">
              <a:rPr lang="en-US" smtClean="0"/>
              <a:pPr fontAlgn="base">
                <a:spcBef>
                  <a:spcPct val="0"/>
                </a:spcBef>
                <a:spcAft>
                  <a:spcPct val="0"/>
                </a:spcAft>
                <a:defRPr/>
              </a:pPr>
              <a:t>23</a:t>
            </a:fld>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8D743B3-B1CB-401F-B547-BD590039D495}" type="slidenum">
              <a:rPr lang="en-US"/>
              <a:pPr/>
              <a:t>30</a:t>
            </a:fld>
            <a:endParaRPr lang="en-US"/>
          </a:p>
        </p:txBody>
      </p:sp>
      <p:sp>
        <p:nvSpPr>
          <p:cNvPr id="114690" name="Rectangle 2"/>
          <p:cNvSpPr>
            <a:spLocks noGrp="1" noRot="1" noChangeAspect="1" noChangeArrowheads="1" noTextEdit="1"/>
          </p:cNvSpPr>
          <p:nvPr>
            <p:ph type="sldImg"/>
          </p:nvPr>
        </p:nvSpPr>
        <p:spPr>
          <a:ln/>
        </p:spPr>
      </p:sp>
      <p:sp>
        <p:nvSpPr>
          <p:cNvPr id="1146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DD7DB11-77EB-4E11-8D9F-2B935EFE6262}" type="slidenum">
              <a:rPr lang="en-US"/>
              <a:pPr/>
              <a:t>31</a:t>
            </a:fld>
            <a:endParaRPr lang="en-US"/>
          </a:p>
        </p:txBody>
      </p:sp>
      <p:sp>
        <p:nvSpPr>
          <p:cNvPr id="115714" name="Rectangle 2"/>
          <p:cNvSpPr>
            <a:spLocks noGrp="1" noRot="1" noChangeAspect="1" noChangeArrowheads="1" noTextEdit="1"/>
          </p:cNvSpPr>
          <p:nvPr>
            <p:ph type="sldImg"/>
          </p:nvPr>
        </p:nvSpPr>
        <p:spPr>
          <a:ln/>
        </p:spPr>
      </p:sp>
      <p:sp>
        <p:nvSpPr>
          <p:cNvPr id="1157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9BC634-E3A2-4922-BD01-7F530BEDEA3F}" type="slidenum">
              <a:rPr lang="en-US"/>
              <a:pPr/>
              <a:t>32</a:t>
            </a:fld>
            <a:endParaRPr lang="en-US"/>
          </a:p>
        </p:txBody>
      </p:sp>
      <p:sp>
        <p:nvSpPr>
          <p:cNvPr id="116738" name="Rectangle 2"/>
          <p:cNvSpPr>
            <a:spLocks noGrp="1" noRot="1" noChangeAspect="1" noChangeArrowheads="1" noTextEdit="1"/>
          </p:cNvSpPr>
          <p:nvPr>
            <p:ph type="sldImg"/>
          </p:nvPr>
        </p:nvSpPr>
        <p:spPr>
          <a:ln/>
        </p:spPr>
      </p:sp>
      <p:sp>
        <p:nvSpPr>
          <p:cNvPr id="1167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8ACA9B-180E-4DE4-86A4-5312C76EE41E}" type="slidenum">
              <a:rPr lang="en-US"/>
              <a:pPr/>
              <a:t>33</a:t>
            </a:fld>
            <a:endParaRPr lang="en-US"/>
          </a:p>
        </p:txBody>
      </p:sp>
      <p:sp>
        <p:nvSpPr>
          <p:cNvPr id="117762" name="Rectangle 2"/>
          <p:cNvSpPr>
            <a:spLocks noGrp="1" noRot="1" noChangeAspect="1" noChangeArrowheads="1" noTextEdit="1"/>
          </p:cNvSpPr>
          <p:nvPr>
            <p:ph type="sldImg"/>
          </p:nvPr>
        </p:nvSpPr>
        <p:spPr>
          <a:ln/>
        </p:spPr>
      </p:sp>
      <p:sp>
        <p:nvSpPr>
          <p:cNvPr id="1177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4EA1B41-A6E9-4B44-BCA1-4F223EA5CE4A}" type="slidenum">
              <a:rPr lang="en-US"/>
              <a:pPr/>
              <a:t>34</a:t>
            </a:fld>
            <a:endParaRPr lang="en-US"/>
          </a:p>
        </p:txBody>
      </p:sp>
      <p:sp>
        <p:nvSpPr>
          <p:cNvPr id="119810" name="Rectangle 2"/>
          <p:cNvSpPr>
            <a:spLocks noGrp="1" noRot="1" noChangeAspect="1" noChangeArrowheads="1" noTextEdit="1"/>
          </p:cNvSpPr>
          <p:nvPr>
            <p:ph type="sldImg"/>
          </p:nvPr>
        </p:nvSpPr>
        <p:spPr>
          <a:ln/>
        </p:spPr>
      </p:sp>
      <p:sp>
        <p:nvSpPr>
          <p:cNvPr id="1198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spect="1" noChangeArrowheads="1" noTextEdit="1"/>
          </p:cNvSpPr>
          <p:nvPr>
            <p:ph type="sldImg"/>
          </p:nvPr>
        </p:nvSpPr>
        <p:spPr>
          <a:xfrm>
            <a:off x="1150938" y="692150"/>
            <a:ext cx="4556125" cy="3416300"/>
          </a:xfrm>
          <a:ln cap="flat"/>
        </p:spPr>
      </p:sp>
      <p:sp>
        <p:nvSpPr>
          <p:cNvPr id="25603" name="Rectangle 3"/>
          <p:cNvSpPr>
            <a:spLocks noGrp="1" noChangeArrowheads="1"/>
          </p:cNvSpPr>
          <p:nvPr>
            <p:ph type="body" idx="1"/>
          </p:nvPr>
        </p:nvSpPr>
        <p:spPr bwMode="auto">
          <a:xfrm>
            <a:off x="914400" y="4343400"/>
            <a:ext cx="5029200" cy="4114800"/>
          </a:xfrm>
          <a:prstGeom prst="rect">
            <a:avLst/>
          </a:prstGeom>
          <a:noFill/>
          <a:ln w="12700">
            <a:miter lim="800000"/>
            <a:headEnd/>
            <a:tailEnd/>
          </a:ln>
          <a:effectLst>
            <a:outerShdw dist="89803" dir="2700000" algn="ctr" rotWithShape="0">
              <a:schemeClr val="bg2"/>
            </a:outerShdw>
          </a:effectLst>
        </p:spPr>
        <p:txBody>
          <a:bodyPr lIns="90488" tIns="44450" rIns="90488" bIns="44450"/>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0C987A-1902-46FA-996D-94CDA5E447DB}" type="slidenum">
              <a:rPr lang="en-US"/>
              <a:pPr/>
              <a:t>5</a:t>
            </a:fld>
            <a:endParaRPr lang="en-US"/>
          </a:p>
        </p:txBody>
      </p:sp>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smtClean="0"/>
              <a:t>Motivation</a:t>
            </a:r>
            <a:r>
              <a:rPr lang="en-US" smtClean="0"/>
              <a:t> is produced by a state of tension, by having a need which is unfulfilled.  Consumers want to fulfill these needs and reduce the state of tension.  For example, when you are very hungry, you are extremely motivated to find food.  Perhaps when you need a new pair of pants, you are a bit less motivated to fulfill this need as compared to your need for food.  In the case of needing pants, it is important for marketers to help increase your motivation and/or specify your need for their products  - perhaps Diesel Jeans.</a:t>
            </a:r>
          </a:p>
        </p:txBody>
      </p:sp>
      <p:sp>
        <p:nvSpPr>
          <p:cNvPr id="368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5DD584D-444C-45CA-96DC-5466994548EB}" type="slidenum">
              <a:rPr lang="en-US" smtClean="0"/>
              <a:pPr fontAlgn="base">
                <a:spcBef>
                  <a:spcPct val="0"/>
                </a:spcBef>
                <a:spcAft>
                  <a:spcPct val="0"/>
                </a:spcAft>
                <a:defRPr/>
              </a:pPr>
              <a:t>6</a:t>
            </a:fld>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This model highlights the motivation process.  We can see that the “drive” toward behavior will often end in the fulfillment of the need.  The processes and effects of previous learning tie strongly into choices made when the behavior is defined.</a:t>
            </a:r>
          </a:p>
        </p:txBody>
      </p:sp>
      <p:sp>
        <p:nvSpPr>
          <p:cNvPr id="378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6CAD254-C1AB-422C-99B7-D8EBD7A71314}" type="slidenum">
              <a:rPr lang="en-US" smtClean="0"/>
              <a:pPr fontAlgn="base">
                <a:spcBef>
                  <a:spcPct val="0"/>
                </a:spcBef>
                <a:spcAft>
                  <a:spcPct val="0"/>
                </a:spcAft>
                <a:defRPr/>
              </a:pPr>
              <a:t>7</a:t>
            </a:fld>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The example of the need for food compared to a new pair of jeans can be further described by understanding types of needs.  The need for food is more of an innate need and is considered a primary need.  The need for a pair of jeans would be considered acquired.  The need for clothing could be considered primary, but the need specifically for a pair of jeans is acquired, especially when they are a certain brand or designer jean.</a:t>
            </a:r>
          </a:p>
          <a:p>
            <a:pPr eaLnBrk="1" hangingPunct="1">
              <a:spcBef>
                <a:spcPct val="0"/>
              </a:spcBef>
            </a:pPr>
            <a:r>
              <a:rPr lang="en-US" dirty="0" smtClean="0"/>
              <a:t>Needs may have a positive or negative direction.  There are in fact some products we are NOT drawn to.  For example, when people shop for funeral services, this is not something they are usually drawn to but rather must pursue and purchase.</a:t>
            </a:r>
          </a:p>
        </p:txBody>
      </p:sp>
      <p:sp>
        <p:nvSpPr>
          <p:cNvPr id="389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EAD942E-27F0-4E0C-8E24-694B3C8AD86C}" type="slidenum">
              <a:rPr lang="en-US" smtClean="0"/>
              <a:pPr fontAlgn="base">
                <a:spcBef>
                  <a:spcPct val="0"/>
                </a:spcBef>
                <a:spcAft>
                  <a:spcPct val="0"/>
                </a:spcAft>
                <a:defRPr/>
              </a:pPr>
              <a:t>8</a:t>
            </a:fld>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Continuing with our example of jeans, we can understand the types of goals that exist.  When a consumer states they want a pair of jeans, they have stated a </a:t>
            </a:r>
            <a:r>
              <a:rPr lang="en-US" b="1" smtClean="0"/>
              <a:t>generic goal</a:t>
            </a:r>
            <a:r>
              <a:rPr lang="en-US" smtClean="0"/>
              <a:t>.  When they announce they really want a pair of Calvin Klein jeans, then they have stated </a:t>
            </a:r>
            <a:r>
              <a:rPr lang="en-US" b="1" smtClean="0"/>
              <a:t>product-specific </a:t>
            </a:r>
            <a:r>
              <a:rPr lang="en-US" smtClean="0"/>
              <a:t>goals.</a:t>
            </a:r>
          </a:p>
        </p:txBody>
      </p:sp>
      <p:sp>
        <p:nvSpPr>
          <p:cNvPr id="399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8167726-9F60-4444-905B-391E5CB5D282}" type="slidenum">
              <a:rPr lang="en-US" smtClean="0"/>
              <a:pPr fontAlgn="base">
                <a:spcBef>
                  <a:spcPct val="0"/>
                </a:spcBef>
                <a:spcAft>
                  <a:spcPct val="0"/>
                </a:spcAft>
                <a:defRPr/>
              </a:pPr>
              <a:t>9</a:t>
            </a:fld>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09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71384CB-C02B-42E8-AEE6-5B14BB48B665}" type="slidenum">
              <a:rPr lang="en-US" smtClean="0"/>
              <a:pPr fontAlgn="base">
                <a:spcBef>
                  <a:spcPct val="0"/>
                </a:spcBef>
                <a:spcAft>
                  <a:spcPct val="0"/>
                </a:spcAft>
                <a:defRPr/>
              </a:pPr>
              <a:t>10</a:t>
            </a:fld>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09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E0F625E-1608-45E5-B683-6FC40C52A19F}" type="slidenum">
              <a:rPr lang="en-US" smtClean="0"/>
              <a:pPr fontAlgn="base">
                <a:spcBef>
                  <a:spcPct val="0"/>
                </a:spcBef>
                <a:spcAft>
                  <a:spcPct val="0"/>
                </a:spcAft>
                <a:defRPr/>
              </a:pPr>
              <a:t>11</a:t>
            </a:fld>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smtClean="0"/>
              <a:t>Motivation </a:t>
            </a:r>
            <a:r>
              <a:rPr lang="en-US" smtClean="0"/>
              <a:t>is highly dynamic and constantly changes in response to life experiences.  Motivations change as we age, interact with others, change careers, acquire wealth, become ill, marry or divorce, or pursue education.  </a:t>
            </a:r>
          </a:p>
          <a:p>
            <a:pPr eaLnBrk="1" hangingPunct="1">
              <a:spcBef>
                <a:spcPct val="0"/>
              </a:spcBef>
            </a:pPr>
            <a:r>
              <a:rPr lang="en-US" smtClean="0"/>
              <a:t>Humans constantly have</a:t>
            </a:r>
            <a:r>
              <a:rPr lang="en-US" b="1" smtClean="0"/>
              <a:t> needs</a:t>
            </a:r>
            <a:r>
              <a:rPr lang="en-US" smtClean="0"/>
              <a:t>.  This is due in part to the fact that our needs are never fully satisfied, or once satisfied, reappear.  Hunger is a good example of a need that is often not satisfied and reappears.  As humans, we also develop new needs as we satisfy existing needs.  The hierarch of effects model shows how we meet our lower-level needs first and then move up the hierarchy.  Finally, our needs are based on the goals that we set for ourselves.  If one sets a goal to enter politics, they may feel they need a law degree.  However, if they are unsuccessful in getting accepted at law school, their needs may change and they may want to pursue a few years of work experience first and need to find a job.</a:t>
            </a:r>
          </a:p>
        </p:txBody>
      </p:sp>
      <p:sp>
        <p:nvSpPr>
          <p:cNvPr id="481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C77C332-D6C5-4552-91D8-3AE7B1D33B18}" type="slidenum">
              <a:rPr lang="en-US" smtClean="0"/>
              <a:pPr fontAlgn="base">
                <a:spcBef>
                  <a:spcPct val="0"/>
                </a:spcBef>
                <a:spcAft>
                  <a:spcPct val="0"/>
                </a:spcAft>
                <a:defRPr/>
              </a:pPr>
              <a:t>12</a:t>
            </a:fld>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AC13E38C-C7FF-49A1-8440-B90CAC8DC307}" type="datetime1">
              <a:rPr lang="en-US"/>
              <a:pPr>
                <a:defRPr/>
              </a:pPr>
              <a:t>12/23/2020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F8827B0-ADB3-4C5E-9FC2-473C51E23A7F}"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C4425CF-5E98-496C-8434-04CD91184668}" type="datetime1">
              <a:rPr lang="en-US"/>
              <a:pPr>
                <a:defRPr/>
              </a:pPr>
              <a:t>12/23/2020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B9AEE33-EFAA-4158-97C2-CA606A000AD0}"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8AE8942-DE40-4D72-B34A-8824EC729E35}" type="datetime1">
              <a:rPr lang="en-US"/>
              <a:pPr>
                <a:defRPr/>
              </a:pPr>
              <a:t>12/23/2020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EC3AFFA-8139-49F8-AE89-F430498C5790}"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ounded Rectangle 3"/>
          <p:cNvSpPr/>
          <p:nvPr userDrawn="1"/>
        </p:nvSpPr>
        <p:spPr>
          <a:xfrm>
            <a:off x="457200" y="1371600"/>
            <a:ext cx="8229600" cy="152400"/>
          </a:xfrm>
          <a:prstGeom prst="roundRect">
            <a:avLst/>
          </a:prstGeom>
          <a:solidFill>
            <a:srgbClr val="C6C38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8229600" cy="43735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20DB34F0-1BBD-41F3-9E92-86A12380BD45}" type="datetime1">
              <a:rPr lang="en-US"/>
              <a:pPr>
                <a:defRPr/>
              </a:pPr>
              <a:t>12/23/2020</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56A51C-B316-44B0-AC59-B202B46A3554}"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18750A5-A205-49A0-AF50-78ACAC621D8C}" type="datetime1">
              <a:rPr lang="en-US"/>
              <a:pPr>
                <a:defRPr/>
              </a:pPr>
              <a:t>12/23/2020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2F29C13-D060-4D64-91C7-819D54A0B592}"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Rounded Rectangle 4"/>
          <p:cNvSpPr/>
          <p:nvPr userDrawn="1"/>
        </p:nvSpPr>
        <p:spPr>
          <a:xfrm>
            <a:off x="457200" y="1371600"/>
            <a:ext cx="8229600" cy="152400"/>
          </a:xfrm>
          <a:prstGeom prst="roundRect">
            <a:avLst/>
          </a:prstGeom>
          <a:solidFill>
            <a:srgbClr val="ABA761"/>
          </a:solidFill>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4"/>
          <p:cNvSpPr>
            <a:spLocks noGrp="1"/>
          </p:cNvSpPr>
          <p:nvPr>
            <p:ph type="dt" sz="half" idx="10"/>
          </p:nvPr>
        </p:nvSpPr>
        <p:spPr/>
        <p:txBody>
          <a:bodyPr/>
          <a:lstStyle>
            <a:lvl1pPr>
              <a:defRPr/>
            </a:lvl1pPr>
          </a:lstStyle>
          <a:p>
            <a:pPr>
              <a:defRPr/>
            </a:pPr>
            <a:fld id="{2C3E1E8B-C052-48E9-974F-336F786919C8}" type="datetime1">
              <a:rPr lang="en-US"/>
              <a:pPr>
                <a:defRPr/>
              </a:pPr>
              <a:t>12/23/2020</a:t>
            </a:fld>
            <a:endParaRPr lang="en-US" dirty="0"/>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F6929161-7CC7-44CC-9150-BAAF14BDCC34}"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C15FABBC-730E-46BF-9C5B-D52606F692F4}" type="datetime1">
              <a:rPr lang="en-US"/>
              <a:pPr>
                <a:defRPr/>
              </a:pPr>
              <a:t>12/23/2020</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AA6C0FD-C74E-4FB6-B785-C09CCF3A8745}"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3206262-5C10-4A35-97E7-77DB0C1448DD}" type="datetime1">
              <a:rPr lang="en-US"/>
              <a:pPr>
                <a:defRPr/>
              </a:pPr>
              <a:t>12/23/2020</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90C996F-525D-4EF6-ACF4-709C501F837C}"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E025445-C027-45CB-9699-7FDF23789838}" type="datetime1">
              <a:rPr lang="en-US"/>
              <a:pPr>
                <a:defRPr/>
              </a:pPr>
              <a:t>12/23/2020</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EBFDF85A-36DC-4C18-A658-9AAA9F238800}"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D2BEFF6-E211-423F-B240-D0195FFD3AC1}" type="datetime1">
              <a:rPr lang="en-US"/>
              <a:pPr>
                <a:defRPr/>
              </a:pPr>
              <a:t>12/23/2020</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21F2DD3-993E-4DFC-88D9-D3588CBA5719}"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78BCB15-7C34-4431-92F9-C8D67362A6D2}" type="datetime1">
              <a:rPr lang="en-US"/>
              <a:pPr>
                <a:defRPr/>
              </a:pPr>
              <a:t>12/23/2020</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B056D30-2BE0-4045-A840-30688A3780D9}"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523D8622-C839-4278-BA05-2803042717F0}" type="datetime1">
              <a:rPr lang="en-US"/>
              <a:pPr>
                <a:defRPr/>
              </a:pPr>
              <a:t>12/23/2020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492875"/>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4423BFDA-A994-47E2-94DB-E357A157CA8E}"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07" r:id="rId1"/>
    <p:sldLayoutId id="2147483816" r:id="rId2"/>
    <p:sldLayoutId id="2147483808" r:id="rId3"/>
    <p:sldLayoutId id="2147483817" r:id="rId4"/>
    <p:sldLayoutId id="2147483809" r:id="rId5"/>
    <p:sldLayoutId id="2147483810" r:id="rId6"/>
    <p:sldLayoutId id="2147483811" r:id="rId7"/>
    <p:sldLayoutId id="2147483812" r:id="rId8"/>
    <p:sldLayoutId id="2147483813" r:id="rId9"/>
    <p:sldLayoutId id="2147483814" r:id="rId10"/>
    <p:sldLayoutId id="2147483815" r:id="rId11"/>
  </p:sldLayoutIdLst>
  <p:hf hdr="0" ftr="0" dt="0"/>
  <p:txStyles>
    <p:titleStyle>
      <a:lvl1pPr algn="ctr" rtl="0" eaLnBrk="0" fontAlgn="base" hangingPunct="0">
        <a:spcBef>
          <a:spcPct val="0"/>
        </a:spcBef>
        <a:spcAft>
          <a:spcPct val="0"/>
        </a:spcAft>
        <a:defRPr sz="4000" b="1" kern="1200">
          <a:solidFill>
            <a:srgbClr val="4A452A"/>
          </a:solidFill>
          <a:latin typeface="+mj-lt"/>
          <a:ea typeface="+mj-ea"/>
          <a:cs typeface="+mj-cs"/>
        </a:defRPr>
      </a:lvl1pPr>
      <a:lvl2pPr algn="ctr" rtl="0" eaLnBrk="0" fontAlgn="base" hangingPunct="0">
        <a:spcBef>
          <a:spcPct val="0"/>
        </a:spcBef>
        <a:spcAft>
          <a:spcPct val="0"/>
        </a:spcAft>
        <a:defRPr sz="4000" b="1">
          <a:solidFill>
            <a:srgbClr val="4A452A"/>
          </a:solidFill>
          <a:latin typeface="Calibri" pitchFamily="34" charset="0"/>
        </a:defRPr>
      </a:lvl2pPr>
      <a:lvl3pPr algn="ctr" rtl="0" eaLnBrk="0" fontAlgn="base" hangingPunct="0">
        <a:spcBef>
          <a:spcPct val="0"/>
        </a:spcBef>
        <a:spcAft>
          <a:spcPct val="0"/>
        </a:spcAft>
        <a:defRPr sz="4000" b="1">
          <a:solidFill>
            <a:srgbClr val="4A452A"/>
          </a:solidFill>
          <a:latin typeface="Calibri" pitchFamily="34" charset="0"/>
        </a:defRPr>
      </a:lvl3pPr>
      <a:lvl4pPr algn="ctr" rtl="0" eaLnBrk="0" fontAlgn="base" hangingPunct="0">
        <a:spcBef>
          <a:spcPct val="0"/>
        </a:spcBef>
        <a:spcAft>
          <a:spcPct val="0"/>
        </a:spcAft>
        <a:defRPr sz="4000" b="1">
          <a:solidFill>
            <a:srgbClr val="4A452A"/>
          </a:solidFill>
          <a:latin typeface="Calibri" pitchFamily="34" charset="0"/>
        </a:defRPr>
      </a:lvl4pPr>
      <a:lvl5pPr algn="ctr" rtl="0" eaLnBrk="0" fontAlgn="base" hangingPunct="0">
        <a:spcBef>
          <a:spcPct val="0"/>
        </a:spcBef>
        <a:spcAft>
          <a:spcPct val="0"/>
        </a:spcAft>
        <a:defRPr sz="4000" b="1">
          <a:solidFill>
            <a:srgbClr val="4A452A"/>
          </a:solidFill>
          <a:latin typeface="Calibri" pitchFamily="34" charset="0"/>
        </a:defRPr>
      </a:lvl5pPr>
      <a:lvl6pPr marL="457200" algn="ctr" rtl="0" fontAlgn="base">
        <a:spcBef>
          <a:spcPct val="0"/>
        </a:spcBef>
        <a:spcAft>
          <a:spcPct val="0"/>
        </a:spcAft>
        <a:defRPr sz="4400" b="1">
          <a:solidFill>
            <a:srgbClr val="4A452A"/>
          </a:solidFill>
          <a:latin typeface="Calibri" pitchFamily="34" charset="0"/>
        </a:defRPr>
      </a:lvl6pPr>
      <a:lvl7pPr marL="914400" algn="ctr" rtl="0" fontAlgn="base">
        <a:spcBef>
          <a:spcPct val="0"/>
        </a:spcBef>
        <a:spcAft>
          <a:spcPct val="0"/>
        </a:spcAft>
        <a:defRPr sz="4400" b="1">
          <a:solidFill>
            <a:srgbClr val="4A452A"/>
          </a:solidFill>
          <a:latin typeface="Calibri" pitchFamily="34" charset="0"/>
        </a:defRPr>
      </a:lvl7pPr>
      <a:lvl8pPr marL="1371600" algn="ctr" rtl="0" fontAlgn="base">
        <a:spcBef>
          <a:spcPct val="0"/>
        </a:spcBef>
        <a:spcAft>
          <a:spcPct val="0"/>
        </a:spcAft>
        <a:defRPr sz="4400" b="1">
          <a:solidFill>
            <a:srgbClr val="4A452A"/>
          </a:solidFill>
          <a:latin typeface="Calibri" pitchFamily="34" charset="0"/>
        </a:defRPr>
      </a:lvl8pPr>
      <a:lvl9pPr marL="1828800" algn="ctr" rtl="0" fontAlgn="base">
        <a:spcBef>
          <a:spcPct val="0"/>
        </a:spcBef>
        <a:spcAft>
          <a:spcPct val="0"/>
        </a:spcAft>
        <a:defRPr sz="4400" b="1">
          <a:solidFill>
            <a:srgbClr val="4A452A"/>
          </a:solidFill>
          <a:latin typeface="Calibri" pitchFamily="34" charset="0"/>
        </a:defRPr>
      </a:lvl9pPr>
    </p:titleStyle>
    <p:bodyStyle>
      <a:lvl1pPr marL="342900" indent="-342900" algn="just"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just"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just"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just"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just"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gif"/><Relationship Id="rId2" Type="http://schemas.openxmlformats.org/officeDocument/2006/relationships/image" Target="../media/image11.jpeg"/><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jpeg"/><Relationship Id="rId9" Type="http://schemas.openxmlformats.org/officeDocument/2006/relationships/image" Target="../media/image18.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23.jpeg"/></Relationships>
</file>

<file path=ppt/slides/_rels/slide3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25.jpeg"/></Relationships>
</file>

<file path=ppt/slides/_rels/slide3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27.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0"/>
            <a:ext cx="7772400" cy="5562599"/>
          </a:xfrm>
        </p:spPr>
        <p:txBody>
          <a:bodyPr>
            <a:normAutofit/>
          </a:bodyPr>
          <a:lstStyle/>
          <a:p>
            <a:pPr algn="l"/>
            <a:r>
              <a:rPr lang="en-US" sz="6000" dirty="0" smtClean="0"/>
              <a:t>Dear Diary,</a:t>
            </a:r>
            <a:r>
              <a:rPr lang="en-US" sz="1400" dirty="0" smtClean="0"/>
              <a:t/>
            </a:r>
            <a:br>
              <a:rPr lang="en-US" sz="1400" dirty="0" smtClean="0"/>
            </a:br>
            <a:r>
              <a:rPr lang="en-US" sz="2800" dirty="0" smtClean="0"/>
              <a:t/>
            </a:r>
            <a:br>
              <a:rPr lang="en-US" sz="2800" dirty="0" smtClean="0"/>
            </a:br>
            <a:r>
              <a:rPr lang="en-US" sz="6000" dirty="0" smtClean="0"/>
              <a:t>My heart is racing to buy a car.</a:t>
            </a:r>
            <a:r>
              <a:rPr lang="en-US" sz="1400" dirty="0" smtClean="0"/>
              <a:t> </a:t>
            </a:r>
            <a:br>
              <a:rPr lang="en-US" sz="1400" dirty="0" smtClean="0"/>
            </a:br>
            <a:r>
              <a:rPr lang="en-US" sz="7300" dirty="0" smtClean="0">
                <a:sym typeface="Wingdings" pitchFamily="2" charset="2"/>
              </a:rPr>
              <a:t>  </a:t>
            </a:r>
            <a:endParaRPr lang="en-US" dirty="0"/>
          </a:p>
        </p:txBody>
      </p:sp>
      <p:sp>
        <p:nvSpPr>
          <p:cNvPr id="4" name="Slide Number Placeholder 3"/>
          <p:cNvSpPr>
            <a:spLocks noGrp="1"/>
          </p:cNvSpPr>
          <p:nvPr>
            <p:ph type="sldNum" sz="quarter" idx="12"/>
          </p:nvPr>
        </p:nvSpPr>
        <p:spPr/>
        <p:txBody>
          <a:bodyPr/>
          <a:lstStyle/>
          <a:p>
            <a:pPr>
              <a:defRPr/>
            </a:pPr>
            <a:fld id="{0F8827B0-ADB3-4C5E-9FC2-473C51E23A7F}" type="slidenum">
              <a:rPr lang="en-US" smtClean="0"/>
              <a:pPr>
                <a:defRPr/>
              </a:pPr>
              <a:t>1</a:t>
            </a:fld>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smtClean="0"/>
              <a:t>How Does this Ad Appeal to </a:t>
            </a:r>
            <a:br>
              <a:rPr lang="en-US" smtClean="0"/>
            </a:br>
            <a:r>
              <a:rPr lang="en-US" smtClean="0"/>
              <a:t>One’s Goals?</a:t>
            </a:r>
          </a:p>
        </p:txBody>
      </p:sp>
      <p:pic>
        <p:nvPicPr>
          <p:cNvPr id="69634" name="Picture 2" descr="http://1.bp.blogspot.com/-cO-GhjW1uXE/UIGNw_-8RFI/AAAAAAAAHsI/wqrGtyNx32c/s1600/Metlife+Snoopy+and+the+Peanuts+Gang+Walmart.jpg"/>
          <p:cNvPicPr>
            <a:picLocks noChangeAspect="1" noChangeArrowheads="1"/>
          </p:cNvPicPr>
          <p:nvPr/>
        </p:nvPicPr>
        <p:blipFill>
          <a:blip r:embed="rId3" cstate="print"/>
          <a:srcRect/>
          <a:stretch>
            <a:fillRect/>
          </a:stretch>
        </p:blipFill>
        <p:spPr bwMode="auto">
          <a:xfrm>
            <a:off x="381000" y="1752600"/>
            <a:ext cx="8382000" cy="450922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sz="3600" dirty="0" smtClean="0"/>
              <a:t>It Appeals to satisfying security needs</a:t>
            </a:r>
          </a:p>
        </p:txBody>
      </p:sp>
      <p:pic>
        <p:nvPicPr>
          <p:cNvPr id="5" name="Picture 2" descr="http://1.bp.blogspot.com/-cO-GhjW1uXE/UIGNw_-8RFI/AAAAAAAAHsI/wqrGtyNx32c/s1600/Metlife+Snoopy+and+the+Peanuts+Gang+Walmart.jpg"/>
          <p:cNvPicPr>
            <a:picLocks noChangeAspect="1" noChangeArrowheads="1"/>
          </p:cNvPicPr>
          <p:nvPr/>
        </p:nvPicPr>
        <p:blipFill>
          <a:blip r:embed="rId3" cstate="print"/>
          <a:srcRect/>
          <a:stretch>
            <a:fillRect/>
          </a:stretch>
        </p:blipFill>
        <p:spPr bwMode="auto">
          <a:xfrm>
            <a:off x="381000" y="1752600"/>
            <a:ext cx="8382000" cy="450922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Grp="1" noChangeArrowheads="1"/>
          </p:cNvSpPr>
          <p:nvPr>
            <p:ph type="title"/>
          </p:nvPr>
        </p:nvSpPr>
        <p:spPr/>
        <p:txBody>
          <a:bodyPr/>
          <a:lstStyle/>
          <a:p>
            <a:pPr eaLnBrk="1" hangingPunct="1"/>
            <a:r>
              <a:rPr lang="en-US" smtClean="0"/>
              <a:t>The Dynamics of Motivation</a:t>
            </a:r>
          </a:p>
        </p:txBody>
      </p:sp>
      <p:sp>
        <p:nvSpPr>
          <p:cNvPr id="18435" name="Rectangle 5"/>
          <p:cNvSpPr>
            <a:spLocks noGrp="1" noChangeArrowheads="1"/>
          </p:cNvSpPr>
          <p:nvPr>
            <p:ph type="body" idx="1"/>
          </p:nvPr>
        </p:nvSpPr>
        <p:spPr/>
        <p:txBody>
          <a:bodyPr/>
          <a:lstStyle/>
          <a:p>
            <a:pPr eaLnBrk="1" hangingPunct="1"/>
            <a:r>
              <a:rPr lang="en-US" smtClean="0"/>
              <a:t>Needs are never fully satisfied</a:t>
            </a:r>
          </a:p>
          <a:p>
            <a:pPr eaLnBrk="1" hangingPunct="1"/>
            <a:r>
              <a:rPr lang="en-US" smtClean="0"/>
              <a:t>New needs emerge as old needs are satisfied</a:t>
            </a:r>
          </a:p>
          <a:p>
            <a:pPr eaLnBrk="1" hangingPunct="1"/>
            <a:r>
              <a:rPr lang="en-US" smtClean="0"/>
              <a:t>People who achieve their goals set new and higher goals for themselves</a:t>
            </a:r>
          </a:p>
        </p:txBody>
      </p:sp>
    </p:spTree>
  </p:cSld>
  <p:clrMapOvr>
    <a:masterClrMapping/>
  </p:clrMapOvr>
  <p:transition>
    <p:cove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0"/>
          <p:cNvSpPr>
            <a:spLocks noGrp="1" noChangeArrowheads="1"/>
          </p:cNvSpPr>
          <p:nvPr>
            <p:ph type="title"/>
          </p:nvPr>
        </p:nvSpPr>
        <p:spPr/>
        <p:txBody>
          <a:bodyPr/>
          <a:lstStyle/>
          <a:p>
            <a:pPr eaLnBrk="1" hangingPunct="1"/>
            <a:r>
              <a:rPr lang="en-US" dirty="0" smtClean="0"/>
              <a:t>Maslow’s Hierarchy of Needs</a:t>
            </a:r>
          </a:p>
        </p:txBody>
      </p:sp>
      <p:pic>
        <p:nvPicPr>
          <p:cNvPr id="53249" name="Picture 1"/>
          <p:cNvPicPr>
            <a:picLocks noChangeAspect="1" noChangeArrowheads="1"/>
          </p:cNvPicPr>
          <p:nvPr/>
        </p:nvPicPr>
        <p:blipFill>
          <a:blip r:embed="rId3" cstate="print"/>
          <a:srcRect/>
          <a:stretch>
            <a:fillRect/>
          </a:stretch>
        </p:blipFill>
        <p:spPr bwMode="auto">
          <a:xfrm>
            <a:off x="210487" y="1627888"/>
            <a:ext cx="8781113" cy="5188230"/>
          </a:xfrm>
          <a:prstGeom prst="rect">
            <a:avLst/>
          </a:prstGeom>
          <a:noFill/>
          <a:ln w="9525">
            <a:noFill/>
            <a:miter lim="800000"/>
            <a:headEnd/>
            <a:tailEnd/>
          </a:ln>
        </p:spPr>
      </p:pic>
    </p:spTree>
  </p:cSld>
  <p:clrMapOvr>
    <a:masterClrMapping/>
  </p:clrMapOvr>
  <p:transition>
    <p:cove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Contd..</a:t>
            </a:r>
            <a:endParaRPr lang="en-IN" dirty="0"/>
          </a:p>
        </p:txBody>
      </p:sp>
      <p:sp>
        <p:nvSpPr>
          <p:cNvPr id="3" name="Content Placeholder 2"/>
          <p:cNvSpPr>
            <a:spLocks noGrp="1"/>
          </p:cNvSpPr>
          <p:nvPr>
            <p:ph idx="1"/>
          </p:nvPr>
        </p:nvSpPr>
        <p:spPr/>
        <p:txBody>
          <a:bodyPr/>
          <a:lstStyle/>
          <a:p>
            <a:r>
              <a:rPr lang="en-IN" dirty="0"/>
              <a:t>Physiological — housing, food, </a:t>
            </a:r>
            <a:r>
              <a:rPr lang="en-IN" dirty="0" smtClean="0"/>
              <a:t>water, </a:t>
            </a:r>
            <a:r>
              <a:rPr lang="en-IN" dirty="0"/>
              <a:t>clothing. </a:t>
            </a:r>
          </a:p>
          <a:p>
            <a:r>
              <a:rPr lang="en-IN" dirty="0" smtClean="0"/>
              <a:t> </a:t>
            </a:r>
            <a:r>
              <a:rPr lang="en-IN" dirty="0"/>
              <a:t>Safety — insurance, burglar </a:t>
            </a:r>
            <a:r>
              <a:rPr lang="en-IN" dirty="0" smtClean="0"/>
              <a:t>alarm, fire </a:t>
            </a:r>
            <a:r>
              <a:rPr lang="en-IN" dirty="0"/>
              <a:t>alarms, cars with air bags. </a:t>
            </a:r>
          </a:p>
          <a:p>
            <a:r>
              <a:rPr lang="en-IN" dirty="0" smtClean="0"/>
              <a:t> </a:t>
            </a:r>
            <a:r>
              <a:rPr lang="en-IN" dirty="0"/>
              <a:t>Self-esteem — high status brands, goods or services like owning </a:t>
            </a:r>
            <a:r>
              <a:rPr lang="en-IN" dirty="0" smtClean="0"/>
              <a:t>luxury homes, branded cars </a:t>
            </a:r>
            <a:r>
              <a:rPr lang="en-IN" dirty="0"/>
              <a:t>etc. </a:t>
            </a:r>
          </a:p>
          <a:p>
            <a:r>
              <a:rPr lang="en-IN" dirty="0" smtClean="0"/>
              <a:t>Social </a:t>
            </a:r>
            <a:r>
              <a:rPr lang="en-IN" dirty="0"/>
              <a:t>— greeting cards, holiday packages, </a:t>
            </a:r>
            <a:r>
              <a:rPr lang="en-IN" dirty="0" smtClean="0"/>
              <a:t>sports equipment, gift items</a:t>
            </a:r>
            <a:endParaRPr lang="en-IN" dirty="0"/>
          </a:p>
          <a:p>
            <a:r>
              <a:rPr lang="en-IN" dirty="0" smtClean="0"/>
              <a:t>Self </a:t>
            </a:r>
            <a:r>
              <a:rPr lang="en-IN" dirty="0"/>
              <a:t>actualization — </a:t>
            </a:r>
            <a:r>
              <a:rPr lang="en-IN" dirty="0" smtClean="0"/>
              <a:t>Trust organizations, mountaineering </a:t>
            </a:r>
            <a:r>
              <a:rPr lang="en-IN" dirty="0"/>
              <a:t>etc. </a:t>
            </a:r>
          </a:p>
          <a:p>
            <a:endParaRPr lang="en-IN" dirty="0"/>
          </a:p>
        </p:txBody>
      </p:sp>
      <p:sp>
        <p:nvSpPr>
          <p:cNvPr id="4" name="Slide Number Placeholder 3"/>
          <p:cNvSpPr>
            <a:spLocks noGrp="1"/>
          </p:cNvSpPr>
          <p:nvPr>
            <p:ph type="sldNum" sz="quarter" idx="12"/>
          </p:nvPr>
        </p:nvSpPr>
        <p:spPr/>
        <p:txBody>
          <a:bodyPr/>
          <a:lstStyle/>
          <a:p>
            <a:pPr>
              <a:defRPr/>
            </a:pPr>
            <a:fld id="{FA56A51C-B316-44B0-AC59-B202B46A3554}" type="slidenum">
              <a:rPr lang="en-US" smtClean="0"/>
              <a:pPr>
                <a:defRPr/>
              </a:pPr>
              <a:t>14</a:t>
            </a:fld>
            <a:endParaRPr lang="en-US" dirty="0"/>
          </a:p>
        </p:txBody>
      </p:sp>
    </p:spTree>
    <p:extLst>
      <p:ext uri="{BB962C8B-B14F-4D97-AF65-F5344CB8AC3E}">
        <p14:creationId xmlns:p14="http://schemas.microsoft.com/office/powerpoint/2010/main" val="42489759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5334000" y="274638"/>
            <a:ext cx="3352800" cy="6049962"/>
          </a:xfrm>
        </p:spPr>
        <p:txBody>
          <a:bodyPr/>
          <a:lstStyle/>
          <a:p>
            <a:r>
              <a:rPr lang="en-US" dirty="0" smtClean="0"/>
              <a:t>To Which of Maslow’s</a:t>
            </a:r>
            <a:br>
              <a:rPr lang="en-US" dirty="0" smtClean="0"/>
            </a:br>
            <a:r>
              <a:rPr lang="en-US" dirty="0" smtClean="0"/>
              <a:t>Needs Does This Ad Appeal?</a:t>
            </a:r>
          </a:p>
        </p:txBody>
      </p:sp>
      <p:pic>
        <p:nvPicPr>
          <p:cNvPr id="30723" name="Content Placeholder 4" descr="fig04_06.jpg"/>
          <p:cNvPicPr>
            <a:picLocks noGrp="1" noChangeAspect="1"/>
          </p:cNvPicPr>
          <p:nvPr>
            <p:ph idx="1"/>
          </p:nvPr>
        </p:nvPicPr>
        <p:blipFill>
          <a:blip r:embed="rId2" cstate="print"/>
          <a:srcRect/>
          <a:stretch>
            <a:fillRect/>
          </a:stretch>
        </p:blipFill>
        <p:spPr>
          <a:xfrm>
            <a:off x="-1" y="0"/>
            <a:ext cx="5142877" cy="6858000"/>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5334000" y="274638"/>
            <a:ext cx="3352800" cy="6049962"/>
          </a:xfrm>
        </p:spPr>
        <p:txBody>
          <a:bodyPr/>
          <a:lstStyle/>
          <a:p>
            <a:r>
              <a:rPr lang="en-US" dirty="0" smtClean="0"/>
              <a:t>Both Physiological and Social Needs</a:t>
            </a:r>
          </a:p>
        </p:txBody>
      </p:sp>
      <p:pic>
        <p:nvPicPr>
          <p:cNvPr id="30723" name="Content Placeholder 4" descr="fig04_06.jpg"/>
          <p:cNvPicPr>
            <a:picLocks noGrp="1" noChangeAspect="1"/>
          </p:cNvPicPr>
          <p:nvPr>
            <p:ph idx="1"/>
          </p:nvPr>
        </p:nvPicPr>
        <p:blipFill>
          <a:blip r:embed="rId2" cstate="print"/>
          <a:srcRect/>
          <a:stretch>
            <a:fillRect/>
          </a:stretch>
        </p:blipFill>
        <p:spPr>
          <a:xfrm>
            <a:off x="-1" y="0"/>
            <a:ext cx="5142877" cy="6858000"/>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5791200" y="274638"/>
            <a:ext cx="2895600" cy="6049962"/>
          </a:xfrm>
        </p:spPr>
        <p:txBody>
          <a:bodyPr/>
          <a:lstStyle/>
          <a:p>
            <a:r>
              <a:rPr lang="en-US" dirty="0" smtClean="0"/>
              <a:t>To Which of Maslow’s</a:t>
            </a:r>
            <a:br>
              <a:rPr lang="en-US" dirty="0" smtClean="0"/>
            </a:br>
            <a:r>
              <a:rPr lang="en-US" dirty="0" smtClean="0"/>
              <a:t>Needs Does This Ad Appeal?</a:t>
            </a:r>
          </a:p>
        </p:txBody>
      </p:sp>
      <p:pic>
        <p:nvPicPr>
          <p:cNvPr id="32771" name="Content Placeholder 4" descr="fig04_07.jpg"/>
          <p:cNvPicPr>
            <a:picLocks noGrp="1" noChangeAspect="1"/>
          </p:cNvPicPr>
          <p:nvPr>
            <p:ph idx="1"/>
          </p:nvPr>
        </p:nvPicPr>
        <p:blipFill>
          <a:blip r:embed="rId2" cstate="print"/>
          <a:srcRect/>
          <a:stretch>
            <a:fillRect/>
          </a:stretch>
        </p:blipFill>
        <p:spPr>
          <a:xfrm>
            <a:off x="0" y="1"/>
            <a:ext cx="5334000" cy="6899142"/>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5791200" y="274638"/>
            <a:ext cx="2895600" cy="6049962"/>
          </a:xfrm>
        </p:spPr>
        <p:txBody>
          <a:bodyPr/>
          <a:lstStyle/>
          <a:p>
            <a:r>
              <a:rPr lang="en-US" dirty="0" smtClean="0"/>
              <a:t>Esteem Needs</a:t>
            </a:r>
          </a:p>
        </p:txBody>
      </p:sp>
      <p:pic>
        <p:nvPicPr>
          <p:cNvPr id="32771" name="Content Placeholder 4" descr="fig04_07.jpg"/>
          <p:cNvPicPr>
            <a:picLocks noGrp="1" noChangeAspect="1"/>
          </p:cNvPicPr>
          <p:nvPr>
            <p:ph idx="1"/>
          </p:nvPr>
        </p:nvPicPr>
        <p:blipFill>
          <a:blip r:embed="rId2" cstate="print"/>
          <a:srcRect/>
          <a:stretch>
            <a:fillRect/>
          </a:stretch>
        </p:blipFill>
        <p:spPr>
          <a:xfrm>
            <a:off x="0" y="1"/>
            <a:ext cx="5334000" cy="6899142"/>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6019800" y="609600"/>
            <a:ext cx="2667000" cy="5745162"/>
          </a:xfrm>
        </p:spPr>
        <p:txBody>
          <a:bodyPr/>
          <a:lstStyle/>
          <a:p>
            <a:r>
              <a:rPr lang="en-US" dirty="0" smtClean="0"/>
              <a:t>To Which of Maslow’s</a:t>
            </a:r>
            <a:br>
              <a:rPr lang="en-US" dirty="0" smtClean="0"/>
            </a:br>
            <a:r>
              <a:rPr lang="en-US" dirty="0" smtClean="0"/>
              <a:t>Needs Does This Ad Appeal?</a:t>
            </a:r>
          </a:p>
        </p:txBody>
      </p:sp>
      <p:pic>
        <p:nvPicPr>
          <p:cNvPr id="34820" name="Content Placeholder 6" descr="fig04_08.jpg"/>
          <p:cNvPicPr>
            <a:picLocks noGrp="1" noChangeAspect="1"/>
          </p:cNvPicPr>
          <p:nvPr>
            <p:ph idx="1"/>
          </p:nvPr>
        </p:nvPicPr>
        <p:blipFill>
          <a:blip r:embed="rId2" cstate="print"/>
          <a:srcRect/>
          <a:stretch>
            <a:fillRect/>
          </a:stretch>
        </p:blipFill>
        <p:spPr>
          <a:xfrm>
            <a:off x="0" y="0"/>
            <a:ext cx="5197642" cy="6858000"/>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Honda CRV</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Functional and convenient</a:t>
            </a:r>
          </a:p>
          <a:p>
            <a:r>
              <a:rPr lang="en-US" dirty="0" smtClean="0"/>
              <a:t>Budget</a:t>
            </a:r>
            <a:r>
              <a:rPr lang="en-US" dirty="0" smtClean="0"/>
              <a:t> </a:t>
            </a:r>
            <a:r>
              <a:rPr lang="en-US" dirty="0" smtClean="0"/>
              <a:t>– 22.5 lacs to  27.5 lacs</a:t>
            </a:r>
          </a:p>
          <a:p>
            <a:r>
              <a:rPr lang="en-US" dirty="0" smtClean="0"/>
              <a:t>Promotion is due, </a:t>
            </a:r>
            <a:r>
              <a:rPr lang="en-US" dirty="0" smtClean="0"/>
              <a:t>so would need a car – for work purposes </a:t>
            </a:r>
          </a:p>
          <a:p>
            <a:r>
              <a:rPr lang="en-US" dirty="0" smtClean="0"/>
              <a:t>Car with plenty of seats as have 6 siblings</a:t>
            </a:r>
          </a:p>
          <a:p>
            <a:r>
              <a:rPr lang="en-US" dirty="0" smtClean="0"/>
              <a:t>SUV – Honda CRV with 12 </a:t>
            </a:r>
            <a:r>
              <a:rPr lang="en-US" dirty="0" err="1" smtClean="0"/>
              <a:t>kmpl</a:t>
            </a:r>
            <a:r>
              <a:rPr lang="en-US" dirty="0" smtClean="0"/>
              <a:t> mileage. </a:t>
            </a:r>
          </a:p>
          <a:p>
            <a:r>
              <a:rPr lang="en-US" dirty="0" smtClean="0"/>
              <a:t>Price – 27.5 </a:t>
            </a:r>
            <a:r>
              <a:rPr lang="en-US" dirty="0" err="1" smtClean="0"/>
              <a:t>lacs</a:t>
            </a:r>
            <a:endParaRPr lang="en-US" dirty="0" smtClean="0"/>
          </a:p>
          <a:p>
            <a:r>
              <a:rPr lang="en-US" dirty="0" smtClean="0"/>
              <a:t>Insurance premium also not bad</a:t>
            </a:r>
          </a:p>
          <a:p>
            <a:r>
              <a:rPr lang="en-US" dirty="0" smtClean="0"/>
              <a:t>Gas consumption since large space but benefits outweigh those negative points.</a:t>
            </a:r>
            <a:endParaRPr lang="en-US" dirty="0"/>
          </a:p>
        </p:txBody>
      </p:sp>
      <p:sp>
        <p:nvSpPr>
          <p:cNvPr id="4" name="Slide Number Placeholder 3"/>
          <p:cNvSpPr>
            <a:spLocks noGrp="1"/>
          </p:cNvSpPr>
          <p:nvPr>
            <p:ph type="sldNum" sz="quarter" idx="12"/>
          </p:nvPr>
        </p:nvSpPr>
        <p:spPr/>
        <p:txBody>
          <a:bodyPr/>
          <a:lstStyle/>
          <a:p>
            <a:pPr>
              <a:defRPr/>
            </a:pPr>
            <a:fld id="{FA56A51C-B316-44B0-AC59-B202B46A3554}" type="slidenum">
              <a:rPr lang="en-US" smtClean="0"/>
              <a:pPr>
                <a:defRPr/>
              </a:pPr>
              <a:t>2</a:t>
            </a:fld>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6019800" y="609600"/>
            <a:ext cx="2667000" cy="5745162"/>
          </a:xfrm>
        </p:spPr>
        <p:txBody>
          <a:bodyPr/>
          <a:lstStyle/>
          <a:p>
            <a:r>
              <a:rPr lang="en-US" dirty="0" smtClean="0"/>
              <a:t>Self-Actualization</a:t>
            </a:r>
          </a:p>
        </p:txBody>
      </p:sp>
      <p:pic>
        <p:nvPicPr>
          <p:cNvPr id="34820" name="Content Placeholder 6" descr="fig04_08.jpg"/>
          <p:cNvPicPr>
            <a:picLocks noGrp="1" noChangeAspect="1"/>
          </p:cNvPicPr>
          <p:nvPr>
            <p:ph idx="1"/>
          </p:nvPr>
        </p:nvPicPr>
        <p:blipFill>
          <a:blip r:embed="rId2" cstate="print"/>
          <a:srcRect/>
          <a:stretch>
            <a:fillRect/>
          </a:stretch>
        </p:blipFill>
        <p:spPr>
          <a:xfrm>
            <a:off x="0" y="0"/>
            <a:ext cx="5197642" cy="6858000"/>
          </a:xfr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smtClean="0"/>
              <a:t>Discussion Questions</a:t>
            </a:r>
          </a:p>
        </p:txBody>
      </p:sp>
      <p:sp>
        <p:nvSpPr>
          <p:cNvPr id="36867" name="Rectangle 3"/>
          <p:cNvSpPr>
            <a:spLocks noGrp="1" noChangeArrowheads="1"/>
          </p:cNvSpPr>
          <p:nvPr>
            <p:ph type="body" idx="1"/>
          </p:nvPr>
        </p:nvSpPr>
        <p:spPr/>
        <p:txBody>
          <a:bodyPr/>
          <a:lstStyle/>
          <a:p>
            <a:pPr eaLnBrk="1" hangingPunct="1"/>
            <a:r>
              <a:rPr lang="en-US" dirty="0" smtClean="0"/>
              <a:t>For each type of product, consider two brands.  How do marketers attempt to differentiate their product from the competition?</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96" name="Picture 12" descr="http://www.giftxoxo.com/image/cache/data/Gift%20Voucher/Nakshatra%20logo-500x500.jpg"/>
          <p:cNvPicPr>
            <a:picLocks noChangeAspect="1" noChangeArrowheads="1"/>
          </p:cNvPicPr>
          <p:nvPr/>
        </p:nvPicPr>
        <p:blipFill>
          <a:blip r:embed="rId2" cstate="print"/>
          <a:srcRect/>
          <a:stretch>
            <a:fillRect/>
          </a:stretch>
        </p:blipFill>
        <p:spPr bwMode="auto">
          <a:xfrm>
            <a:off x="266700" y="2095500"/>
            <a:ext cx="4762500" cy="4762500"/>
          </a:xfrm>
          <a:prstGeom prst="rect">
            <a:avLst/>
          </a:prstGeom>
          <a:noFill/>
        </p:spPr>
      </p:pic>
      <p:sp>
        <p:nvSpPr>
          <p:cNvPr id="4" name="Slide Number Placeholder 3"/>
          <p:cNvSpPr>
            <a:spLocks noGrp="1"/>
          </p:cNvSpPr>
          <p:nvPr>
            <p:ph type="sldNum" sz="quarter" idx="12"/>
          </p:nvPr>
        </p:nvSpPr>
        <p:spPr/>
        <p:txBody>
          <a:bodyPr/>
          <a:lstStyle/>
          <a:p>
            <a:pPr>
              <a:defRPr/>
            </a:pPr>
            <a:fld id="{FA56A51C-B316-44B0-AC59-B202B46A3554}" type="slidenum">
              <a:rPr lang="en-US" smtClean="0"/>
              <a:pPr>
                <a:defRPr/>
              </a:pPr>
              <a:t>22</a:t>
            </a:fld>
            <a:endParaRPr lang="en-US" dirty="0"/>
          </a:p>
        </p:txBody>
      </p:sp>
      <p:pic>
        <p:nvPicPr>
          <p:cNvPr id="93186" name="Picture 2" descr="http://upload.wikimedia.org/wikipedia/en/a/a5/CoffeeDayLogo.jpg"/>
          <p:cNvPicPr>
            <a:picLocks noChangeAspect="1" noChangeArrowheads="1"/>
          </p:cNvPicPr>
          <p:nvPr/>
        </p:nvPicPr>
        <p:blipFill>
          <a:blip r:embed="rId3" cstate="print"/>
          <a:srcRect/>
          <a:stretch>
            <a:fillRect/>
          </a:stretch>
        </p:blipFill>
        <p:spPr bwMode="auto">
          <a:xfrm>
            <a:off x="457200" y="1676400"/>
            <a:ext cx="1905000" cy="1895476"/>
          </a:xfrm>
          <a:prstGeom prst="rect">
            <a:avLst/>
          </a:prstGeom>
          <a:noFill/>
        </p:spPr>
      </p:pic>
      <p:pic>
        <p:nvPicPr>
          <p:cNvPr id="93188" name="Picture 4" descr="http://www.mcohio.com/images/operators/1000020975/imlovinit.JPG"/>
          <p:cNvPicPr>
            <a:picLocks noChangeAspect="1" noChangeArrowheads="1"/>
          </p:cNvPicPr>
          <p:nvPr/>
        </p:nvPicPr>
        <p:blipFill>
          <a:blip r:embed="rId4" cstate="print"/>
          <a:srcRect/>
          <a:stretch>
            <a:fillRect/>
          </a:stretch>
        </p:blipFill>
        <p:spPr bwMode="auto">
          <a:xfrm>
            <a:off x="6324600" y="304800"/>
            <a:ext cx="2282825" cy="1814401"/>
          </a:xfrm>
          <a:prstGeom prst="rect">
            <a:avLst/>
          </a:prstGeom>
          <a:noFill/>
        </p:spPr>
      </p:pic>
      <p:pic>
        <p:nvPicPr>
          <p:cNvPr id="93192" name="Picture 8" descr="http://business.inquirer.net/files/2012/10/American-express.jpg"/>
          <p:cNvPicPr>
            <a:picLocks noChangeAspect="1" noChangeArrowheads="1"/>
          </p:cNvPicPr>
          <p:nvPr/>
        </p:nvPicPr>
        <p:blipFill>
          <a:blip r:embed="rId5" cstate="print"/>
          <a:srcRect/>
          <a:stretch>
            <a:fillRect/>
          </a:stretch>
        </p:blipFill>
        <p:spPr bwMode="auto">
          <a:xfrm>
            <a:off x="5293895" y="3657600"/>
            <a:ext cx="3850105" cy="3200400"/>
          </a:xfrm>
          <a:prstGeom prst="rect">
            <a:avLst/>
          </a:prstGeom>
          <a:noFill/>
        </p:spPr>
      </p:pic>
      <p:pic>
        <p:nvPicPr>
          <p:cNvPr id="93194" name="Picture 10" descr="http://saleraja.com/images/logos/park-avenue-logo.png"/>
          <p:cNvPicPr>
            <a:picLocks noChangeAspect="1" noChangeArrowheads="1"/>
          </p:cNvPicPr>
          <p:nvPr/>
        </p:nvPicPr>
        <p:blipFill>
          <a:blip r:embed="rId6" cstate="print"/>
          <a:srcRect/>
          <a:stretch>
            <a:fillRect/>
          </a:stretch>
        </p:blipFill>
        <p:spPr bwMode="auto">
          <a:xfrm>
            <a:off x="6477000" y="2438400"/>
            <a:ext cx="1905000" cy="1524000"/>
          </a:xfrm>
          <a:prstGeom prst="rect">
            <a:avLst/>
          </a:prstGeom>
          <a:noFill/>
        </p:spPr>
      </p:pic>
      <p:pic>
        <p:nvPicPr>
          <p:cNvPr id="93190" name="Picture 6" descr="http://stockwatch.in/files/ICICI-Bank.gif"/>
          <p:cNvPicPr>
            <a:picLocks noChangeAspect="1" noChangeArrowheads="1"/>
          </p:cNvPicPr>
          <p:nvPr/>
        </p:nvPicPr>
        <p:blipFill>
          <a:blip r:embed="rId7" cstate="print"/>
          <a:srcRect/>
          <a:stretch>
            <a:fillRect/>
          </a:stretch>
        </p:blipFill>
        <p:spPr bwMode="auto">
          <a:xfrm>
            <a:off x="2895600" y="2209800"/>
            <a:ext cx="1447799" cy="1447800"/>
          </a:xfrm>
          <a:prstGeom prst="rect">
            <a:avLst/>
          </a:prstGeom>
          <a:noFill/>
        </p:spPr>
      </p:pic>
      <p:pic>
        <p:nvPicPr>
          <p:cNvPr id="93198" name="Picture 14" descr="http://4.bp.blogspot.com/_z3mdGn8EcxI/S8UK4cdnvbI/AAAAAAAAADg/-3yx9bGiwb4/s1600/artof+living+logo.jpg"/>
          <p:cNvPicPr>
            <a:picLocks noChangeAspect="1" noChangeArrowheads="1"/>
          </p:cNvPicPr>
          <p:nvPr/>
        </p:nvPicPr>
        <p:blipFill>
          <a:blip r:embed="rId8" cstate="print"/>
          <a:srcRect/>
          <a:stretch>
            <a:fillRect/>
          </a:stretch>
        </p:blipFill>
        <p:spPr bwMode="auto">
          <a:xfrm>
            <a:off x="533400" y="5181600"/>
            <a:ext cx="3657600" cy="1540782"/>
          </a:xfrm>
          <a:prstGeom prst="rect">
            <a:avLst/>
          </a:prstGeom>
          <a:noFill/>
        </p:spPr>
      </p:pic>
      <p:pic>
        <p:nvPicPr>
          <p:cNvPr id="93200" name="Picture 16" descr="http://www.steves-digicams.com/Canon-logo-2012.png"/>
          <p:cNvPicPr>
            <a:picLocks noChangeAspect="1" noChangeArrowheads="1"/>
          </p:cNvPicPr>
          <p:nvPr/>
        </p:nvPicPr>
        <p:blipFill>
          <a:blip r:embed="rId9" cstate="print"/>
          <a:srcRect/>
          <a:stretch>
            <a:fillRect/>
          </a:stretch>
        </p:blipFill>
        <p:spPr bwMode="auto">
          <a:xfrm>
            <a:off x="1676400" y="0"/>
            <a:ext cx="4724400" cy="1640899"/>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4"/>
          <p:cNvSpPr>
            <a:spLocks noGrp="1" noChangeArrowheads="1"/>
          </p:cNvSpPr>
          <p:nvPr>
            <p:ph type="title"/>
          </p:nvPr>
        </p:nvSpPr>
        <p:spPr/>
        <p:txBody>
          <a:bodyPr/>
          <a:lstStyle/>
          <a:p>
            <a:r>
              <a:rPr lang="en-US" dirty="0" smtClean="0"/>
              <a:t> The Trio of Needs / McClelland’s Theory of Need Achievement</a:t>
            </a:r>
          </a:p>
        </p:txBody>
      </p:sp>
      <p:sp>
        <p:nvSpPr>
          <p:cNvPr id="37891" name="Rectangle 5"/>
          <p:cNvSpPr>
            <a:spLocks noGrp="1" noChangeArrowheads="1"/>
          </p:cNvSpPr>
          <p:nvPr>
            <p:ph type="body" idx="1"/>
          </p:nvPr>
        </p:nvSpPr>
        <p:spPr/>
        <p:txBody>
          <a:bodyPr/>
          <a:lstStyle/>
          <a:p>
            <a:r>
              <a:rPr lang="en-US" dirty="0" smtClean="0"/>
              <a:t>Power</a:t>
            </a:r>
          </a:p>
          <a:p>
            <a:pPr lvl="1"/>
            <a:r>
              <a:rPr lang="en-US" dirty="0" smtClean="0"/>
              <a:t>Individual’s desire to control </a:t>
            </a:r>
            <a:r>
              <a:rPr lang="en-US" dirty="0" smtClean="0"/>
              <a:t>the physical environment</a:t>
            </a:r>
            <a:endParaRPr lang="en-US" dirty="0" smtClean="0"/>
          </a:p>
          <a:p>
            <a:r>
              <a:rPr lang="en-US" dirty="0" smtClean="0"/>
              <a:t>Affiliation</a:t>
            </a:r>
          </a:p>
          <a:p>
            <a:pPr lvl="1"/>
            <a:r>
              <a:rPr lang="en-US" dirty="0" smtClean="0"/>
              <a:t>Need for friendship, acceptance, and belonging</a:t>
            </a:r>
          </a:p>
          <a:p>
            <a:r>
              <a:rPr lang="en-US" dirty="0" smtClean="0"/>
              <a:t>Achievement</a:t>
            </a:r>
          </a:p>
          <a:p>
            <a:pPr lvl="1"/>
            <a:r>
              <a:rPr lang="en-US" dirty="0" smtClean="0"/>
              <a:t>Need for personal accomplishment</a:t>
            </a:r>
          </a:p>
          <a:p>
            <a:pPr lvl="1"/>
            <a:r>
              <a:rPr lang="en-US" dirty="0" smtClean="0"/>
              <a:t>Closely related to egoistic and self-actualization needs</a:t>
            </a:r>
          </a:p>
          <a:p>
            <a:endParaRPr lang="en-US" dirty="0" smtClean="0"/>
          </a:p>
        </p:txBody>
      </p:sp>
    </p:spTree>
  </p:cSld>
  <p:clrMapOvr>
    <a:masterClrMapping/>
  </p:clrMapOvr>
  <p:transition>
    <p:cove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Which need advertisement is </a:t>
            </a:r>
            <a:br>
              <a:rPr lang="en-US" dirty="0" smtClean="0"/>
            </a:br>
            <a:r>
              <a:rPr lang="en-US" dirty="0" smtClean="0"/>
              <a:t>focusing on?</a:t>
            </a:r>
            <a:endParaRPr lang="en-US" dirty="0"/>
          </a:p>
        </p:txBody>
      </p:sp>
      <p:pic>
        <p:nvPicPr>
          <p:cNvPr id="94210" name="Picture 2" descr="http://sim.in.com/62/24134f275bf33159e6b0bedd9fc48d51_ft_m.jpg"/>
          <p:cNvPicPr>
            <a:picLocks noChangeAspect="1" noChangeArrowheads="1"/>
          </p:cNvPicPr>
          <p:nvPr/>
        </p:nvPicPr>
        <p:blipFill>
          <a:blip r:embed="rId2" cstate="print"/>
          <a:srcRect/>
          <a:stretch>
            <a:fillRect/>
          </a:stretch>
        </p:blipFill>
        <p:spPr bwMode="auto">
          <a:xfrm>
            <a:off x="1143000" y="1600200"/>
            <a:ext cx="6858000" cy="5143500"/>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It reflects the achievement need.</a:t>
            </a:r>
            <a:endParaRPr lang="en-US" dirty="0"/>
          </a:p>
        </p:txBody>
      </p:sp>
      <p:pic>
        <p:nvPicPr>
          <p:cNvPr id="94210" name="Picture 2" descr="http://sim.in.com/62/24134f275bf33159e6b0bedd9fc48d51_ft_m.jpg"/>
          <p:cNvPicPr>
            <a:picLocks noChangeAspect="1" noChangeArrowheads="1"/>
          </p:cNvPicPr>
          <p:nvPr/>
        </p:nvPicPr>
        <p:blipFill>
          <a:blip r:embed="rId2" cstate="print"/>
          <a:srcRect/>
          <a:stretch>
            <a:fillRect/>
          </a:stretch>
        </p:blipFill>
        <p:spPr bwMode="auto">
          <a:xfrm>
            <a:off x="1143000" y="1600200"/>
            <a:ext cx="6858000" cy="5143500"/>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6172200" y="609600"/>
            <a:ext cx="2590800" cy="5973762"/>
          </a:xfrm>
        </p:spPr>
        <p:txBody>
          <a:bodyPr/>
          <a:lstStyle/>
          <a:p>
            <a:r>
              <a:rPr lang="en-US" dirty="0" smtClean="0"/>
              <a:t>To Which of the Trio</a:t>
            </a:r>
            <a:br>
              <a:rPr lang="en-US" dirty="0" smtClean="0"/>
            </a:br>
            <a:r>
              <a:rPr lang="en-US" dirty="0" smtClean="0"/>
              <a:t>of Needs Does This Ad Appeal?</a:t>
            </a:r>
          </a:p>
        </p:txBody>
      </p:sp>
      <p:pic>
        <p:nvPicPr>
          <p:cNvPr id="38915" name="Content Placeholder 4" descr="fig04_09a.jpg"/>
          <p:cNvPicPr>
            <a:picLocks noGrp="1" noChangeAspect="1"/>
          </p:cNvPicPr>
          <p:nvPr>
            <p:ph idx="1"/>
          </p:nvPr>
        </p:nvPicPr>
        <p:blipFill>
          <a:blip r:embed="rId2" cstate="print"/>
          <a:srcRect/>
          <a:stretch>
            <a:fillRect/>
          </a:stretch>
        </p:blipFill>
        <p:spPr>
          <a:xfrm>
            <a:off x="0" y="0"/>
            <a:ext cx="5680564" cy="6858000"/>
          </a:xfr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6172200" y="1447800"/>
            <a:ext cx="2590800" cy="5135562"/>
          </a:xfrm>
        </p:spPr>
        <p:txBody>
          <a:bodyPr/>
          <a:lstStyle/>
          <a:p>
            <a:r>
              <a:rPr lang="en-US" dirty="0" smtClean="0"/>
              <a:t>The Affiliation Needs Of Young, Environmentally Concerned Adults</a:t>
            </a:r>
          </a:p>
        </p:txBody>
      </p:sp>
      <p:pic>
        <p:nvPicPr>
          <p:cNvPr id="38915" name="Content Placeholder 4" descr="fig04_09a.jpg"/>
          <p:cNvPicPr>
            <a:picLocks noGrp="1" noChangeAspect="1"/>
          </p:cNvPicPr>
          <p:nvPr>
            <p:ph idx="1"/>
          </p:nvPr>
        </p:nvPicPr>
        <p:blipFill>
          <a:blip r:embed="rId2" cstate="print"/>
          <a:srcRect/>
          <a:stretch>
            <a:fillRect/>
          </a:stretch>
        </p:blipFill>
        <p:spPr>
          <a:xfrm>
            <a:off x="0" y="0"/>
            <a:ext cx="5680564" cy="6858000"/>
          </a:xfr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533400"/>
            <a:ext cx="3352800" cy="5592762"/>
          </a:xfrm>
        </p:spPr>
        <p:txBody>
          <a:bodyPr/>
          <a:lstStyle/>
          <a:p>
            <a:r>
              <a:rPr lang="en-US" dirty="0" smtClean="0"/>
              <a:t>Power And Achievement Needs</a:t>
            </a:r>
          </a:p>
        </p:txBody>
      </p:sp>
      <p:pic>
        <p:nvPicPr>
          <p:cNvPr id="43012" name="Content Placeholder 6" descr="fig04_10.jpg"/>
          <p:cNvPicPr>
            <a:picLocks noGrp="1" noChangeAspect="1"/>
          </p:cNvPicPr>
          <p:nvPr>
            <p:ph idx="1"/>
          </p:nvPr>
        </p:nvPicPr>
        <p:blipFill>
          <a:blip r:embed="rId2" cstate="print"/>
          <a:srcRect/>
          <a:stretch>
            <a:fillRect/>
          </a:stretch>
        </p:blipFill>
        <p:spPr>
          <a:xfrm>
            <a:off x="4038600" y="0"/>
            <a:ext cx="5105400" cy="6867861"/>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3010"/>
                                        </p:tgtEl>
                                        <p:attrNameLst>
                                          <p:attrName>style.visibility</p:attrName>
                                        </p:attrNameLst>
                                      </p:cBhvr>
                                      <p:to>
                                        <p:strVal val="visible"/>
                                      </p:to>
                                    </p:set>
                                    <p:animEffect transition="in" filter="blinds(horizontal)">
                                      <p:cBhvr>
                                        <p:cTn id="7" dur="500"/>
                                        <p:tgtEl>
                                          <p:spTgt spid="430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152400"/>
            <a:ext cx="8229600" cy="1143000"/>
          </a:xfrm>
        </p:spPr>
        <p:txBody>
          <a:bodyPr>
            <a:noAutofit/>
          </a:bodyPr>
          <a:lstStyle/>
          <a:p>
            <a:r>
              <a:rPr lang="en-US" sz="4800" dirty="0" smtClean="0"/>
              <a:t>Motivational conflict </a:t>
            </a:r>
            <a:endParaRPr lang="en-US" sz="4800" dirty="0"/>
          </a:p>
        </p:txBody>
      </p:sp>
      <p:sp>
        <p:nvSpPr>
          <p:cNvPr id="10" name="Content Placeholder 9"/>
          <p:cNvSpPr>
            <a:spLocks noGrp="1"/>
          </p:cNvSpPr>
          <p:nvPr>
            <p:ph sz="quarter" idx="1"/>
          </p:nvPr>
        </p:nvSpPr>
        <p:spPr/>
        <p:txBody>
          <a:bodyPr>
            <a:normAutofit/>
          </a:bodyPr>
          <a:lstStyle/>
          <a:p>
            <a:r>
              <a:rPr lang="en-US" sz="4400" dirty="0" smtClean="0"/>
              <a:t>Satisfying a need often comes at the expense of another need – these trade-offs cause motivational conflict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Red Audi A4</a:t>
            </a:r>
            <a:endParaRPr lang="en-US" dirty="0"/>
          </a:p>
        </p:txBody>
      </p:sp>
      <p:sp>
        <p:nvSpPr>
          <p:cNvPr id="3" name="Content Placeholder 2"/>
          <p:cNvSpPr>
            <a:spLocks noGrp="1"/>
          </p:cNvSpPr>
          <p:nvPr>
            <p:ph idx="1"/>
          </p:nvPr>
        </p:nvSpPr>
        <p:spPr>
          <a:xfrm>
            <a:off x="457200" y="1782097"/>
            <a:ext cx="8229600" cy="4373563"/>
          </a:xfrm>
        </p:spPr>
        <p:txBody>
          <a:bodyPr>
            <a:normAutofit fontScale="92500" lnSpcReduction="20000"/>
          </a:bodyPr>
          <a:lstStyle/>
          <a:p>
            <a:r>
              <a:rPr lang="en-US" dirty="0" err="1" smtClean="0"/>
              <a:t>Fav</a:t>
            </a:r>
            <a:r>
              <a:rPr lang="en-US" dirty="0" smtClean="0"/>
              <a:t> red color &amp; big fan of Audi</a:t>
            </a:r>
          </a:p>
          <a:p>
            <a:r>
              <a:rPr lang="en-US" dirty="0" smtClean="0"/>
              <a:t>Everything made me fall in love with it.</a:t>
            </a:r>
          </a:p>
          <a:p>
            <a:r>
              <a:rPr lang="en-US" dirty="0" smtClean="0"/>
              <a:t>31.65 </a:t>
            </a:r>
            <a:r>
              <a:rPr lang="en-US" dirty="0" err="1" smtClean="0"/>
              <a:t>lacs</a:t>
            </a:r>
            <a:r>
              <a:rPr lang="en-US" dirty="0" smtClean="0"/>
              <a:t> – but sales person told me that he would bring it to 30.5 </a:t>
            </a:r>
            <a:r>
              <a:rPr lang="en-US" dirty="0" err="1" smtClean="0"/>
              <a:t>lacs</a:t>
            </a:r>
            <a:r>
              <a:rPr lang="en-US" dirty="0" smtClean="0"/>
              <a:t>. </a:t>
            </a:r>
          </a:p>
          <a:p>
            <a:r>
              <a:rPr lang="en-US" dirty="0" smtClean="0"/>
              <a:t>Also insurance premium was more or less the same.</a:t>
            </a:r>
          </a:p>
          <a:p>
            <a:r>
              <a:rPr lang="en-US" dirty="0" smtClean="0"/>
              <a:t>Fuel consumption will be more</a:t>
            </a:r>
            <a:endParaRPr lang="en-US" dirty="0" smtClean="0"/>
          </a:p>
          <a:p>
            <a:r>
              <a:rPr lang="en-US" dirty="0" smtClean="0"/>
              <a:t>But cant use Audi for job purpose neither for family as less seats.</a:t>
            </a:r>
          </a:p>
          <a:p>
            <a:r>
              <a:rPr lang="en-US" dirty="0" smtClean="0"/>
              <a:t>In total it wasn’t functional car.</a:t>
            </a:r>
          </a:p>
          <a:p>
            <a:endParaRPr lang="en-US" dirty="0"/>
          </a:p>
        </p:txBody>
      </p:sp>
      <p:sp>
        <p:nvSpPr>
          <p:cNvPr id="4" name="Slide Number Placeholder 3"/>
          <p:cNvSpPr>
            <a:spLocks noGrp="1"/>
          </p:cNvSpPr>
          <p:nvPr>
            <p:ph type="sldNum" sz="quarter" idx="12"/>
          </p:nvPr>
        </p:nvSpPr>
        <p:spPr/>
        <p:txBody>
          <a:bodyPr/>
          <a:lstStyle/>
          <a:p>
            <a:pPr>
              <a:defRPr/>
            </a:pPr>
            <a:fld id="{FA56A51C-B316-44B0-AC59-B202B46A3554}" type="slidenum">
              <a:rPr lang="en-US" smtClean="0"/>
              <a:pPr>
                <a:defRPr/>
              </a:pPr>
              <a:t>3</a:t>
            </a:fld>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6" name="Picture 4" descr="http://www.virtualroanoke.com/conquin/fullsize/donut.jpg"/>
          <p:cNvPicPr>
            <a:picLocks noChangeAspect="1" noChangeArrowheads="1"/>
          </p:cNvPicPr>
          <p:nvPr/>
        </p:nvPicPr>
        <p:blipFill>
          <a:blip r:embed="rId3" cstate="print"/>
          <a:srcRect/>
          <a:stretch>
            <a:fillRect/>
          </a:stretch>
        </p:blipFill>
        <p:spPr bwMode="auto">
          <a:xfrm>
            <a:off x="457200" y="2590800"/>
            <a:ext cx="4724400" cy="3867150"/>
          </a:xfrm>
          <a:prstGeom prst="rect">
            <a:avLst/>
          </a:prstGeom>
          <a:noFill/>
        </p:spPr>
      </p:pic>
      <p:pic>
        <p:nvPicPr>
          <p:cNvPr id="38917" name="Picture 5" descr="http://www.chickfila.com/images/menu_ice_cream_cone.jpg"/>
          <p:cNvPicPr>
            <a:picLocks noChangeAspect="1" noChangeArrowheads="1"/>
          </p:cNvPicPr>
          <p:nvPr/>
        </p:nvPicPr>
        <p:blipFill>
          <a:blip r:embed="rId4" cstate="print"/>
          <a:srcRect/>
          <a:stretch>
            <a:fillRect/>
          </a:stretch>
        </p:blipFill>
        <p:spPr bwMode="auto">
          <a:xfrm>
            <a:off x="5029200" y="2971800"/>
            <a:ext cx="3040063" cy="3051175"/>
          </a:xfrm>
          <a:prstGeom prst="rect">
            <a:avLst/>
          </a:prstGeom>
          <a:noFill/>
        </p:spPr>
      </p:pic>
      <p:sp>
        <p:nvSpPr>
          <p:cNvPr id="38918" name="Text Box 6"/>
          <p:cNvSpPr txBox="1">
            <a:spLocks noChangeArrowheads="1"/>
          </p:cNvSpPr>
          <p:nvPr/>
        </p:nvSpPr>
        <p:spPr bwMode="auto">
          <a:xfrm>
            <a:off x="1371600" y="1905000"/>
            <a:ext cx="7315200" cy="579438"/>
          </a:xfrm>
          <a:prstGeom prst="rect">
            <a:avLst/>
          </a:prstGeom>
          <a:noFill/>
          <a:ln w="9525">
            <a:noFill/>
            <a:miter lim="800000"/>
            <a:headEnd/>
            <a:tailEnd/>
          </a:ln>
          <a:effectLst/>
        </p:spPr>
        <p:txBody>
          <a:bodyPr>
            <a:spAutoFit/>
          </a:bodyPr>
          <a:lstStyle/>
          <a:p>
            <a:pPr>
              <a:spcBef>
                <a:spcPct val="50000"/>
              </a:spcBef>
            </a:pPr>
            <a:r>
              <a:rPr lang="en-US" sz="3200" b="1" dirty="0"/>
              <a:t>Approach			</a:t>
            </a:r>
            <a:r>
              <a:rPr lang="en-US" sz="3200" b="1" dirty="0" err="1" smtClean="0"/>
              <a:t>Approach</a:t>
            </a:r>
            <a:endParaRPr lang="en-US" sz="3200" b="1" dirty="0"/>
          </a:p>
        </p:txBody>
      </p:sp>
      <p:sp>
        <p:nvSpPr>
          <p:cNvPr id="8" name="Title 7"/>
          <p:cNvSpPr>
            <a:spLocks noGrp="1"/>
          </p:cNvSpPr>
          <p:nvPr>
            <p:ph type="title"/>
          </p:nvPr>
        </p:nvSpPr>
        <p:spPr/>
        <p:txBody>
          <a:bodyPr>
            <a:normAutofit fontScale="90000"/>
          </a:bodyPr>
          <a:lstStyle/>
          <a:p>
            <a:pPr algn="ctr"/>
            <a:r>
              <a:rPr lang="en-US" dirty="0" smtClean="0"/>
              <a:t>Deciding between two or more desirable options</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32" name="Picture 8" descr="http://www.bangkokpost.net/education/latest/diet.jpg"/>
          <p:cNvPicPr>
            <a:picLocks noChangeAspect="1" noChangeArrowheads="1"/>
          </p:cNvPicPr>
          <p:nvPr/>
        </p:nvPicPr>
        <p:blipFill>
          <a:blip r:embed="rId3" cstate="print"/>
          <a:srcRect/>
          <a:stretch>
            <a:fillRect/>
          </a:stretch>
        </p:blipFill>
        <p:spPr bwMode="auto">
          <a:xfrm>
            <a:off x="5715000" y="2819400"/>
            <a:ext cx="2933700" cy="3505200"/>
          </a:xfrm>
          <a:prstGeom prst="rect">
            <a:avLst/>
          </a:prstGeom>
          <a:noFill/>
        </p:spPr>
      </p:pic>
      <p:pic>
        <p:nvPicPr>
          <p:cNvPr id="77834" name="Picture 10" descr="http://www.media.mcdonalds.com/secured/products/history/img/tm08_lg.jpg"/>
          <p:cNvPicPr>
            <a:picLocks noChangeAspect="1" noChangeArrowheads="1"/>
          </p:cNvPicPr>
          <p:nvPr/>
        </p:nvPicPr>
        <p:blipFill>
          <a:blip r:embed="rId4" cstate="print"/>
          <a:srcRect/>
          <a:stretch>
            <a:fillRect/>
          </a:stretch>
        </p:blipFill>
        <p:spPr bwMode="auto">
          <a:xfrm>
            <a:off x="569912" y="2971800"/>
            <a:ext cx="4038600" cy="3041650"/>
          </a:xfrm>
          <a:prstGeom prst="rect">
            <a:avLst/>
          </a:prstGeom>
          <a:noFill/>
        </p:spPr>
      </p:pic>
      <p:sp>
        <p:nvSpPr>
          <p:cNvPr id="77835" name="Text Box 11"/>
          <p:cNvSpPr txBox="1">
            <a:spLocks noChangeArrowheads="1"/>
          </p:cNvSpPr>
          <p:nvPr/>
        </p:nvSpPr>
        <p:spPr bwMode="auto">
          <a:xfrm>
            <a:off x="1255712" y="1905000"/>
            <a:ext cx="7315200" cy="584775"/>
          </a:xfrm>
          <a:prstGeom prst="rect">
            <a:avLst/>
          </a:prstGeom>
          <a:noFill/>
          <a:ln w="9525">
            <a:noFill/>
            <a:miter lim="800000"/>
            <a:headEnd/>
            <a:tailEnd/>
          </a:ln>
          <a:effectLst/>
        </p:spPr>
        <p:txBody>
          <a:bodyPr>
            <a:spAutoFit/>
          </a:bodyPr>
          <a:lstStyle/>
          <a:p>
            <a:pPr>
              <a:spcBef>
                <a:spcPct val="50000"/>
              </a:spcBef>
            </a:pPr>
            <a:r>
              <a:rPr lang="en-US" sz="3200" b="1" dirty="0"/>
              <a:t>Approach			</a:t>
            </a:r>
            <a:r>
              <a:rPr lang="en-GB" sz="3200" b="1" dirty="0" smtClean="0"/>
              <a:t>Avoidance</a:t>
            </a:r>
            <a:endParaRPr lang="en-US" sz="3200" b="1" dirty="0"/>
          </a:p>
        </p:txBody>
      </p:sp>
      <p:sp>
        <p:nvSpPr>
          <p:cNvPr id="5" name="Title 4"/>
          <p:cNvSpPr>
            <a:spLocks noGrp="1"/>
          </p:cNvSpPr>
          <p:nvPr>
            <p:ph type="title"/>
          </p:nvPr>
        </p:nvSpPr>
        <p:spPr/>
        <p:txBody>
          <a:bodyPr>
            <a:normAutofit fontScale="90000"/>
          </a:bodyPr>
          <a:lstStyle/>
          <a:p>
            <a:pPr algn="ctr"/>
            <a:r>
              <a:rPr lang="en-US" dirty="0" smtClean="0"/>
              <a:t>Behaviour has both positive and negative consequences</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2" name="Picture 4" descr="http://johnmarshallstudios.com/images/dentist.jpg"/>
          <p:cNvPicPr>
            <a:picLocks noChangeAspect="1" noChangeArrowheads="1"/>
          </p:cNvPicPr>
          <p:nvPr/>
        </p:nvPicPr>
        <p:blipFill>
          <a:blip r:embed="rId3" cstate="print"/>
          <a:srcRect/>
          <a:stretch>
            <a:fillRect/>
          </a:stretch>
        </p:blipFill>
        <p:spPr bwMode="auto">
          <a:xfrm>
            <a:off x="762000" y="3276600"/>
            <a:ext cx="3733800" cy="3138488"/>
          </a:xfrm>
          <a:prstGeom prst="rect">
            <a:avLst/>
          </a:prstGeom>
          <a:noFill/>
        </p:spPr>
      </p:pic>
      <p:pic>
        <p:nvPicPr>
          <p:cNvPr id="78854" name="Picture 6" descr="http://www.klauszdentallab.com/images/pictures/products/ivocap2.gif"/>
          <p:cNvPicPr>
            <a:picLocks noChangeAspect="1" noChangeArrowheads="1"/>
          </p:cNvPicPr>
          <p:nvPr/>
        </p:nvPicPr>
        <p:blipFill>
          <a:blip r:embed="rId4" cstate="print"/>
          <a:srcRect/>
          <a:stretch>
            <a:fillRect/>
          </a:stretch>
        </p:blipFill>
        <p:spPr bwMode="auto">
          <a:xfrm>
            <a:off x="5737225" y="3200400"/>
            <a:ext cx="2652713" cy="3124200"/>
          </a:xfrm>
          <a:prstGeom prst="rect">
            <a:avLst/>
          </a:prstGeom>
          <a:noFill/>
        </p:spPr>
      </p:pic>
      <p:sp>
        <p:nvSpPr>
          <p:cNvPr id="78855" name="Text Box 7"/>
          <p:cNvSpPr txBox="1">
            <a:spLocks noChangeArrowheads="1"/>
          </p:cNvSpPr>
          <p:nvPr/>
        </p:nvSpPr>
        <p:spPr bwMode="auto">
          <a:xfrm>
            <a:off x="762000" y="1905000"/>
            <a:ext cx="7772400" cy="579438"/>
          </a:xfrm>
          <a:prstGeom prst="rect">
            <a:avLst/>
          </a:prstGeom>
          <a:noFill/>
          <a:ln w="9525">
            <a:noFill/>
            <a:miter lim="800000"/>
            <a:headEnd/>
            <a:tailEnd/>
          </a:ln>
          <a:effectLst/>
        </p:spPr>
        <p:txBody>
          <a:bodyPr>
            <a:spAutoFit/>
          </a:bodyPr>
          <a:lstStyle/>
          <a:p>
            <a:pPr>
              <a:spcBef>
                <a:spcPct val="50000"/>
              </a:spcBef>
            </a:pPr>
            <a:r>
              <a:rPr lang="en-GB" sz="3200" b="1" dirty="0"/>
              <a:t>Avoidance</a:t>
            </a:r>
            <a:r>
              <a:rPr lang="en-US" sz="3200" b="1" dirty="0"/>
              <a:t> 				</a:t>
            </a:r>
            <a:r>
              <a:rPr lang="en-GB" sz="3200" b="1" dirty="0" smtClean="0"/>
              <a:t>Avoidance</a:t>
            </a:r>
            <a:endParaRPr lang="en-US" sz="3200" b="1" dirty="0"/>
          </a:p>
        </p:txBody>
      </p:sp>
      <p:sp>
        <p:nvSpPr>
          <p:cNvPr id="5" name="Title 4"/>
          <p:cNvSpPr>
            <a:spLocks noGrp="1"/>
          </p:cNvSpPr>
          <p:nvPr>
            <p:ph type="title"/>
          </p:nvPr>
        </p:nvSpPr>
        <p:spPr/>
        <p:txBody>
          <a:bodyPr>
            <a:normAutofit fontScale="90000"/>
          </a:bodyPr>
          <a:lstStyle/>
          <a:p>
            <a:r>
              <a:rPr lang="en-US" dirty="0" smtClean="0"/>
              <a:t>Deciding between two or more undesirable options</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dirty="0" smtClean="0"/>
              <a:t>Cognitive Dissonance</a:t>
            </a:r>
            <a:endParaRPr lang="en-US" dirty="0"/>
          </a:p>
        </p:txBody>
      </p:sp>
      <p:sp>
        <p:nvSpPr>
          <p:cNvPr id="5" name="Content Placeholder 4"/>
          <p:cNvSpPr>
            <a:spLocks noGrp="1"/>
          </p:cNvSpPr>
          <p:nvPr>
            <p:ph sz="quarter" idx="1"/>
          </p:nvPr>
        </p:nvSpPr>
        <p:spPr/>
        <p:txBody>
          <a:bodyPr>
            <a:normAutofit fontScale="85000" lnSpcReduction="20000"/>
          </a:bodyPr>
          <a:lstStyle/>
          <a:p>
            <a:pPr>
              <a:spcBef>
                <a:spcPct val="50000"/>
              </a:spcBef>
              <a:buFont typeface="Wingdings" pitchFamily="2" charset="2"/>
              <a:buChar char="Ø"/>
            </a:pPr>
            <a:r>
              <a:rPr lang="en-GB" sz="3200" b="1" dirty="0" smtClean="0"/>
              <a:t>Inconsistency between beliefs one holds or between one’s beliefs and actions. </a:t>
            </a:r>
          </a:p>
          <a:p>
            <a:pPr>
              <a:spcBef>
                <a:spcPct val="50000"/>
              </a:spcBef>
              <a:buFont typeface="Wingdings" pitchFamily="2" charset="2"/>
              <a:buChar char="Ø"/>
            </a:pPr>
            <a:r>
              <a:rPr lang="en-GB" sz="3200" b="1" dirty="0" smtClean="0"/>
              <a:t>Consumers are motivated to reduce dissonance or tension by either changing their actions or their beliefs. </a:t>
            </a:r>
          </a:p>
          <a:p>
            <a:pPr>
              <a:spcBef>
                <a:spcPct val="50000"/>
              </a:spcBef>
              <a:buFont typeface="Wingdings" pitchFamily="2" charset="2"/>
              <a:buChar char="Ø"/>
            </a:pPr>
            <a:r>
              <a:rPr lang="en-GB" sz="3200" b="1" dirty="0" smtClean="0"/>
              <a:t>Almost all major purchases result in cognitive dissonance, also known as buyer's remorse. </a:t>
            </a:r>
          </a:p>
          <a:p>
            <a:pPr>
              <a:spcBef>
                <a:spcPct val="50000"/>
              </a:spcBef>
              <a:buFont typeface="Wingdings" pitchFamily="2" charset="2"/>
              <a:buChar char="Ø"/>
            </a:pPr>
            <a:r>
              <a:rPr lang="en-GB" sz="3200" b="1" dirty="0" smtClean="0"/>
              <a:t>Often consumers are faced with two or more alternatives. Choosing one may leave us wondering if we should have purchased the other.</a:t>
            </a:r>
            <a:r>
              <a:rPr lang="en-GB" sz="3200" dirty="0" smtClean="0"/>
              <a:t>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blinds(horizontal)">
                                      <p:cBhvr>
                                        <p:cTn id="10" dur="500"/>
                                        <p:tgtEl>
                                          <p:spTgt spid="5">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blinds(horizontal)">
                                      <p:cBhvr>
                                        <p:cTn id="13" dur="500"/>
                                        <p:tgtEl>
                                          <p:spTgt spid="5">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blinds(horizontal)">
                                      <p:cBhvr>
                                        <p:cTn id="16"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ext Box 2"/>
          <p:cNvSpPr txBox="1">
            <a:spLocks noChangeArrowheads="1"/>
          </p:cNvSpPr>
          <p:nvPr/>
        </p:nvSpPr>
        <p:spPr bwMode="auto">
          <a:xfrm>
            <a:off x="0" y="304800"/>
            <a:ext cx="8839200" cy="2654300"/>
          </a:xfrm>
          <a:prstGeom prst="rect">
            <a:avLst/>
          </a:prstGeom>
          <a:noFill/>
          <a:ln w="9525">
            <a:noFill/>
            <a:miter lim="800000"/>
            <a:headEnd/>
            <a:tailEnd/>
          </a:ln>
          <a:effectLst/>
        </p:spPr>
        <p:txBody>
          <a:bodyPr>
            <a:spAutoFit/>
          </a:bodyPr>
          <a:lstStyle/>
          <a:p>
            <a:pPr algn="just">
              <a:spcBef>
                <a:spcPct val="50000"/>
              </a:spcBef>
            </a:pPr>
            <a:r>
              <a:rPr lang="en-GB" sz="2800" b="1">
                <a:cs typeface="Times New Roman" pitchFamily="18" charset="0"/>
              </a:rPr>
              <a:t>You've spent months shopping for a new car, comparing features and narrowing down the alternatives. Finally, you make your decision and purchase one that's just the right car for you. But now you’re feeling anxious about the decision, second-guessing the wisdom of your choice., i.e. you’re experiencing cognitive dissonance.</a:t>
            </a:r>
            <a:endParaRPr lang="en-CA" sz="2800" b="1">
              <a:cs typeface="Times New Roman" pitchFamily="18" charset="0"/>
            </a:endParaRPr>
          </a:p>
        </p:txBody>
      </p:sp>
      <p:pic>
        <p:nvPicPr>
          <p:cNvPr id="73732" name="Picture 4" descr="http://students.washington.edu/crm2/Cars/Ferrari%20F50.jpg"/>
          <p:cNvPicPr>
            <a:picLocks noChangeAspect="1" noChangeArrowheads="1"/>
          </p:cNvPicPr>
          <p:nvPr/>
        </p:nvPicPr>
        <p:blipFill>
          <a:blip r:embed="rId3" cstate="print"/>
          <a:srcRect/>
          <a:stretch>
            <a:fillRect/>
          </a:stretch>
        </p:blipFill>
        <p:spPr bwMode="auto">
          <a:xfrm>
            <a:off x="2819400" y="2932113"/>
            <a:ext cx="6324600" cy="3925887"/>
          </a:xfrm>
          <a:prstGeom prst="rect">
            <a:avLst/>
          </a:prstGeom>
          <a:noFill/>
        </p:spPr>
      </p:pic>
      <p:sp>
        <p:nvSpPr>
          <p:cNvPr id="73733" name="Text Box 5"/>
          <p:cNvSpPr txBox="1">
            <a:spLocks noChangeArrowheads="1"/>
          </p:cNvSpPr>
          <p:nvPr/>
        </p:nvSpPr>
        <p:spPr bwMode="auto">
          <a:xfrm>
            <a:off x="0" y="3429000"/>
            <a:ext cx="2743200" cy="2227263"/>
          </a:xfrm>
          <a:prstGeom prst="rect">
            <a:avLst/>
          </a:prstGeom>
          <a:noFill/>
          <a:ln w="9525">
            <a:noFill/>
            <a:miter lim="800000"/>
            <a:headEnd/>
            <a:tailEnd/>
          </a:ln>
          <a:effectLst/>
        </p:spPr>
        <p:txBody>
          <a:bodyPr>
            <a:spAutoFit/>
          </a:bodyPr>
          <a:lstStyle/>
          <a:p>
            <a:pPr>
              <a:spcBef>
                <a:spcPct val="50000"/>
              </a:spcBef>
            </a:pPr>
            <a:r>
              <a:rPr lang="en-GB" sz="2800" b="1">
                <a:cs typeface="Times New Roman" pitchFamily="18" charset="0"/>
              </a:rPr>
              <a:t>What could a marketer do to make you feel better about your purchase?</a:t>
            </a:r>
            <a:endParaRPr lang="en-US" sz="2800"/>
          </a:p>
        </p:txBody>
      </p:sp>
      <p:pic>
        <p:nvPicPr>
          <p:cNvPr id="73734" name="Picture 6" descr="http://interpacificjobs.com/1kyung-hwa/images/idioms/lemon.gif"/>
          <p:cNvPicPr>
            <a:picLocks noChangeAspect="1" noChangeArrowheads="1"/>
          </p:cNvPicPr>
          <p:nvPr/>
        </p:nvPicPr>
        <p:blipFill>
          <a:blip r:embed="rId4" cstate="print"/>
          <a:srcRect/>
          <a:stretch>
            <a:fillRect/>
          </a:stretch>
        </p:blipFill>
        <p:spPr bwMode="auto">
          <a:xfrm>
            <a:off x="2667000" y="2916238"/>
            <a:ext cx="6400800" cy="3941762"/>
          </a:xfrm>
          <a:prstGeom prst="rect">
            <a:avLst/>
          </a:prstGeom>
          <a:noFill/>
        </p:spPr>
      </p:pic>
      <p:pic>
        <p:nvPicPr>
          <p:cNvPr id="73735" name="Picture 7" descr="http://interpacificjobs.com/1kyung-hwa/images/idioms/lemon.gif"/>
          <p:cNvPicPr>
            <a:picLocks noChangeAspect="1" noChangeArrowheads="1"/>
          </p:cNvPicPr>
          <p:nvPr/>
        </p:nvPicPr>
        <p:blipFill>
          <a:blip r:embed="rId4" cstate="print"/>
          <a:srcRect/>
          <a:stretch>
            <a:fillRect/>
          </a:stretch>
        </p:blipFill>
        <p:spPr bwMode="auto">
          <a:xfrm>
            <a:off x="2743200" y="2916238"/>
            <a:ext cx="6400800" cy="3941762"/>
          </a:xfrm>
          <a:prstGeom prst="rect">
            <a:avLst/>
          </a:prstGeom>
          <a:noFill/>
        </p:spPr>
      </p:pic>
      <p:pic>
        <p:nvPicPr>
          <p:cNvPr id="73736" name="Picture 8" descr="http://interpacificjobs.com/1kyung-hwa/images/idioms/lemon.gif"/>
          <p:cNvPicPr>
            <a:picLocks noChangeAspect="1" noChangeArrowheads="1"/>
          </p:cNvPicPr>
          <p:nvPr/>
        </p:nvPicPr>
        <p:blipFill>
          <a:blip r:embed="rId4" cstate="print"/>
          <a:srcRect/>
          <a:stretch>
            <a:fillRect/>
          </a:stretch>
        </p:blipFill>
        <p:spPr bwMode="auto">
          <a:xfrm>
            <a:off x="2743200" y="2916238"/>
            <a:ext cx="6400800" cy="394176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1" presetClass="entr" presetSubtype="0" fill="hold" nodeType="afterEffect">
                                  <p:stCondLst>
                                    <p:cond delay="8000"/>
                                  </p:stCondLst>
                                  <p:childTnLst>
                                    <p:set>
                                      <p:cBhvr>
                                        <p:cTn id="6" dur="1000">
                                          <p:stCondLst>
                                            <p:cond delay="0"/>
                                          </p:stCondLst>
                                        </p:cTn>
                                        <p:tgtEl>
                                          <p:spTgt spid="73734"/>
                                        </p:tgtEl>
                                        <p:attrNameLst>
                                          <p:attrName>style.visibility</p:attrName>
                                        </p:attrNameLst>
                                      </p:cBhvr>
                                      <p:to>
                                        <p:strVal val="visible"/>
                                      </p:to>
                                    </p:set>
                                  </p:childTnLst>
                                </p:cTn>
                              </p:par>
                            </p:childTnLst>
                          </p:cTn>
                        </p:par>
                        <p:par>
                          <p:cTn id="7" fill="hold">
                            <p:stCondLst>
                              <p:cond delay="9000"/>
                            </p:stCondLst>
                            <p:childTnLst>
                              <p:par>
                                <p:cTn id="8" presetID="11" presetClass="entr" presetSubtype="0" fill="hold" nodeType="afterEffect">
                                  <p:stCondLst>
                                    <p:cond delay="5000"/>
                                  </p:stCondLst>
                                  <p:childTnLst>
                                    <p:set>
                                      <p:cBhvr>
                                        <p:cTn id="9" dur="1000">
                                          <p:stCondLst>
                                            <p:cond delay="0"/>
                                          </p:stCondLst>
                                        </p:cTn>
                                        <p:tgtEl>
                                          <p:spTgt spid="73735"/>
                                        </p:tgtEl>
                                        <p:attrNameLst>
                                          <p:attrName>style.visibility</p:attrName>
                                        </p:attrNameLst>
                                      </p:cBhvr>
                                      <p:to>
                                        <p:strVal val="visible"/>
                                      </p:to>
                                    </p:set>
                                  </p:childTnLst>
                                </p:cTn>
                              </p:par>
                            </p:childTnLst>
                          </p:cTn>
                        </p:par>
                        <p:par>
                          <p:cTn id="10" fill="hold">
                            <p:stCondLst>
                              <p:cond delay="15000"/>
                            </p:stCondLst>
                            <p:childTnLst>
                              <p:par>
                                <p:cTn id="11" presetID="11" presetClass="entr" presetSubtype="0" fill="hold" nodeType="afterEffect">
                                  <p:stCondLst>
                                    <p:cond delay="5000"/>
                                  </p:stCondLst>
                                  <p:childTnLst>
                                    <p:set>
                                      <p:cBhvr>
                                        <p:cTn id="12" dur="1000">
                                          <p:stCondLst>
                                            <p:cond delay="0"/>
                                          </p:stCondLst>
                                        </p:cTn>
                                        <p:tgtEl>
                                          <p:spTgt spid="737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Oval 3"/>
          <p:cNvSpPr>
            <a:spLocks noChangeArrowheads="1"/>
          </p:cNvSpPr>
          <p:nvPr/>
        </p:nvSpPr>
        <p:spPr bwMode="auto">
          <a:xfrm>
            <a:off x="3505200" y="5029200"/>
            <a:ext cx="2593340" cy="1667880"/>
          </a:xfrm>
          <a:prstGeom prst="ellipse">
            <a:avLst/>
          </a:prstGeom>
          <a:gradFill rotWithShape="0">
            <a:gsLst>
              <a:gs pos="0">
                <a:srgbClr val="FC0128"/>
              </a:gs>
              <a:gs pos="100000">
                <a:srgbClr val="FC0128">
                  <a:gamma/>
                  <a:tint val="70196"/>
                  <a:invGamma/>
                </a:srgbClr>
              </a:gs>
            </a:gsLst>
            <a:path path="shape">
              <a:fillToRect l="50000" t="50000" r="50000" b="50000"/>
            </a:path>
          </a:gradFill>
          <a:ln w="12700">
            <a:solidFill>
              <a:srgbClr val="000000"/>
            </a:solidFill>
            <a:round/>
            <a:headEnd/>
            <a:tailEnd/>
          </a:ln>
          <a:effectLst>
            <a:outerShdw dist="107763" dir="2700000" algn="ctr" rotWithShape="0">
              <a:srgbClr val="676767"/>
            </a:outerShdw>
          </a:effectLst>
        </p:spPr>
        <p:txBody>
          <a:bodyPr wrap="none" lIns="87312" tIns="44450" rIns="87312" bIns="44450" anchor="ctr"/>
          <a:lstStyle/>
          <a:p>
            <a:pPr algn="ctr" defTabSz="868363" eaLnBrk="0" hangingPunct="0">
              <a:lnSpc>
                <a:spcPct val="90000"/>
              </a:lnSpc>
            </a:pPr>
            <a:endParaRPr lang="en-US" b="1" dirty="0">
              <a:solidFill>
                <a:srgbClr val="000000"/>
              </a:solidFill>
              <a:latin typeface="Arial" pitchFamily="34" charset="0"/>
            </a:endParaRPr>
          </a:p>
          <a:p>
            <a:pPr algn="ctr" defTabSz="868363" eaLnBrk="0" hangingPunct="0">
              <a:lnSpc>
                <a:spcPct val="90000"/>
              </a:lnSpc>
            </a:pPr>
            <a:r>
              <a:rPr lang="en-US" b="1" dirty="0">
                <a:solidFill>
                  <a:srgbClr val="000000"/>
                </a:solidFill>
                <a:latin typeface="Arial" pitchFamily="34" charset="0"/>
              </a:rPr>
              <a:t>Use Prominent</a:t>
            </a:r>
          </a:p>
          <a:p>
            <a:pPr algn="ctr" defTabSz="868363" eaLnBrk="0" hangingPunct="0">
              <a:lnSpc>
                <a:spcPct val="90000"/>
              </a:lnSpc>
            </a:pPr>
            <a:r>
              <a:rPr lang="en-US" b="1" dirty="0">
                <a:solidFill>
                  <a:srgbClr val="000000"/>
                </a:solidFill>
                <a:latin typeface="Arial" pitchFamily="34" charset="0"/>
              </a:rPr>
              <a:t>Stimuli</a:t>
            </a:r>
          </a:p>
        </p:txBody>
      </p:sp>
      <p:sp>
        <p:nvSpPr>
          <p:cNvPr id="24580" name="Oval 4"/>
          <p:cNvSpPr>
            <a:spLocks noChangeArrowheads="1"/>
          </p:cNvSpPr>
          <p:nvPr/>
        </p:nvSpPr>
        <p:spPr bwMode="auto">
          <a:xfrm>
            <a:off x="442911" y="3656711"/>
            <a:ext cx="2905643" cy="1570343"/>
          </a:xfrm>
          <a:prstGeom prst="ellipse">
            <a:avLst/>
          </a:prstGeom>
          <a:gradFill rotWithShape="0">
            <a:gsLst>
              <a:gs pos="0">
                <a:srgbClr val="00B7A5"/>
              </a:gs>
              <a:gs pos="100000">
                <a:srgbClr val="00B7A5">
                  <a:gamma/>
                  <a:tint val="70196"/>
                  <a:invGamma/>
                </a:srgbClr>
              </a:gs>
            </a:gsLst>
            <a:path path="shape">
              <a:fillToRect l="50000" t="50000" r="50000" b="50000"/>
            </a:path>
          </a:gradFill>
          <a:ln w="12700">
            <a:solidFill>
              <a:srgbClr val="000000"/>
            </a:solidFill>
            <a:round/>
            <a:headEnd/>
            <a:tailEnd/>
          </a:ln>
          <a:effectLst>
            <a:outerShdw dist="107763" dir="2700000" algn="ctr" rotWithShape="0">
              <a:srgbClr val="676767"/>
            </a:outerShdw>
          </a:effectLst>
        </p:spPr>
        <p:txBody>
          <a:bodyPr wrap="none" anchor="ctr"/>
          <a:lstStyle/>
          <a:p>
            <a:endParaRPr lang="en-US"/>
          </a:p>
        </p:txBody>
      </p:sp>
      <p:sp>
        <p:nvSpPr>
          <p:cNvPr id="24581" name="Oval 5"/>
          <p:cNvSpPr>
            <a:spLocks noChangeArrowheads="1"/>
          </p:cNvSpPr>
          <p:nvPr/>
        </p:nvSpPr>
        <p:spPr bwMode="auto">
          <a:xfrm>
            <a:off x="1163637" y="1542390"/>
            <a:ext cx="2943916" cy="1560590"/>
          </a:xfrm>
          <a:prstGeom prst="ellipse">
            <a:avLst/>
          </a:prstGeom>
          <a:gradFill rotWithShape="0">
            <a:gsLst>
              <a:gs pos="0">
                <a:srgbClr val="FDA4B5"/>
              </a:gs>
              <a:gs pos="100000">
                <a:srgbClr val="FDA4B5">
                  <a:gamma/>
                  <a:tint val="70196"/>
                  <a:invGamma/>
                </a:srgbClr>
              </a:gs>
            </a:gsLst>
            <a:path path="shape">
              <a:fillToRect l="50000" t="50000" r="50000" b="50000"/>
            </a:path>
          </a:gradFill>
          <a:ln w="12700">
            <a:solidFill>
              <a:srgbClr val="000000"/>
            </a:solidFill>
            <a:round/>
            <a:headEnd/>
            <a:tailEnd/>
          </a:ln>
          <a:effectLst>
            <a:outerShdw dist="107763" dir="2700000" algn="ctr" rotWithShape="0">
              <a:srgbClr val="676767"/>
            </a:outerShdw>
          </a:effectLst>
        </p:spPr>
        <p:txBody>
          <a:bodyPr wrap="none" lIns="87312" tIns="44450" rIns="87312" bIns="44450" anchor="ctr"/>
          <a:lstStyle/>
          <a:p>
            <a:pPr algn="ctr" defTabSz="868363" eaLnBrk="0" hangingPunct="0">
              <a:lnSpc>
                <a:spcPct val="90000"/>
              </a:lnSpc>
            </a:pPr>
            <a:r>
              <a:rPr lang="en-US" b="1">
                <a:solidFill>
                  <a:srgbClr val="000000"/>
                </a:solidFill>
                <a:latin typeface="Arial" pitchFamily="34" charset="0"/>
              </a:rPr>
              <a:t>Build a Bond</a:t>
            </a:r>
          </a:p>
          <a:p>
            <a:pPr algn="ctr" defTabSz="868363" eaLnBrk="0" hangingPunct="0">
              <a:lnSpc>
                <a:spcPct val="90000"/>
              </a:lnSpc>
            </a:pPr>
            <a:r>
              <a:rPr lang="en-US" b="1">
                <a:solidFill>
                  <a:srgbClr val="000000"/>
                </a:solidFill>
                <a:latin typeface="Arial" pitchFamily="34" charset="0"/>
              </a:rPr>
              <a:t>With the </a:t>
            </a:r>
          </a:p>
          <a:p>
            <a:pPr algn="ctr" defTabSz="868363" eaLnBrk="0" hangingPunct="0">
              <a:lnSpc>
                <a:spcPct val="90000"/>
              </a:lnSpc>
            </a:pPr>
            <a:r>
              <a:rPr lang="en-US" b="1">
                <a:solidFill>
                  <a:srgbClr val="000000"/>
                </a:solidFill>
                <a:latin typeface="Arial" pitchFamily="34" charset="0"/>
              </a:rPr>
              <a:t>Consumer</a:t>
            </a:r>
          </a:p>
        </p:txBody>
      </p:sp>
      <p:sp>
        <p:nvSpPr>
          <p:cNvPr id="24582" name="Oval 6"/>
          <p:cNvSpPr>
            <a:spLocks noChangeArrowheads="1"/>
          </p:cNvSpPr>
          <p:nvPr/>
        </p:nvSpPr>
        <p:spPr bwMode="auto">
          <a:xfrm>
            <a:off x="6162674" y="3679761"/>
            <a:ext cx="2723466" cy="1496494"/>
          </a:xfrm>
          <a:prstGeom prst="ellipse">
            <a:avLst/>
          </a:prstGeom>
          <a:gradFill rotWithShape="0">
            <a:gsLst>
              <a:gs pos="0">
                <a:srgbClr val="A2FFA3"/>
              </a:gs>
              <a:gs pos="100000">
                <a:srgbClr val="A2FFA3">
                  <a:gamma/>
                  <a:tint val="70196"/>
                  <a:invGamma/>
                </a:srgbClr>
              </a:gs>
            </a:gsLst>
            <a:path path="shape">
              <a:fillToRect l="50000" t="50000" r="50000" b="50000"/>
            </a:path>
          </a:gradFill>
          <a:ln w="12700">
            <a:solidFill>
              <a:srgbClr val="000000"/>
            </a:solidFill>
            <a:round/>
            <a:headEnd/>
            <a:tailEnd/>
          </a:ln>
          <a:effectLst>
            <a:outerShdw dist="107763" dir="2700000" algn="ctr" rotWithShape="0">
              <a:srgbClr val="676767"/>
            </a:outerShdw>
          </a:effectLst>
        </p:spPr>
        <p:txBody>
          <a:bodyPr wrap="none" lIns="87312" tIns="44450" rIns="87312" bIns="44450" anchor="ctr"/>
          <a:lstStyle/>
          <a:p>
            <a:pPr algn="ctr" defTabSz="868363" eaLnBrk="0" hangingPunct="0">
              <a:lnSpc>
                <a:spcPct val="90000"/>
              </a:lnSpc>
            </a:pPr>
            <a:r>
              <a:rPr lang="en-US" b="1" dirty="0">
                <a:solidFill>
                  <a:srgbClr val="000000"/>
                </a:solidFill>
                <a:latin typeface="Arial" pitchFamily="34" charset="0"/>
              </a:rPr>
              <a:t>  Use Novel</a:t>
            </a:r>
          </a:p>
          <a:p>
            <a:pPr algn="ctr" defTabSz="868363" eaLnBrk="0" hangingPunct="0">
              <a:lnSpc>
                <a:spcPct val="90000"/>
              </a:lnSpc>
            </a:pPr>
            <a:r>
              <a:rPr lang="en-US" b="1" dirty="0">
                <a:solidFill>
                  <a:srgbClr val="000000"/>
                </a:solidFill>
                <a:latin typeface="Arial" pitchFamily="34" charset="0"/>
              </a:rPr>
              <a:t>Stimuli</a:t>
            </a:r>
          </a:p>
        </p:txBody>
      </p:sp>
      <p:sp>
        <p:nvSpPr>
          <p:cNvPr id="24583" name="Oval 7"/>
          <p:cNvSpPr>
            <a:spLocks noChangeArrowheads="1"/>
          </p:cNvSpPr>
          <p:nvPr/>
        </p:nvSpPr>
        <p:spPr bwMode="auto">
          <a:xfrm>
            <a:off x="5391149" y="1474205"/>
            <a:ext cx="2790825" cy="1663700"/>
          </a:xfrm>
          <a:prstGeom prst="ellipse">
            <a:avLst/>
          </a:prstGeom>
          <a:gradFill rotWithShape="0">
            <a:gsLst>
              <a:gs pos="0">
                <a:srgbClr val="FAFD00"/>
              </a:gs>
              <a:gs pos="100000">
                <a:srgbClr val="FAFD00">
                  <a:gamma/>
                  <a:tint val="70196"/>
                  <a:invGamma/>
                </a:srgbClr>
              </a:gs>
            </a:gsLst>
            <a:path path="shape">
              <a:fillToRect l="50000" t="50000" r="50000" b="50000"/>
            </a:path>
          </a:gradFill>
          <a:ln w="12700">
            <a:solidFill>
              <a:srgbClr val="000000"/>
            </a:solidFill>
            <a:round/>
            <a:headEnd/>
            <a:tailEnd/>
          </a:ln>
          <a:effectLst>
            <a:outerShdw dist="107763" dir="2700000" algn="ctr" rotWithShape="0">
              <a:srgbClr val="676767"/>
            </a:outerShdw>
          </a:effectLst>
        </p:spPr>
        <p:txBody>
          <a:bodyPr wrap="none" lIns="87312" tIns="44450" rIns="87312" bIns="44450" anchor="ctr"/>
          <a:lstStyle/>
          <a:p>
            <a:pPr algn="ctr" defTabSz="868363" eaLnBrk="0" hangingPunct="0">
              <a:lnSpc>
                <a:spcPct val="90000"/>
              </a:lnSpc>
            </a:pPr>
            <a:r>
              <a:rPr lang="en-US" b="1" dirty="0">
                <a:solidFill>
                  <a:srgbClr val="000000"/>
                </a:solidFill>
                <a:latin typeface="Arial" pitchFamily="34" charset="0"/>
              </a:rPr>
              <a:t>Appeal to </a:t>
            </a:r>
          </a:p>
          <a:p>
            <a:pPr algn="ctr" defTabSz="868363" eaLnBrk="0" hangingPunct="0">
              <a:lnSpc>
                <a:spcPct val="90000"/>
              </a:lnSpc>
            </a:pPr>
            <a:r>
              <a:rPr lang="en-US" b="1" dirty="0">
                <a:solidFill>
                  <a:srgbClr val="000000"/>
                </a:solidFill>
                <a:latin typeface="Arial" pitchFamily="34" charset="0"/>
              </a:rPr>
              <a:t>Hedonic Needs</a:t>
            </a:r>
          </a:p>
        </p:txBody>
      </p:sp>
      <p:grpSp>
        <p:nvGrpSpPr>
          <p:cNvPr id="2" name="Group 16"/>
          <p:cNvGrpSpPr>
            <a:grpSpLocks/>
          </p:cNvGrpSpPr>
          <p:nvPr/>
        </p:nvGrpSpPr>
        <p:grpSpPr bwMode="auto">
          <a:xfrm>
            <a:off x="2390774" y="2715303"/>
            <a:ext cx="4402860" cy="2345065"/>
            <a:chOff x="1409" y="1242"/>
            <a:chExt cx="2876" cy="1683"/>
          </a:xfrm>
        </p:grpSpPr>
        <p:sp>
          <p:nvSpPr>
            <p:cNvPr id="24584" name="Freeform 8"/>
            <p:cNvSpPr>
              <a:spLocks/>
            </p:cNvSpPr>
            <p:nvPr/>
          </p:nvSpPr>
          <p:spPr bwMode="auto">
            <a:xfrm>
              <a:off x="1667" y="1278"/>
              <a:ext cx="1041" cy="608"/>
            </a:xfrm>
            <a:custGeom>
              <a:avLst/>
              <a:gdLst/>
              <a:ahLst/>
              <a:cxnLst>
                <a:cxn ang="0">
                  <a:pos x="0" y="481"/>
                </a:cxn>
                <a:cxn ang="0">
                  <a:pos x="11" y="469"/>
                </a:cxn>
                <a:cxn ang="0">
                  <a:pos x="20" y="458"/>
                </a:cxn>
                <a:cxn ang="0">
                  <a:pos x="30" y="448"/>
                </a:cxn>
                <a:cxn ang="0">
                  <a:pos x="39" y="438"/>
                </a:cxn>
                <a:cxn ang="0">
                  <a:pos x="49" y="426"/>
                </a:cxn>
                <a:cxn ang="0">
                  <a:pos x="61" y="416"/>
                </a:cxn>
                <a:cxn ang="0">
                  <a:pos x="72" y="405"/>
                </a:cxn>
                <a:cxn ang="0">
                  <a:pos x="83" y="394"/>
                </a:cxn>
                <a:cxn ang="0">
                  <a:pos x="97" y="382"/>
                </a:cxn>
                <a:cxn ang="0">
                  <a:pos x="114" y="369"/>
                </a:cxn>
                <a:cxn ang="0">
                  <a:pos x="126" y="358"/>
                </a:cxn>
                <a:cxn ang="0">
                  <a:pos x="140" y="348"/>
                </a:cxn>
                <a:cxn ang="0">
                  <a:pos x="155" y="337"/>
                </a:cxn>
                <a:cxn ang="0">
                  <a:pos x="171" y="324"/>
                </a:cxn>
                <a:cxn ang="0">
                  <a:pos x="187" y="313"/>
                </a:cxn>
                <a:cxn ang="0">
                  <a:pos x="204" y="302"/>
                </a:cxn>
                <a:cxn ang="0">
                  <a:pos x="221" y="292"/>
                </a:cxn>
                <a:cxn ang="0">
                  <a:pos x="240" y="279"/>
                </a:cxn>
                <a:cxn ang="0">
                  <a:pos x="258" y="268"/>
                </a:cxn>
                <a:cxn ang="0">
                  <a:pos x="275" y="259"/>
                </a:cxn>
                <a:cxn ang="0">
                  <a:pos x="295" y="248"/>
                </a:cxn>
                <a:cxn ang="0">
                  <a:pos x="310" y="240"/>
                </a:cxn>
                <a:cxn ang="0">
                  <a:pos x="329" y="231"/>
                </a:cxn>
                <a:cxn ang="0">
                  <a:pos x="347" y="221"/>
                </a:cxn>
                <a:cxn ang="0">
                  <a:pos x="370" y="211"/>
                </a:cxn>
                <a:cxn ang="0">
                  <a:pos x="389" y="202"/>
                </a:cxn>
                <a:cxn ang="0">
                  <a:pos x="410" y="192"/>
                </a:cxn>
                <a:cxn ang="0">
                  <a:pos x="435" y="182"/>
                </a:cxn>
                <a:cxn ang="0">
                  <a:pos x="459" y="172"/>
                </a:cxn>
                <a:cxn ang="0">
                  <a:pos x="484" y="162"/>
                </a:cxn>
                <a:cxn ang="0">
                  <a:pos x="510" y="152"/>
                </a:cxn>
                <a:cxn ang="0">
                  <a:pos x="537" y="144"/>
                </a:cxn>
                <a:cxn ang="0">
                  <a:pos x="565" y="134"/>
                </a:cxn>
                <a:cxn ang="0">
                  <a:pos x="589" y="128"/>
                </a:cxn>
                <a:cxn ang="0">
                  <a:pos x="611" y="120"/>
                </a:cxn>
                <a:cxn ang="0">
                  <a:pos x="638" y="114"/>
                </a:cxn>
                <a:cxn ang="0">
                  <a:pos x="657" y="109"/>
                </a:cxn>
                <a:cxn ang="0">
                  <a:pos x="577" y="0"/>
                </a:cxn>
                <a:cxn ang="0">
                  <a:pos x="1040" y="155"/>
                </a:cxn>
                <a:cxn ang="0">
                  <a:pos x="919" y="477"/>
                </a:cxn>
                <a:cxn ang="0">
                  <a:pos x="844" y="382"/>
                </a:cxn>
                <a:cxn ang="0">
                  <a:pos x="813" y="390"/>
                </a:cxn>
                <a:cxn ang="0">
                  <a:pos x="784" y="400"/>
                </a:cxn>
                <a:cxn ang="0">
                  <a:pos x="752" y="412"/>
                </a:cxn>
                <a:cxn ang="0">
                  <a:pos x="717" y="425"/>
                </a:cxn>
                <a:cxn ang="0">
                  <a:pos x="690" y="437"/>
                </a:cxn>
                <a:cxn ang="0">
                  <a:pos x="663" y="450"/>
                </a:cxn>
                <a:cxn ang="0">
                  <a:pos x="637" y="462"/>
                </a:cxn>
                <a:cxn ang="0">
                  <a:pos x="614" y="476"/>
                </a:cxn>
                <a:cxn ang="0">
                  <a:pos x="593" y="490"/>
                </a:cxn>
                <a:cxn ang="0">
                  <a:pos x="569" y="505"/>
                </a:cxn>
                <a:cxn ang="0">
                  <a:pos x="549" y="519"/>
                </a:cxn>
                <a:cxn ang="0">
                  <a:pos x="529" y="534"/>
                </a:cxn>
                <a:cxn ang="0">
                  <a:pos x="511" y="547"/>
                </a:cxn>
                <a:cxn ang="0">
                  <a:pos x="493" y="565"/>
                </a:cxn>
                <a:cxn ang="0">
                  <a:pos x="475" y="582"/>
                </a:cxn>
                <a:cxn ang="0">
                  <a:pos x="466" y="594"/>
                </a:cxn>
                <a:cxn ang="0">
                  <a:pos x="454" y="607"/>
                </a:cxn>
                <a:cxn ang="0">
                  <a:pos x="0" y="481"/>
                </a:cxn>
              </a:cxnLst>
              <a:rect l="0" t="0" r="r" b="b"/>
              <a:pathLst>
                <a:path w="1041" h="608">
                  <a:moveTo>
                    <a:pt x="0" y="481"/>
                  </a:moveTo>
                  <a:lnTo>
                    <a:pt x="11" y="469"/>
                  </a:lnTo>
                  <a:lnTo>
                    <a:pt x="20" y="458"/>
                  </a:lnTo>
                  <a:lnTo>
                    <a:pt x="30" y="448"/>
                  </a:lnTo>
                  <a:lnTo>
                    <a:pt x="39" y="438"/>
                  </a:lnTo>
                  <a:lnTo>
                    <a:pt x="49" y="426"/>
                  </a:lnTo>
                  <a:lnTo>
                    <a:pt x="61" y="416"/>
                  </a:lnTo>
                  <a:lnTo>
                    <a:pt x="72" y="405"/>
                  </a:lnTo>
                  <a:lnTo>
                    <a:pt x="83" y="394"/>
                  </a:lnTo>
                  <a:lnTo>
                    <a:pt x="97" y="382"/>
                  </a:lnTo>
                  <a:lnTo>
                    <a:pt x="114" y="369"/>
                  </a:lnTo>
                  <a:lnTo>
                    <a:pt x="126" y="358"/>
                  </a:lnTo>
                  <a:lnTo>
                    <a:pt x="140" y="348"/>
                  </a:lnTo>
                  <a:lnTo>
                    <a:pt x="155" y="337"/>
                  </a:lnTo>
                  <a:lnTo>
                    <a:pt x="171" y="324"/>
                  </a:lnTo>
                  <a:lnTo>
                    <a:pt x="187" y="313"/>
                  </a:lnTo>
                  <a:lnTo>
                    <a:pt x="204" y="302"/>
                  </a:lnTo>
                  <a:lnTo>
                    <a:pt x="221" y="292"/>
                  </a:lnTo>
                  <a:lnTo>
                    <a:pt x="240" y="279"/>
                  </a:lnTo>
                  <a:lnTo>
                    <a:pt x="258" y="268"/>
                  </a:lnTo>
                  <a:lnTo>
                    <a:pt x="275" y="259"/>
                  </a:lnTo>
                  <a:lnTo>
                    <a:pt x="295" y="248"/>
                  </a:lnTo>
                  <a:lnTo>
                    <a:pt x="310" y="240"/>
                  </a:lnTo>
                  <a:lnTo>
                    <a:pt x="329" y="231"/>
                  </a:lnTo>
                  <a:lnTo>
                    <a:pt x="347" y="221"/>
                  </a:lnTo>
                  <a:lnTo>
                    <a:pt x="370" y="211"/>
                  </a:lnTo>
                  <a:lnTo>
                    <a:pt x="389" y="202"/>
                  </a:lnTo>
                  <a:lnTo>
                    <a:pt x="410" y="192"/>
                  </a:lnTo>
                  <a:lnTo>
                    <a:pt x="435" y="182"/>
                  </a:lnTo>
                  <a:lnTo>
                    <a:pt x="459" y="172"/>
                  </a:lnTo>
                  <a:lnTo>
                    <a:pt x="484" y="162"/>
                  </a:lnTo>
                  <a:lnTo>
                    <a:pt x="510" y="152"/>
                  </a:lnTo>
                  <a:lnTo>
                    <a:pt x="537" y="144"/>
                  </a:lnTo>
                  <a:lnTo>
                    <a:pt x="565" y="134"/>
                  </a:lnTo>
                  <a:lnTo>
                    <a:pt x="589" y="128"/>
                  </a:lnTo>
                  <a:lnTo>
                    <a:pt x="611" y="120"/>
                  </a:lnTo>
                  <a:lnTo>
                    <a:pt x="638" y="114"/>
                  </a:lnTo>
                  <a:lnTo>
                    <a:pt x="657" y="109"/>
                  </a:lnTo>
                  <a:lnTo>
                    <a:pt x="577" y="0"/>
                  </a:lnTo>
                  <a:lnTo>
                    <a:pt x="1040" y="155"/>
                  </a:lnTo>
                  <a:lnTo>
                    <a:pt x="919" y="477"/>
                  </a:lnTo>
                  <a:lnTo>
                    <a:pt x="844" y="382"/>
                  </a:lnTo>
                  <a:lnTo>
                    <a:pt x="813" y="390"/>
                  </a:lnTo>
                  <a:lnTo>
                    <a:pt x="784" y="400"/>
                  </a:lnTo>
                  <a:lnTo>
                    <a:pt x="752" y="412"/>
                  </a:lnTo>
                  <a:lnTo>
                    <a:pt x="717" y="425"/>
                  </a:lnTo>
                  <a:lnTo>
                    <a:pt x="690" y="437"/>
                  </a:lnTo>
                  <a:lnTo>
                    <a:pt x="663" y="450"/>
                  </a:lnTo>
                  <a:lnTo>
                    <a:pt x="637" y="462"/>
                  </a:lnTo>
                  <a:lnTo>
                    <a:pt x="614" y="476"/>
                  </a:lnTo>
                  <a:lnTo>
                    <a:pt x="593" y="490"/>
                  </a:lnTo>
                  <a:lnTo>
                    <a:pt x="569" y="505"/>
                  </a:lnTo>
                  <a:lnTo>
                    <a:pt x="549" y="519"/>
                  </a:lnTo>
                  <a:lnTo>
                    <a:pt x="529" y="534"/>
                  </a:lnTo>
                  <a:lnTo>
                    <a:pt x="511" y="547"/>
                  </a:lnTo>
                  <a:lnTo>
                    <a:pt x="493" y="565"/>
                  </a:lnTo>
                  <a:lnTo>
                    <a:pt x="475" y="582"/>
                  </a:lnTo>
                  <a:lnTo>
                    <a:pt x="466" y="594"/>
                  </a:lnTo>
                  <a:lnTo>
                    <a:pt x="454" y="607"/>
                  </a:lnTo>
                  <a:lnTo>
                    <a:pt x="0" y="481"/>
                  </a:lnTo>
                </a:path>
              </a:pathLst>
            </a:custGeom>
            <a:gradFill rotWithShape="0">
              <a:gsLst>
                <a:gs pos="0">
                  <a:srgbClr val="00FFFF"/>
                </a:gs>
                <a:gs pos="100000">
                  <a:srgbClr val="00FFFF">
                    <a:gamma/>
                    <a:tint val="70196"/>
                    <a:invGamma/>
                  </a:srgbClr>
                </a:gs>
              </a:gsLst>
              <a:path path="rect">
                <a:fillToRect l="50000" t="50000" r="50000" b="50000"/>
              </a:path>
            </a:gradFill>
            <a:ln w="12700" cap="rnd" cmpd="sng">
              <a:solidFill>
                <a:srgbClr val="000000"/>
              </a:solidFill>
              <a:prstDash val="solid"/>
              <a:round/>
              <a:headEnd type="none" w="med" len="med"/>
              <a:tailEnd type="none" w="med" len="med"/>
            </a:ln>
            <a:effectLst>
              <a:outerShdw dist="107763" dir="2700000" algn="ctr" rotWithShape="0">
                <a:srgbClr val="676767"/>
              </a:outerShdw>
            </a:effectLst>
          </p:spPr>
          <p:txBody>
            <a:bodyPr/>
            <a:lstStyle/>
            <a:p>
              <a:endParaRPr lang="en-US"/>
            </a:p>
          </p:txBody>
        </p:sp>
        <p:sp>
          <p:nvSpPr>
            <p:cNvPr id="24585" name="Freeform 9"/>
            <p:cNvSpPr>
              <a:spLocks/>
            </p:cNvSpPr>
            <p:nvPr/>
          </p:nvSpPr>
          <p:spPr bwMode="auto">
            <a:xfrm>
              <a:off x="1409" y="1706"/>
              <a:ext cx="918" cy="677"/>
            </a:xfrm>
            <a:custGeom>
              <a:avLst/>
              <a:gdLst/>
              <a:ahLst/>
              <a:cxnLst>
                <a:cxn ang="0">
                  <a:pos x="917" y="280"/>
                </a:cxn>
                <a:cxn ang="0">
                  <a:pos x="683" y="224"/>
                </a:cxn>
                <a:cxn ang="0">
                  <a:pos x="673" y="237"/>
                </a:cxn>
                <a:cxn ang="0">
                  <a:pos x="668" y="249"/>
                </a:cxn>
                <a:cxn ang="0">
                  <a:pos x="661" y="263"/>
                </a:cxn>
                <a:cxn ang="0">
                  <a:pos x="656" y="277"/>
                </a:cxn>
                <a:cxn ang="0">
                  <a:pos x="649" y="295"/>
                </a:cxn>
                <a:cxn ang="0">
                  <a:pos x="645" y="310"/>
                </a:cxn>
                <a:cxn ang="0">
                  <a:pos x="642" y="326"/>
                </a:cxn>
                <a:cxn ang="0">
                  <a:pos x="639" y="344"/>
                </a:cxn>
                <a:cxn ang="0">
                  <a:pos x="636" y="363"/>
                </a:cxn>
                <a:cxn ang="0">
                  <a:pos x="636" y="396"/>
                </a:cxn>
                <a:cxn ang="0">
                  <a:pos x="637" y="414"/>
                </a:cxn>
                <a:cxn ang="0">
                  <a:pos x="639" y="430"/>
                </a:cxn>
                <a:cxn ang="0">
                  <a:pos x="642" y="446"/>
                </a:cxn>
                <a:cxn ang="0">
                  <a:pos x="648" y="463"/>
                </a:cxn>
                <a:cxn ang="0">
                  <a:pos x="654" y="478"/>
                </a:cxn>
                <a:cxn ang="0">
                  <a:pos x="660" y="497"/>
                </a:cxn>
                <a:cxn ang="0">
                  <a:pos x="669" y="514"/>
                </a:cxn>
                <a:cxn ang="0">
                  <a:pos x="232" y="676"/>
                </a:cxn>
                <a:cxn ang="0">
                  <a:pos x="222" y="660"/>
                </a:cxn>
                <a:cxn ang="0">
                  <a:pos x="212" y="646"/>
                </a:cxn>
                <a:cxn ang="0">
                  <a:pos x="204" y="632"/>
                </a:cxn>
                <a:cxn ang="0">
                  <a:pos x="196" y="618"/>
                </a:cxn>
                <a:cxn ang="0">
                  <a:pos x="190" y="605"/>
                </a:cxn>
                <a:cxn ang="0">
                  <a:pos x="181" y="591"/>
                </a:cxn>
                <a:cxn ang="0">
                  <a:pos x="176" y="578"/>
                </a:cxn>
                <a:cxn ang="0">
                  <a:pos x="171" y="565"/>
                </a:cxn>
                <a:cxn ang="0">
                  <a:pos x="166" y="552"/>
                </a:cxn>
                <a:cxn ang="0">
                  <a:pos x="159" y="536"/>
                </a:cxn>
                <a:cxn ang="0">
                  <a:pos x="155" y="520"/>
                </a:cxn>
                <a:cxn ang="0">
                  <a:pos x="150" y="504"/>
                </a:cxn>
                <a:cxn ang="0">
                  <a:pos x="144" y="489"/>
                </a:cxn>
                <a:cxn ang="0">
                  <a:pos x="142" y="472"/>
                </a:cxn>
                <a:cxn ang="0">
                  <a:pos x="139" y="456"/>
                </a:cxn>
                <a:cxn ang="0">
                  <a:pos x="136" y="437"/>
                </a:cxn>
                <a:cxn ang="0">
                  <a:pos x="133" y="419"/>
                </a:cxn>
                <a:cxn ang="0">
                  <a:pos x="133" y="401"/>
                </a:cxn>
                <a:cxn ang="0">
                  <a:pos x="133" y="382"/>
                </a:cxn>
                <a:cxn ang="0">
                  <a:pos x="133" y="359"/>
                </a:cxn>
                <a:cxn ang="0">
                  <a:pos x="135" y="338"/>
                </a:cxn>
                <a:cxn ang="0">
                  <a:pos x="136" y="324"/>
                </a:cxn>
                <a:cxn ang="0">
                  <a:pos x="139" y="306"/>
                </a:cxn>
                <a:cxn ang="0">
                  <a:pos x="142" y="290"/>
                </a:cxn>
                <a:cxn ang="0">
                  <a:pos x="145" y="270"/>
                </a:cxn>
                <a:cxn ang="0">
                  <a:pos x="151" y="253"/>
                </a:cxn>
                <a:cxn ang="0">
                  <a:pos x="156" y="238"/>
                </a:cxn>
                <a:cxn ang="0">
                  <a:pos x="163" y="217"/>
                </a:cxn>
                <a:cxn ang="0">
                  <a:pos x="169" y="202"/>
                </a:cxn>
                <a:cxn ang="0">
                  <a:pos x="176" y="183"/>
                </a:cxn>
                <a:cxn ang="0">
                  <a:pos x="184" y="167"/>
                </a:cxn>
                <a:cxn ang="0">
                  <a:pos x="193" y="150"/>
                </a:cxn>
                <a:cxn ang="0">
                  <a:pos x="203" y="133"/>
                </a:cxn>
                <a:cxn ang="0">
                  <a:pos x="217" y="112"/>
                </a:cxn>
                <a:cxn ang="0">
                  <a:pos x="0" y="59"/>
                </a:cxn>
                <a:cxn ang="0">
                  <a:pos x="570" y="0"/>
                </a:cxn>
                <a:cxn ang="0">
                  <a:pos x="917" y="280"/>
                </a:cxn>
              </a:cxnLst>
              <a:rect l="0" t="0" r="r" b="b"/>
              <a:pathLst>
                <a:path w="918" h="677">
                  <a:moveTo>
                    <a:pt x="917" y="280"/>
                  </a:moveTo>
                  <a:lnTo>
                    <a:pt x="683" y="224"/>
                  </a:lnTo>
                  <a:lnTo>
                    <a:pt x="673" y="237"/>
                  </a:lnTo>
                  <a:lnTo>
                    <a:pt x="668" y="249"/>
                  </a:lnTo>
                  <a:lnTo>
                    <a:pt x="661" y="263"/>
                  </a:lnTo>
                  <a:lnTo>
                    <a:pt x="656" y="277"/>
                  </a:lnTo>
                  <a:lnTo>
                    <a:pt x="649" y="295"/>
                  </a:lnTo>
                  <a:lnTo>
                    <a:pt x="645" y="310"/>
                  </a:lnTo>
                  <a:lnTo>
                    <a:pt x="642" y="326"/>
                  </a:lnTo>
                  <a:lnTo>
                    <a:pt x="639" y="344"/>
                  </a:lnTo>
                  <a:lnTo>
                    <a:pt x="636" y="363"/>
                  </a:lnTo>
                  <a:lnTo>
                    <a:pt x="636" y="396"/>
                  </a:lnTo>
                  <a:lnTo>
                    <a:pt x="637" y="414"/>
                  </a:lnTo>
                  <a:lnTo>
                    <a:pt x="639" y="430"/>
                  </a:lnTo>
                  <a:lnTo>
                    <a:pt x="642" y="446"/>
                  </a:lnTo>
                  <a:lnTo>
                    <a:pt x="648" y="463"/>
                  </a:lnTo>
                  <a:lnTo>
                    <a:pt x="654" y="478"/>
                  </a:lnTo>
                  <a:lnTo>
                    <a:pt x="660" y="497"/>
                  </a:lnTo>
                  <a:lnTo>
                    <a:pt x="669" y="514"/>
                  </a:lnTo>
                  <a:lnTo>
                    <a:pt x="232" y="676"/>
                  </a:lnTo>
                  <a:lnTo>
                    <a:pt x="222" y="660"/>
                  </a:lnTo>
                  <a:lnTo>
                    <a:pt x="212" y="646"/>
                  </a:lnTo>
                  <a:lnTo>
                    <a:pt x="204" y="632"/>
                  </a:lnTo>
                  <a:lnTo>
                    <a:pt x="196" y="618"/>
                  </a:lnTo>
                  <a:lnTo>
                    <a:pt x="190" y="605"/>
                  </a:lnTo>
                  <a:lnTo>
                    <a:pt x="181" y="591"/>
                  </a:lnTo>
                  <a:lnTo>
                    <a:pt x="176" y="578"/>
                  </a:lnTo>
                  <a:lnTo>
                    <a:pt x="171" y="565"/>
                  </a:lnTo>
                  <a:lnTo>
                    <a:pt x="166" y="552"/>
                  </a:lnTo>
                  <a:lnTo>
                    <a:pt x="159" y="536"/>
                  </a:lnTo>
                  <a:lnTo>
                    <a:pt x="155" y="520"/>
                  </a:lnTo>
                  <a:lnTo>
                    <a:pt x="150" y="504"/>
                  </a:lnTo>
                  <a:lnTo>
                    <a:pt x="144" y="489"/>
                  </a:lnTo>
                  <a:lnTo>
                    <a:pt x="142" y="472"/>
                  </a:lnTo>
                  <a:lnTo>
                    <a:pt x="139" y="456"/>
                  </a:lnTo>
                  <a:lnTo>
                    <a:pt x="136" y="437"/>
                  </a:lnTo>
                  <a:lnTo>
                    <a:pt x="133" y="419"/>
                  </a:lnTo>
                  <a:lnTo>
                    <a:pt x="133" y="401"/>
                  </a:lnTo>
                  <a:lnTo>
                    <a:pt x="133" y="382"/>
                  </a:lnTo>
                  <a:lnTo>
                    <a:pt x="133" y="359"/>
                  </a:lnTo>
                  <a:lnTo>
                    <a:pt x="135" y="338"/>
                  </a:lnTo>
                  <a:lnTo>
                    <a:pt x="136" y="324"/>
                  </a:lnTo>
                  <a:lnTo>
                    <a:pt x="139" y="306"/>
                  </a:lnTo>
                  <a:lnTo>
                    <a:pt x="142" y="290"/>
                  </a:lnTo>
                  <a:lnTo>
                    <a:pt x="145" y="270"/>
                  </a:lnTo>
                  <a:lnTo>
                    <a:pt x="151" y="253"/>
                  </a:lnTo>
                  <a:lnTo>
                    <a:pt x="156" y="238"/>
                  </a:lnTo>
                  <a:lnTo>
                    <a:pt x="163" y="217"/>
                  </a:lnTo>
                  <a:lnTo>
                    <a:pt x="169" y="202"/>
                  </a:lnTo>
                  <a:lnTo>
                    <a:pt x="176" y="183"/>
                  </a:lnTo>
                  <a:lnTo>
                    <a:pt x="184" y="167"/>
                  </a:lnTo>
                  <a:lnTo>
                    <a:pt x="193" y="150"/>
                  </a:lnTo>
                  <a:lnTo>
                    <a:pt x="203" y="133"/>
                  </a:lnTo>
                  <a:lnTo>
                    <a:pt x="217" y="112"/>
                  </a:lnTo>
                  <a:lnTo>
                    <a:pt x="0" y="59"/>
                  </a:lnTo>
                  <a:lnTo>
                    <a:pt x="570" y="0"/>
                  </a:lnTo>
                  <a:lnTo>
                    <a:pt x="917" y="280"/>
                  </a:lnTo>
                </a:path>
              </a:pathLst>
            </a:custGeom>
            <a:gradFill rotWithShape="0">
              <a:gsLst>
                <a:gs pos="0">
                  <a:srgbClr val="008000"/>
                </a:gs>
                <a:gs pos="100000">
                  <a:srgbClr val="008000">
                    <a:gamma/>
                    <a:tint val="70196"/>
                    <a:invGamma/>
                  </a:srgbClr>
                </a:gs>
              </a:gsLst>
              <a:path path="rect">
                <a:fillToRect l="50000" t="50000" r="50000" b="50000"/>
              </a:path>
            </a:gradFill>
            <a:ln w="12700" cap="rnd" cmpd="sng">
              <a:solidFill>
                <a:srgbClr val="000000"/>
              </a:solidFill>
              <a:prstDash val="solid"/>
              <a:round/>
              <a:headEnd type="none" w="med" len="med"/>
              <a:tailEnd type="none" w="med" len="med"/>
            </a:ln>
            <a:effectLst>
              <a:outerShdw dist="107763" dir="2700000" algn="ctr" rotWithShape="0">
                <a:srgbClr val="676767"/>
              </a:outerShdw>
            </a:effectLst>
          </p:spPr>
          <p:txBody>
            <a:bodyPr/>
            <a:lstStyle/>
            <a:p>
              <a:endParaRPr lang="en-US"/>
            </a:p>
          </p:txBody>
        </p:sp>
        <p:sp>
          <p:nvSpPr>
            <p:cNvPr id="24586" name="Freeform 10"/>
            <p:cNvSpPr>
              <a:spLocks/>
            </p:cNvSpPr>
            <p:nvPr/>
          </p:nvSpPr>
          <p:spPr bwMode="auto">
            <a:xfrm>
              <a:off x="1451" y="2194"/>
              <a:ext cx="1042" cy="580"/>
            </a:xfrm>
            <a:custGeom>
              <a:avLst/>
              <a:gdLst/>
              <a:ahLst/>
              <a:cxnLst>
                <a:cxn ang="0">
                  <a:pos x="827" y="579"/>
                </a:cxn>
                <a:cxn ang="0">
                  <a:pos x="806" y="573"/>
                </a:cxn>
                <a:cxn ang="0">
                  <a:pos x="788" y="567"/>
                </a:cxn>
                <a:cxn ang="0">
                  <a:pos x="770" y="562"/>
                </a:cxn>
                <a:cxn ang="0">
                  <a:pos x="752" y="557"/>
                </a:cxn>
                <a:cxn ang="0">
                  <a:pos x="734" y="550"/>
                </a:cxn>
                <a:cxn ang="0">
                  <a:pos x="715" y="544"/>
                </a:cxn>
                <a:cxn ang="0">
                  <a:pos x="698" y="537"/>
                </a:cxn>
                <a:cxn ang="0">
                  <a:pos x="679" y="531"/>
                </a:cxn>
                <a:cxn ang="0">
                  <a:pos x="658" y="522"/>
                </a:cxn>
                <a:cxn ang="0">
                  <a:pos x="635" y="513"/>
                </a:cxn>
                <a:cxn ang="0">
                  <a:pos x="617" y="506"/>
                </a:cxn>
                <a:cxn ang="0">
                  <a:pos x="600" y="497"/>
                </a:cxn>
                <a:cxn ang="0">
                  <a:pos x="580" y="489"/>
                </a:cxn>
                <a:cxn ang="0">
                  <a:pos x="559" y="479"/>
                </a:cxn>
                <a:cxn ang="0">
                  <a:pos x="540" y="470"/>
                </a:cxn>
                <a:cxn ang="0">
                  <a:pos x="520" y="459"/>
                </a:cxn>
                <a:cxn ang="0">
                  <a:pos x="504" y="451"/>
                </a:cxn>
                <a:cxn ang="0">
                  <a:pos x="481" y="439"/>
                </a:cxn>
                <a:cxn ang="0">
                  <a:pos x="463" y="428"/>
                </a:cxn>
                <a:cxn ang="0">
                  <a:pos x="446" y="418"/>
                </a:cxn>
                <a:cxn ang="0">
                  <a:pos x="427" y="406"/>
                </a:cxn>
                <a:cxn ang="0">
                  <a:pos x="414" y="398"/>
                </a:cxn>
                <a:cxn ang="0">
                  <a:pos x="398" y="387"/>
                </a:cxn>
                <a:cxn ang="0">
                  <a:pos x="382" y="376"/>
                </a:cxn>
                <a:cxn ang="0">
                  <a:pos x="364" y="363"/>
                </a:cxn>
                <a:cxn ang="0">
                  <a:pos x="349" y="352"/>
                </a:cxn>
                <a:cxn ang="0">
                  <a:pos x="333" y="339"/>
                </a:cxn>
                <a:cxn ang="0">
                  <a:pos x="314" y="324"/>
                </a:cxn>
                <a:cxn ang="0">
                  <a:pos x="298" y="310"/>
                </a:cxn>
                <a:cxn ang="0">
                  <a:pos x="280" y="295"/>
                </a:cxn>
                <a:cxn ang="0">
                  <a:pos x="264" y="281"/>
                </a:cxn>
                <a:cxn ang="0">
                  <a:pos x="250" y="265"/>
                </a:cxn>
                <a:cxn ang="0">
                  <a:pos x="234" y="249"/>
                </a:cxn>
                <a:cxn ang="0">
                  <a:pos x="223" y="235"/>
                </a:cxn>
                <a:cxn ang="0">
                  <a:pos x="210" y="221"/>
                </a:cxn>
                <a:cxn ang="0">
                  <a:pos x="199" y="206"/>
                </a:cxn>
                <a:cxn ang="0">
                  <a:pos x="0" y="261"/>
                </a:cxn>
                <a:cxn ang="0">
                  <a:pos x="327" y="0"/>
                </a:cxn>
                <a:cxn ang="0">
                  <a:pos x="881" y="28"/>
                </a:cxn>
                <a:cxn ang="0">
                  <a:pos x="658" y="87"/>
                </a:cxn>
                <a:cxn ang="0">
                  <a:pos x="672" y="103"/>
                </a:cxn>
                <a:cxn ang="0">
                  <a:pos x="689" y="120"/>
                </a:cxn>
                <a:cxn ang="0">
                  <a:pos x="708" y="139"/>
                </a:cxn>
                <a:cxn ang="0">
                  <a:pos x="731" y="160"/>
                </a:cxn>
                <a:cxn ang="0">
                  <a:pos x="751" y="175"/>
                </a:cxn>
                <a:cxn ang="0">
                  <a:pos x="774" y="191"/>
                </a:cxn>
                <a:cxn ang="0">
                  <a:pos x="795" y="206"/>
                </a:cxn>
                <a:cxn ang="0">
                  <a:pos x="818" y="220"/>
                </a:cxn>
                <a:cxn ang="0">
                  <a:pos x="842" y="232"/>
                </a:cxn>
                <a:cxn ang="0">
                  <a:pos x="867" y="246"/>
                </a:cxn>
                <a:cxn ang="0">
                  <a:pos x="893" y="258"/>
                </a:cxn>
                <a:cxn ang="0">
                  <a:pos x="917" y="270"/>
                </a:cxn>
                <a:cxn ang="0">
                  <a:pos x="941" y="280"/>
                </a:cxn>
                <a:cxn ang="0">
                  <a:pos x="970" y="291"/>
                </a:cxn>
                <a:cxn ang="0">
                  <a:pos x="1000" y="301"/>
                </a:cxn>
                <a:cxn ang="0">
                  <a:pos x="1021" y="306"/>
                </a:cxn>
                <a:cxn ang="0">
                  <a:pos x="1041" y="313"/>
                </a:cxn>
                <a:cxn ang="0">
                  <a:pos x="827" y="579"/>
                </a:cxn>
              </a:cxnLst>
              <a:rect l="0" t="0" r="r" b="b"/>
              <a:pathLst>
                <a:path w="1042" h="580">
                  <a:moveTo>
                    <a:pt x="827" y="579"/>
                  </a:moveTo>
                  <a:lnTo>
                    <a:pt x="806" y="573"/>
                  </a:lnTo>
                  <a:lnTo>
                    <a:pt x="788" y="567"/>
                  </a:lnTo>
                  <a:lnTo>
                    <a:pt x="770" y="562"/>
                  </a:lnTo>
                  <a:lnTo>
                    <a:pt x="752" y="557"/>
                  </a:lnTo>
                  <a:lnTo>
                    <a:pt x="734" y="550"/>
                  </a:lnTo>
                  <a:lnTo>
                    <a:pt x="715" y="544"/>
                  </a:lnTo>
                  <a:lnTo>
                    <a:pt x="698" y="537"/>
                  </a:lnTo>
                  <a:lnTo>
                    <a:pt x="679" y="531"/>
                  </a:lnTo>
                  <a:lnTo>
                    <a:pt x="658" y="522"/>
                  </a:lnTo>
                  <a:lnTo>
                    <a:pt x="635" y="513"/>
                  </a:lnTo>
                  <a:lnTo>
                    <a:pt x="617" y="506"/>
                  </a:lnTo>
                  <a:lnTo>
                    <a:pt x="600" y="497"/>
                  </a:lnTo>
                  <a:lnTo>
                    <a:pt x="580" y="489"/>
                  </a:lnTo>
                  <a:lnTo>
                    <a:pt x="559" y="479"/>
                  </a:lnTo>
                  <a:lnTo>
                    <a:pt x="540" y="470"/>
                  </a:lnTo>
                  <a:lnTo>
                    <a:pt x="520" y="459"/>
                  </a:lnTo>
                  <a:lnTo>
                    <a:pt x="504" y="451"/>
                  </a:lnTo>
                  <a:lnTo>
                    <a:pt x="481" y="439"/>
                  </a:lnTo>
                  <a:lnTo>
                    <a:pt x="463" y="428"/>
                  </a:lnTo>
                  <a:lnTo>
                    <a:pt x="446" y="418"/>
                  </a:lnTo>
                  <a:lnTo>
                    <a:pt x="427" y="406"/>
                  </a:lnTo>
                  <a:lnTo>
                    <a:pt x="414" y="398"/>
                  </a:lnTo>
                  <a:lnTo>
                    <a:pt x="398" y="387"/>
                  </a:lnTo>
                  <a:lnTo>
                    <a:pt x="382" y="376"/>
                  </a:lnTo>
                  <a:lnTo>
                    <a:pt x="364" y="363"/>
                  </a:lnTo>
                  <a:lnTo>
                    <a:pt x="349" y="352"/>
                  </a:lnTo>
                  <a:lnTo>
                    <a:pt x="333" y="339"/>
                  </a:lnTo>
                  <a:lnTo>
                    <a:pt x="314" y="324"/>
                  </a:lnTo>
                  <a:lnTo>
                    <a:pt x="298" y="310"/>
                  </a:lnTo>
                  <a:lnTo>
                    <a:pt x="280" y="295"/>
                  </a:lnTo>
                  <a:lnTo>
                    <a:pt x="264" y="281"/>
                  </a:lnTo>
                  <a:lnTo>
                    <a:pt x="250" y="265"/>
                  </a:lnTo>
                  <a:lnTo>
                    <a:pt x="234" y="249"/>
                  </a:lnTo>
                  <a:lnTo>
                    <a:pt x="223" y="235"/>
                  </a:lnTo>
                  <a:lnTo>
                    <a:pt x="210" y="221"/>
                  </a:lnTo>
                  <a:lnTo>
                    <a:pt x="199" y="206"/>
                  </a:lnTo>
                  <a:lnTo>
                    <a:pt x="0" y="261"/>
                  </a:lnTo>
                  <a:lnTo>
                    <a:pt x="327" y="0"/>
                  </a:lnTo>
                  <a:lnTo>
                    <a:pt x="881" y="28"/>
                  </a:lnTo>
                  <a:lnTo>
                    <a:pt x="658" y="87"/>
                  </a:lnTo>
                  <a:lnTo>
                    <a:pt x="672" y="103"/>
                  </a:lnTo>
                  <a:lnTo>
                    <a:pt x="689" y="120"/>
                  </a:lnTo>
                  <a:lnTo>
                    <a:pt x="708" y="139"/>
                  </a:lnTo>
                  <a:lnTo>
                    <a:pt x="731" y="160"/>
                  </a:lnTo>
                  <a:lnTo>
                    <a:pt x="751" y="175"/>
                  </a:lnTo>
                  <a:lnTo>
                    <a:pt x="774" y="191"/>
                  </a:lnTo>
                  <a:lnTo>
                    <a:pt x="795" y="206"/>
                  </a:lnTo>
                  <a:lnTo>
                    <a:pt x="818" y="220"/>
                  </a:lnTo>
                  <a:lnTo>
                    <a:pt x="842" y="232"/>
                  </a:lnTo>
                  <a:lnTo>
                    <a:pt x="867" y="246"/>
                  </a:lnTo>
                  <a:lnTo>
                    <a:pt x="893" y="258"/>
                  </a:lnTo>
                  <a:lnTo>
                    <a:pt x="917" y="270"/>
                  </a:lnTo>
                  <a:lnTo>
                    <a:pt x="941" y="280"/>
                  </a:lnTo>
                  <a:lnTo>
                    <a:pt x="970" y="291"/>
                  </a:lnTo>
                  <a:lnTo>
                    <a:pt x="1000" y="301"/>
                  </a:lnTo>
                  <a:lnTo>
                    <a:pt x="1021" y="306"/>
                  </a:lnTo>
                  <a:lnTo>
                    <a:pt x="1041" y="313"/>
                  </a:lnTo>
                  <a:lnTo>
                    <a:pt x="827" y="579"/>
                  </a:lnTo>
                </a:path>
              </a:pathLst>
            </a:custGeom>
            <a:gradFill rotWithShape="0">
              <a:gsLst>
                <a:gs pos="0">
                  <a:srgbClr val="FF00FF"/>
                </a:gs>
                <a:gs pos="100000">
                  <a:srgbClr val="FF00FF">
                    <a:gamma/>
                    <a:tint val="70196"/>
                    <a:invGamma/>
                  </a:srgbClr>
                </a:gs>
              </a:gsLst>
              <a:path path="rect">
                <a:fillToRect l="50000" t="50000" r="50000" b="50000"/>
              </a:path>
            </a:gradFill>
            <a:ln w="12700" cap="rnd" cmpd="sng">
              <a:solidFill>
                <a:srgbClr val="000000"/>
              </a:solidFill>
              <a:prstDash val="solid"/>
              <a:round/>
              <a:headEnd type="none" w="med" len="med"/>
              <a:tailEnd type="none" w="med" len="med"/>
            </a:ln>
            <a:effectLst>
              <a:outerShdw dist="107763" dir="2700000" algn="ctr" rotWithShape="0">
                <a:srgbClr val="676767"/>
              </a:outerShdw>
            </a:effectLst>
          </p:spPr>
          <p:txBody>
            <a:bodyPr/>
            <a:lstStyle/>
            <a:p>
              <a:endParaRPr lang="en-US"/>
            </a:p>
          </p:txBody>
        </p:sp>
        <p:sp>
          <p:nvSpPr>
            <p:cNvPr id="24587" name="Freeform 11"/>
            <p:cNvSpPr>
              <a:spLocks/>
            </p:cNvSpPr>
            <p:nvPr/>
          </p:nvSpPr>
          <p:spPr bwMode="auto">
            <a:xfrm>
              <a:off x="2234" y="2397"/>
              <a:ext cx="1132" cy="528"/>
            </a:xfrm>
            <a:custGeom>
              <a:avLst/>
              <a:gdLst/>
              <a:ahLst/>
              <a:cxnLst>
                <a:cxn ang="0">
                  <a:pos x="454" y="0"/>
                </a:cxn>
                <a:cxn ang="0">
                  <a:pos x="358" y="136"/>
                </a:cxn>
                <a:cxn ang="0">
                  <a:pos x="381" y="142"/>
                </a:cxn>
                <a:cxn ang="0">
                  <a:pos x="401" y="145"/>
                </a:cxn>
                <a:cxn ang="0">
                  <a:pos x="424" y="149"/>
                </a:cxn>
                <a:cxn ang="0">
                  <a:pos x="449" y="153"/>
                </a:cxn>
                <a:cxn ang="0">
                  <a:pos x="479" y="156"/>
                </a:cxn>
                <a:cxn ang="0">
                  <a:pos x="505" y="158"/>
                </a:cxn>
                <a:cxn ang="0">
                  <a:pos x="532" y="161"/>
                </a:cxn>
                <a:cxn ang="0">
                  <a:pos x="563" y="163"/>
                </a:cxn>
                <a:cxn ang="0">
                  <a:pos x="595" y="165"/>
                </a:cxn>
                <a:cxn ang="0">
                  <a:pos x="653" y="165"/>
                </a:cxn>
                <a:cxn ang="0">
                  <a:pos x="683" y="164"/>
                </a:cxn>
                <a:cxn ang="0">
                  <a:pos x="710" y="162"/>
                </a:cxn>
                <a:cxn ang="0">
                  <a:pos x="738" y="160"/>
                </a:cxn>
                <a:cxn ang="0">
                  <a:pos x="768" y="157"/>
                </a:cxn>
                <a:cxn ang="0">
                  <a:pos x="793" y="154"/>
                </a:cxn>
                <a:cxn ang="0">
                  <a:pos x="825" y="150"/>
                </a:cxn>
                <a:cxn ang="0">
                  <a:pos x="855" y="144"/>
                </a:cxn>
                <a:cxn ang="0">
                  <a:pos x="1131" y="399"/>
                </a:cxn>
                <a:cxn ang="0">
                  <a:pos x="1105" y="405"/>
                </a:cxn>
                <a:cxn ang="0">
                  <a:pos x="1079" y="410"/>
                </a:cxn>
                <a:cxn ang="0">
                  <a:pos x="1056" y="415"/>
                </a:cxn>
                <a:cxn ang="0">
                  <a:pos x="1032" y="420"/>
                </a:cxn>
                <a:cxn ang="0">
                  <a:pos x="1009" y="423"/>
                </a:cxn>
                <a:cxn ang="0">
                  <a:pos x="985" y="428"/>
                </a:cxn>
                <a:cxn ang="0">
                  <a:pos x="964" y="431"/>
                </a:cxn>
                <a:cxn ang="0">
                  <a:pos x="942" y="435"/>
                </a:cxn>
                <a:cxn ang="0">
                  <a:pos x="918" y="438"/>
                </a:cxn>
                <a:cxn ang="0">
                  <a:pos x="893" y="441"/>
                </a:cxn>
                <a:cxn ang="0">
                  <a:pos x="864" y="444"/>
                </a:cxn>
                <a:cxn ang="0">
                  <a:pos x="839" y="447"/>
                </a:cxn>
                <a:cxn ang="0">
                  <a:pos x="812" y="450"/>
                </a:cxn>
                <a:cxn ang="0">
                  <a:pos x="783" y="453"/>
                </a:cxn>
                <a:cxn ang="0">
                  <a:pos x="754" y="454"/>
                </a:cxn>
                <a:cxn ang="0">
                  <a:pos x="722" y="455"/>
                </a:cxn>
                <a:cxn ang="0">
                  <a:pos x="692" y="456"/>
                </a:cxn>
                <a:cxn ang="0">
                  <a:pos x="662" y="456"/>
                </a:cxn>
                <a:cxn ang="0">
                  <a:pos x="630" y="456"/>
                </a:cxn>
                <a:cxn ang="0">
                  <a:pos x="590" y="456"/>
                </a:cxn>
                <a:cxn ang="0">
                  <a:pos x="554" y="456"/>
                </a:cxn>
                <a:cxn ang="0">
                  <a:pos x="528" y="455"/>
                </a:cxn>
                <a:cxn ang="0">
                  <a:pos x="500" y="454"/>
                </a:cxn>
                <a:cxn ang="0">
                  <a:pos x="470" y="453"/>
                </a:cxn>
                <a:cxn ang="0">
                  <a:pos x="437" y="449"/>
                </a:cxn>
                <a:cxn ang="0">
                  <a:pos x="409" y="446"/>
                </a:cxn>
                <a:cxn ang="0">
                  <a:pos x="381" y="444"/>
                </a:cxn>
                <a:cxn ang="0">
                  <a:pos x="346" y="439"/>
                </a:cxn>
                <a:cxn ang="0">
                  <a:pos x="321" y="435"/>
                </a:cxn>
                <a:cxn ang="0">
                  <a:pos x="289" y="431"/>
                </a:cxn>
                <a:cxn ang="0">
                  <a:pos x="261" y="427"/>
                </a:cxn>
                <a:cxn ang="0">
                  <a:pos x="232" y="422"/>
                </a:cxn>
                <a:cxn ang="0">
                  <a:pos x="203" y="416"/>
                </a:cxn>
                <a:cxn ang="0">
                  <a:pos x="167" y="408"/>
                </a:cxn>
                <a:cxn ang="0">
                  <a:pos x="81" y="527"/>
                </a:cxn>
                <a:cxn ang="0">
                  <a:pos x="0" y="189"/>
                </a:cxn>
                <a:cxn ang="0">
                  <a:pos x="454" y="0"/>
                </a:cxn>
              </a:cxnLst>
              <a:rect l="0" t="0" r="r" b="b"/>
              <a:pathLst>
                <a:path w="1132" h="528">
                  <a:moveTo>
                    <a:pt x="454" y="0"/>
                  </a:moveTo>
                  <a:lnTo>
                    <a:pt x="358" y="136"/>
                  </a:lnTo>
                  <a:lnTo>
                    <a:pt x="381" y="142"/>
                  </a:lnTo>
                  <a:lnTo>
                    <a:pt x="401" y="145"/>
                  </a:lnTo>
                  <a:lnTo>
                    <a:pt x="424" y="149"/>
                  </a:lnTo>
                  <a:lnTo>
                    <a:pt x="449" y="153"/>
                  </a:lnTo>
                  <a:lnTo>
                    <a:pt x="479" y="156"/>
                  </a:lnTo>
                  <a:lnTo>
                    <a:pt x="505" y="158"/>
                  </a:lnTo>
                  <a:lnTo>
                    <a:pt x="532" y="161"/>
                  </a:lnTo>
                  <a:lnTo>
                    <a:pt x="563" y="163"/>
                  </a:lnTo>
                  <a:lnTo>
                    <a:pt x="595" y="165"/>
                  </a:lnTo>
                  <a:lnTo>
                    <a:pt x="653" y="165"/>
                  </a:lnTo>
                  <a:lnTo>
                    <a:pt x="683" y="164"/>
                  </a:lnTo>
                  <a:lnTo>
                    <a:pt x="710" y="162"/>
                  </a:lnTo>
                  <a:lnTo>
                    <a:pt x="738" y="160"/>
                  </a:lnTo>
                  <a:lnTo>
                    <a:pt x="768" y="157"/>
                  </a:lnTo>
                  <a:lnTo>
                    <a:pt x="793" y="154"/>
                  </a:lnTo>
                  <a:lnTo>
                    <a:pt x="825" y="150"/>
                  </a:lnTo>
                  <a:lnTo>
                    <a:pt x="855" y="144"/>
                  </a:lnTo>
                  <a:lnTo>
                    <a:pt x="1131" y="399"/>
                  </a:lnTo>
                  <a:lnTo>
                    <a:pt x="1105" y="405"/>
                  </a:lnTo>
                  <a:lnTo>
                    <a:pt x="1079" y="410"/>
                  </a:lnTo>
                  <a:lnTo>
                    <a:pt x="1056" y="415"/>
                  </a:lnTo>
                  <a:lnTo>
                    <a:pt x="1032" y="420"/>
                  </a:lnTo>
                  <a:lnTo>
                    <a:pt x="1009" y="423"/>
                  </a:lnTo>
                  <a:lnTo>
                    <a:pt x="985" y="428"/>
                  </a:lnTo>
                  <a:lnTo>
                    <a:pt x="964" y="431"/>
                  </a:lnTo>
                  <a:lnTo>
                    <a:pt x="942" y="435"/>
                  </a:lnTo>
                  <a:lnTo>
                    <a:pt x="918" y="438"/>
                  </a:lnTo>
                  <a:lnTo>
                    <a:pt x="893" y="441"/>
                  </a:lnTo>
                  <a:lnTo>
                    <a:pt x="864" y="444"/>
                  </a:lnTo>
                  <a:lnTo>
                    <a:pt x="839" y="447"/>
                  </a:lnTo>
                  <a:lnTo>
                    <a:pt x="812" y="450"/>
                  </a:lnTo>
                  <a:lnTo>
                    <a:pt x="783" y="453"/>
                  </a:lnTo>
                  <a:lnTo>
                    <a:pt x="754" y="454"/>
                  </a:lnTo>
                  <a:lnTo>
                    <a:pt x="722" y="455"/>
                  </a:lnTo>
                  <a:lnTo>
                    <a:pt x="692" y="456"/>
                  </a:lnTo>
                  <a:lnTo>
                    <a:pt x="662" y="456"/>
                  </a:lnTo>
                  <a:lnTo>
                    <a:pt x="630" y="456"/>
                  </a:lnTo>
                  <a:lnTo>
                    <a:pt x="590" y="456"/>
                  </a:lnTo>
                  <a:lnTo>
                    <a:pt x="554" y="456"/>
                  </a:lnTo>
                  <a:lnTo>
                    <a:pt x="528" y="455"/>
                  </a:lnTo>
                  <a:lnTo>
                    <a:pt x="500" y="454"/>
                  </a:lnTo>
                  <a:lnTo>
                    <a:pt x="470" y="453"/>
                  </a:lnTo>
                  <a:lnTo>
                    <a:pt x="437" y="449"/>
                  </a:lnTo>
                  <a:lnTo>
                    <a:pt x="409" y="446"/>
                  </a:lnTo>
                  <a:lnTo>
                    <a:pt x="381" y="444"/>
                  </a:lnTo>
                  <a:lnTo>
                    <a:pt x="346" y="439"/>
                  </a:lnTo>
                  <a:lnTo>
                    <a:pt x="321" y="435"/>
                  </a:lnTo>
                  <a:lnTo>
                    <a:pt x="289" y="431"/>
                  </a:lnTo>
                  <a:lnTo>
                    <a:pt x="261" y="427"/>
                  </a:lnTo>
                  <a:lnTo>
                    <a:pt x="232" y="422"/>
                  </a:lnTo>
                  <a:lnTo>
                    <a:pt x="203" y="416"/>
                  </a:lnTo>
                  <a:lnTo>
                    <a:pt x="167" y="408"/>
                  </a:lnTo>
                  <a:lnTo>
                    <a:pt x="81" y="527"/>
                  </a:lnTo>
                  <a:lnTo>
                    <a:pt x="0" y="189"/>
                  </a:lnTo>
                  <a:lnTo>
                    <a:pt x="454" y="0"/>
                  </a:lnTo>
                </a:path>
              </a:pathLst>
            </a:custGeom>
            <a:gradFill rotWithShape="0">
              <a:gsLst>
                <a:gs pos="0">
                  <a:srgbClr val="FFFF00"/>
                </a:gs>
                <a:gs pos="100000">
                  <a:srgbClr val="FFFF00">
                    <a:gamma/>
                    <a:tint val="70196"/>
                    <a:invGamma/>
                  </a:srgbClr>
                </a:gs>
              </a:gsLst>
              <a:path path="rect">
                <a:fillToRect l="50000" t="50000" r="50000" b="50000"/>
              </a:path>
            </a:gradFill>
            <a:ln w="12700" cap="rnd" cmpd="sng">
              <a:solidFill>
                <a:srgbClr val="000000"/>
              </a:solidFill>
              <a:prstDash val="solid"/>
              <a:round/>
              <a:headEnd type="none" w="med" len="med"/>
              <a:tailEnd type="none" w="med" len="med"/>
            </a:ln>
            <a:effectLst>
              <a:outerShdw dist="107763" dir="2700000" algn="ctr" rotWithShape="0">
                <a:srgbClr val="676767"/>
              </a:outerShdw>
            </a:effectLst>
          </p:spPr>
          <p:txBody>
            <a:bodyPr/>
            <a:lstStyle/>
            <a:p>
              <a:endParaRPr lang="en-US"/>
            </a:p>
          </p:txBody>
        </p:sp>
        <p:sp>
          <p:nvSpPr>
            <p:cNvPr id="24588" name="Freeform 12"/>
            <p:cNvSpPr>
              <a:spLocks/>
            </p:cNvSpPr>
            <p:nvPr/>
          </p:nvSpPr>
          <p:spPr bwMode="auto">
            <a:xfrm>
              <a:off x="3050" y="2294"/>
              <a:ext cx="983" cy="575"/>
            </a:xfrm>
            <a:custGeom>
              <a:avLst/>
              <a:gdLst/>
              <a:ahLst/>
              <a:cxnLst>
                <a:cxn ang="0">
                  <a:pos x="982" y="126"/>
                </a:cxn>
                <a:cxn ang="0">
                  <a:pos x="970" y="138"/>
                </a:cxn>
                <a:cxn ang="0">
                  <a:pos x="962" y="148"/>
                </a:cxn>
                <a:cxn ang="0">
                  <a:pos x="952" y="159"/>
                </a:cxn>
                <a:cxn ang="0">
                  <a:pos x="943" y="169"/>
                </a:cxn>
                <a:cxn ang="0">
                  <a:pos x="933" y="180"/>
                </a:cxn>
                <a:cxn ang="0">
                  <a:pos x="921" y="191"/>
                </a:cxn>
                <a:cxn ang="0">
                  <a:pos x="910" y="201"/>
                </a:cxn>
                <a:cxn ang="0">
                  <a:pos x="898" y="212"/>
                </a:cxn>
                <a:cxn ang="0">
                  <a:pos x="883" y="225"/>
                </a:cxn>
                <a:cxn ang="0">
                  <a:pos x="868" y="237"/>
                </a:cxn>
                <a:cxn ang="0">
                  <a:pos x="856" y="247"/>
                </a:cxn>
                <a:cxn ang="0">
                  <a:pos x="842" y="257"/>
                </a:cxn>
                <a:cxn ang="0">
                  <a:pos x="826" y="270"/>
                </a:cxn>
                <a:cxn ang="0">
                  <a:pos x="810" y="283"/>
                </a:cxn>
                <a:cxn ang="0">
                  <a:pos x="794" y="293"/>
                </a:cxn>
                <a:cxn ang="0">
                  <a:pos x="777" y="305"/>
                </a:cxn>
                <a:cxn ang="0">
                  <a:pos x="762" y="315"/>
                </a:cxn>
                <a:cxn ang="0">
                  <a:pos x="740" y="328"/>
                </a:cxn>
                <a:cxn ang="0">
                  <a:pos x="723" y="339"/>
                </a:cxn>
                <a:cxn ang="0">
                  <a:pos x="705" y="348"/>
                </a:cxn>
                <a:cxn ang="0">
                  <a:pos x="685" y="359"/>
                </a:cxn>
                <a:cxn ang="0">
                  <a:pos x="671" y="367"/>
                </a:cxn>
                <a:cxn ang="0">
                  <a:pos x="652" y="376"/>
                </a:cxn>
                <a:cxn ang="0">
                  <a:pos x="633" y="386"/>
                </a:cxn>
                <a:cxn ang="0">
                  <a:pos x="612" y="396"/>
                </a:cxn>
                <a:cxn ang="0">
                  <a:pos x="593" y="405"/>
                </a:cxn>
                <a:cxn ang="0">
                  <a:pos x="572" y="414"/>
                </a:cxn>
                <a:cxn ang="0">
                  <a:pos x="545" y="425"/>
                </a:cxn>
                <a:cxn ang="0">
                  <a:pos x="522" y="434"/>
                </a:cxn>
                <a:cxn ang="0">
                  <a:pos x="497" y="444"/>
                </a:cxn>
                <a:cxn ang="0">
                  <a:pos x="472" y="454"/>
                </a:cxn>
                <a:cxn ang="0">
                  <a:pos x="445" y="463"/>
                </a:cxn>
                <a:cxn ang="0">
                  <a:pos x="581" y="574"/>
                </a:cxn>
                <a:cxn ang="0">
                  <a:pos x="41" y="432"/>
                </a:cxn>
                <a:cxn ang="0">
                  <a:pos x="0" y="151"/>
                </a:cxn>
                <a:cxn ang="0">
                  <a:pos x="114" y="231"/>
                </a:cxn>
                <a:cxn ang="0">
                  <a:pos x="139" y="224"/>
                </a:cxn>
                <a:cxn ang="0">
                  <a:pos x="164" y="216"/>
                </a:cxn>
                <a:cxn ang="0">
                  <a:pos x="198" y="206"/>
                </a:cxn>
                <a:cxn ang="0">
                  <a:pos x="229" y="195"/>
                </a:cxn>
                <a:cxn ang="0">
                  <a:pos x="263" y="182"/>
                </a:cxn>
                <a:cxn ang="0">
                  <a:pos x="291" y="170"/>
                </a:cxn>
                <a:cxn ang="0">
                  <a:pos x="318" y="157"/>
                </a:cxn>
                <a:cxn ang="0">
                  <a:pos x="345" y="144"/>
                </a:cxn>
                <a:cxn ang="0">
                  <a:pos x="366" y="131"/>
                </a:cxn>
                <a:cxn ang="0">
                  <a:pos x="389" y="117"/>
                </a:cxn>
                <a:cxn ang="0">
                  <a:pos x="413" y="102"/>
                </a:cxn>
                <a:cxn ang="0">
                  <a:pos x="433" y="87"/>
                </a:cxn>
                <a:cxn ang="0">
                  <a:pos x="453" y="72"/>
                </a:cxn>
                <a:cxn ang="0">
                  <a:pos x="470" y="59"/>
                </a:cxn>
                <a:cxn ang="0">
                  <a:pos x="489" y="41"/>
                </a:cxn>
                <a:cxn ang="0">
                  <a:pos x="506" y="25"/>
                </a:cxn>
                <a:cxn ang="0">
                  <a:pos x="515" y="12"/>
                </a:cxn>
                <a:cxn ang="0">
                  <a:pos x="527" y="0"/>
                </a:cxn>
                <a:cxn ang="0">
                  <a:pos x="982" y="126"/>
                </a:cxn>
              </a:cxnLst>
              <a:rect l="0" t="0" r="r" b="b"/>
              <a:pathLst>
                <a:path w="983" h="575">
                  <a:moveTo>
                    <a:pt x="982" y="126"/>
                  </a:moveTo>
                  <a:lnTo>
                    <a:pt x="970" y="138"/>
                  </a:lnTo>
                  <a:lnTo>
                    <a:pt x="962" y="148"/>
                  </a:lnTo>
                  <a:lnTo>
                    <a:pt x="952" y="159"/>
                  </a:lnTo>
                  <a:lnTo>
                    <a:pt x="943" y="169"/>
                  </a:lnTo>
                  <a:lnTo>
                    <a:pt x="933" y="180"/>
                  </a:lnTo>
                  <a:lnTo>
                    <a:pt x="921" y="191"/>
                  </a:lnTo>
                  <a:lnTo>
                    <a:pt x="910" y="201"/>
                  </a:lnTo>
                  <a:lnTo>
                    <a:pt x="898" y="212"/>
                  </a:lnTo>
                  <a:lnTo>
                    <a:pt x="883" y="225"/>
                  </a:lnTo>
                  <a:lnTo>
                    <a:pt x="868" y="237"/>
                  </a:lnTo>
                  <a:lnTo>
                    <a:pt x="856" y="247"/>
                  </a:lnTo>
                  <a:lnTo>
                    <a:pt x="842" y="257"/>
                  </a:lnTo>
                  <a:lnTo>
                    <a:pt x="826" y="270"/>
                  </a:lnTo>
                  <a:lnTo>
                    <a:pt x="810" y="283"/>
                  </a:lnTo>
                  <a:lnTo>
                    <a:pt x="794" y="293"/>
                  </a:lnTo>
                  <a:lnTo>
                    <a:pt x="777" y="305"/>
                  </a:lnTo>
                  <a:lnTo>
                    <a:pt x="762" y="315"/>
                  </a:lnTo>
                  <a:lnTo>
                    <a:pt x="740" y="328"/>
                  </a:lnTo>
                  <a:lnTo>
                    <a:pt x="723" y="339"/>
                  </a:lnTo>
                  <a:lnTo>
                    <a:pt x="705" y="348"/>
                  </a:lnTo>
                  <a:lnTo>
                    <a:pt x="685" y="359"/>
                  </a:lnTo>
                  <a:lnTo>
                    <a:pt x="671" y="367"/>
                  </a:lnTo>
                  <a:lnTo>
                    <a:pt x="652" y="376"/>
                  </a:lnTo>
                  <a:lnTo>
                    <a:pt x="633" y="386"/>
                  </a:lnTo>
                  <a:lnTo>
                    <a:pt x="612" y="396"/>
                  </a:lnTo>
                  <a:lnTo>
                    <a:pt x="593" y="405"/>
                  </a:lnTo>
                  <a:lnTo>
                    <a:pt x="572" y="414"/>
                  </a:lnTo>
                  <a:lnTo>
                    <a:pt x="545" y="425"/>
                  </a:lnTo>
                  <a:lnTo>
                    <a:pt x="522" y="434"/>
                  </a:lnTo>
                  <a:lnTo>
                    <a:pt x="497" y="444"/>
                  </a:lnTo>
                  <a:lnTo>
                    <a:pt x="472" y="454"/>
                  </a:lnTo>
                  <a:lnTo>
                    <a:pt x="445" y="463"/>
                  </a:lnTo>
                  <a:lnTo>
                    <a:pt x="581" y="574"/>
                  </a:lnTo>
                  <a:lnTo>
                    <a:pt x="41" y="432"/>
                  </a:lnTo>
                  <a:lnTo>
                    <a:pt x="0" y="151"/>
                  </a:lnTo>
                  <a:lnTo>
                    <a:pt x="114" y="231"/>
                  </a:lnTo>
                  <a:lnTo>
                    <a:pt x="139" y="224"/>
                  </a:lnTo>
                  <a:lnTo>
                    <a:pt x="164" y="216"/>
                  </a:lnTo>
                  <a:lnTo>
                    <a:pt x="198" y="206"/>
                  </a:lnTo>
                  <a:lnTo>
                    <a:pt x="229" y="195"/>
                  </a:lnTo>
                  <a:lnTo>
                    <a:pt x="263" y="182"/>
                  </a:lnTo>
                  <a:lnTo>
                    <a:pt x="291" y="170"/>
                  </a:lnTo>
                  <a:lnTo>
                    <a:pt x="318" y="157"/>
                  </a:lnTo>
                  <a:lnTo>
                    <a:pt x="345" y="144"/>
                  </a:lnTo>
                  <a:lnTo>
                    <a:pt x="366" y="131"/>
                  </a:lnTo>
                  <a:lnTo>
                    <a:pt x="389" y="117"/>
                  </a:lnTo>
                  <a:lnTo>
                    <a:pt x="413" y="102"/>
                  </a:lnTo>
                  <a:lnTo>
                    <a:pt x="433" y="87"/>
                  </a:lnTo>
                  <a:lnTo>
                    <a:pt x="453" y="72"/>
                  </a:lnTo>
                  <a:lnTo>
                    <a:pt x="470" y="59"/>
                  </a:lnTo>
                  <a:lnTo>
                    <a:pt x="489" y="41"/>
                  </a:lnTo>
                  <a:lnTo>
                    <a:pt x="506" y="25"/>
                  </a:lnTo>
                  <a:lnTo>
                    <a:pt x="515" y="12"/>
                  </a:lnTo>
                  <a:lnTo>
                    <a:pt x="527" y="0"/>
                  </a:lnTo>
                  <a:lnTo>
                    <a:pt x="982" y="126"/>
                  </a:lnTo>
                </a:path>
              </a:pathLst>
            </a:custGeom>
            <a:gradFill rotWithShape="0">
              <a:gsLst>
                <a:gs pos="0">
                  <a:srgbClr val="008080"/>
                </a:gs>
                <a:gs pos="100000">
                  <a:srgbClr val="008080">
                    <a:gamma/>
                    <a:tint val="70196"/>
                    <a:invGamma/>
                  </a:srgbClr>
                </a:gs>
              </a:gsLst>
              <a:path path="rect">
                <a:fillToRect l="50000" t="50000" r="50000" b="50000"/>
              </a:path>
            </a:gradFill>
            <a:ln w="12700" cap="rnd" cmpd="sng">
              <a:solidFill>
                <a:srgbClr val="000000"/>
              </a:solidFill>
              <a:prstDash val="solid"/>
              <a:round/>
              <a:headEnd type="none" w="med" len="med"/>
              <a:tailEnd type="none" w="med" len="med"/>
            </a:ln>
            <a:effectLst>
              <a:outerShdw dist="107763" dir="2700000" algn="ctr" rotWithShape="0">
                <a:srgbClr val="676767"/>
              </a:outerShdw>
            </a:effectLst>
          </p:spPr>
          <p:txBody>
            <a:bodyPr/>
            <a:lstStyle/>
            <a:p>
              <a:endParaRPr lang="en-US"/>
            </a:p>
          </p:txBody>
        </p:sp>
        <p:sp>
          <p:nvSpPr>
            <p:cNvPr id="24589" name="Freeform 13"/>
            <p:cNvSpPr>
              <a:spLocks/>
            </p:cNvSpPr>
            <p:nvPr/>
          </p:nvSpPr>
          <p:spPr bwMode="auto">
            <a:xfrm>
              <a:off x="3378" y="1782"/>
              <a:ext cx="907" cy="669"/>
            </a:xfrm>
            <a:custGeom>
              <a:avLst/>
              <a:gdLst/>
              <a:ahLst/>
              <a:cxnLst>
                <a:cxn ang="0">
                  <a:pos x="0" y="424"/>
                </a:cxn>
                <a:cxn ang="0">
                  <a:pos x="226" y="474"/>
                </a:cxn>
                <a:cxn ang="0">
                  <a:pos x="238" y="458"/>
                </a:cxn>
                <a:cxn ang="0">
                  <a:pos x="248" y="442"/>
                </a:cxn>
                <a:cxn ang="0">
                  <a:pos x="254" y="427"/>
                </a:cxn>
                <a:cxn ang="0">
                  <a:pos x="261" y="413"/>
                </a:cxn>
                <a:cxn ang="0">
                  <a:pos x="267" y="398"/>
                </a:cxn>
                <a:cxn ang="0">
                  <a:pos x="273" y="381"/>
                </a:cxn>
                <a:cxn ang="0">
                  <a:pos x="277" y="366"/>
                </a:cxn>
                <a:cxn ang="0">
                  <a:pos x="281" y="350"/>
                </a:cxn>
                <a:cxn ang="0">
                  <a:pos x="285" y="332"/>
                </a:cxn>
                <a:cxn ang="0">
                  <a:pos x="286" y="313"/>
                </a:cxn>
                <a:cxn ang="0">
                  <a:pos x="286" y="280"/>
                </a:cxn>
                <a:cxn ang="0">
                  <a:pos x="285" y="262"/>
                </a:cxn>
                <a:cxn ang="0">
                  <a:pos x="284" y="246"/>
                </a:cxn>
                <a:cxn ang="0">
                  <a:pos x="279" y="230"/>
                </a:cxn>
                <a:cxn ang="0">
                  <a:pos x="274" y="212"/>
                </a:cxn>
                <a:cxn ang="0">
                  <a:pos x="269" y="198"/>
                </a:cxn>
                <a:cxn ang="0">
                  <a:pos x="262" y="179"/>
                </a:cxn>
                <a:cxn ang="0">
                  <a:pos x="253" y="161"/>
                </a:cxn>
                <a:cxn ang="0">
                  <a:pos x="689" y="0"/>
                </a:cxn>
                <a:cxn ang="0">
                  <a:pos x="700" y="16"/>
                </a:cxn>
                <a:cxn ang="0">
                  <a:pos x="710" y="30"/>
                </a:cxn>
                <a:cxn ang="0">
                  <a:pos x="718" y="44"/>
                </a:cxn>
                <a:cxn ang="0">
                  <a:pos x="725" y="58"/>
                </a:cxn>
                <a:cxn ang="0">
                  <a:pos x="732" y="71"/>
                </a:cxn>
                <a:cxn ang="0">
                  <a:pos x="740" y="85"/>
                </a:cxn>
                <a:cxn ang="0">
                  <a:pos x="746" y="98"/>
                </a:cxn>
                <a:cxn ang="0">
                  <a:pos x="751" y="111"/>
                </a:cxn>
                <a:cxn ang="0">
                  <a:pos x="756" y="124"/>
                </a:cxn>
                <a:cxn ang="0">
                  <a:pos x="763" y="139"/>
                </a:cxn>
                <a:cxn ang="0">
                  <a:pos x="767" y="156"/>
                </a:cxn>
                <a:cxn ang="0">
                  <a:pos x="773" y="171"/>
                </a:cxn>
                <a:cxn ang="0">
                  <a:pos x="778" y="187"/>
                </a:cxn>
                <a:cxn ang="0">
                  <a:pos x="782" y="203"/>
                </a:cxn>
                <a:cxn ang="0">
                  <a:pos x="783" y="220"/>
                </a:cxn>
                <a:cxn ang="0">
                  <a:pos x="786" y="239"/>
                </a:cxn>
                <a:cxn ang="0">
                  <a:pos x="788" y="257"/>
                </a:cxn>
                <a:cxn ang="0">
                  <a:pos x="788" y="274"/>
                </a:cxn>
                <a:cxn ang="0">
                  <a:pos x="788" y="293"/>
                </a:cxn>
                <a:cxn ang="0">
                  <a:pos x="788" y="316"/>
                </a:cxn>
                <a:cxn ang="0">
                  <a:pos x="787" y="338"/>
                </a:cxn>
                <a:cxn ang="0">
                  <a:pos x="786" y="352"/>
                </a:cxn>
                <a:cxn ang="0">
                  <a:pos x="783" y="369"/>
                </a:cxn>
                <a:cxn ang="0">
                  <a:pos x="782" y="386"/>
                </a:cxn>
                <a:cxn ang="0">
                  <a:pos x="776" y="406"/>
                </a:cxn>
                <a:cxn ang="0">
                  <a:pos x="771" y="422"/>
                </a:cxn>
                <a:cxn ang="0">
                  <a:pos x="766" y="438"/>
                </a:cxn>
                <a:cxn ang="0">
                  <a:pos x="759" y="459"/>
                </a:cxn>
                <a:cxn ang="0">
                  <a:pos x="752" y="474"/>
                </a:cxn>
                <a:cxn ang="0">
                  <a:pos x="746" y="492"/>
                </a:cxn>
                <a:cxn ang="0">
                  <a:pos x="737" y="509"/>
                </a:cxn>
                <a:cxn ang="0">
                  <a:pos x="728" y="525"/>
                </a:cxn>
                <a:cxn ang="0">
                  <a:pos x="719" y="542"/>
                </a:cxn>
                <a:cxn ang="0">
                  <a:pos x="707" y="564"/>
                </a:cxn>
                <a:cxn ang="0">
                  <a:pos x="694" y="584"/>
                </a:cxn>
                <a:cxn ang="0">
                  <a:pos x="906" y="635"/>
                </a:cxn>
                <a:cxn ang="0">
                  <a:pos x="372" y="668"/>
                </a:cxn>
                <a:cxn ang="0">
                  <a:pos x="0" y="424"/>
                </a:cxn>
              </a:cxnLst>
              <a:rect l="0" t="0" r="r" b="b"/>
              <a:pathLst>
                <a:path w="907" h="669">
                  <a:moveTo>
                    <a:pt x="0" y="424"/>
                  </a:moveTo>
                  <a:lnTo>
                    <a:pt x="226" y="474"/>
                  </a:lnTo>
                  <a:lnTo>
                    <a:pt x="238" y="458"/>
                  </a:lnTo>
                  <a:lnTo>
                    <a:pt x="248" y="442"/>
                  </a:lnTo>
                  <a:lnTo>
                    <a:pt x="254" y="427"/>
                  </a:lnTo>
                  <a:lnTo>
                    <a:pt x="261" y="413"/>
                  </a:lnTo>
                  <a:lnTo>
                    <a:pt x="267" y="398"/>
                  </a:lnTo>
                  <a:lnTo>
                    <a:pt x="273" y="381"/>
                  </a:lnTo>
                  <a:lnTo>
                    <a:pt x="277" y="366"/>
                  </a:lnTo>
                  <a:lnTo>
                    <a:pt x="281" y="350"/>
                  </a:lnTo>
                  <a:lnTo>
                    <a:pt x="285" y="332"/>
                  </a:lnTo>
                  <a:lnTo>
                    <a:pt x="286" y="313"/>
                  </a:lnTo>
                  <a:lnTo>
                    <a:pt x="286" y="280"/>
                  </a:lnTo>
                  <a:lnTo>
                    <a:pt x="285" y="262"/>
                  </a:lnTo>
                  <a:lnTo>
                    <a:pt x="284" y="246"/>
                  </a:lnTo>
                  <a:lnTo>
                    <a:pt x="279" y="230"/>
                  </a:lnTo>
                  <a:lnTo>
                    <a:pt x="274" y="212"/>
                  </a:lnTo>
                  <a:lnTo>
                    <a:pt x="269" y="198"/>
                  </a:lnTo>
                  <a:lnTo>
                    <a:pt x="262" y="179"/>
                  </a:lnTo>
                  <a:lnTo>
                    <a:pt x="253" y="161"/>
                  </a:lnTo>
                  <a:lnTo>
                    <a:pt x="689" y="0"/>
                  </a:lnTo>
                  <a:lnTo>
                    <a:pt x="700" y="16"/>
                  </a:lnTo>
                  <a:lnTo>
                    <a:pt x="710" y="30"/>
                  </a:lnTo>
                  <a:lnTo>
                    <a:pt x="718" y="44"/>
                  </a:lnTo>
                  <a:lnTo>
                    <a:pt x="725" y="58"/>
                  </a:lnTo>
                  <a:lnTo>
                    <a:pt x="732" y="71"/>
                  </a:lnTo>
                  <a:lnTo>
                    <a:pt x="740" y="85"/>
                  </a:lnTo>
                  <a:lnTo>
                    <a:pt x="746" y="98"/>
                  </a:lnTo>
                  <a:lnTo>
                    <a:pt x="751" y="111"/>
                  </a:lnTo>
                  <a:lnTo>
                    <a:pt x="756" y="124"/>
                  </a:lnTo>
                  <a:lnTo>
                    <a:pt x="763" y="139"/>
                  </a:lnTo>
                  <a:lnTo>
                    <a:pt x="767" y="156"/>
                  </a:lnTo>
                  <a:lnTo>
                    <a:pt x="773" y="171"/>
                  </a:lnTo>
                  <a:lnTo>
                    <a:pt x="778" y="187"/>
                  </a:lnTo>
                  <a:lnTo>
                    <a:pt x="782" y="203"/>
                  </a:lnTo>
                  <a:lnTo>
                    <a:pt x="783" y="220"/>
                  </a:lnTo>
                  <a:lnTo>
                    <a:pt x="786" y="239"/>
                  </a:lnTo>
                  <a:lnTo>
                    <a:pt x="788" y="257"/>
                  </a:lnTo>
                  <a:lnTo>
                    <a:pt x="788" y="274"/>
                  </a:lnTo>
                  <a:lnTo>
                    <a:pt x="788" y="293"/>
                  </a:lnTo>
                  <a:lnTo>
                    <a:pt x="788" y="316"/>
                  </a:lnTo>
                  <a:lnTo>
                    <a:pt x="787" y="338"/>
                  </a:lnTo>
                  <a:lnTo>
                    <a:pt x="786" y="352"/>
                  </a:lnTo>
                  <a:lnTo>
                    <a:pt x="783" y="369"/>
                  </a:lnTo>
                  <a:lnTo>
                    <a:pt x="782" y="386"/>
                  </a:lnTo>
                  <a:lnTo>
                    <a:pt x="776" y="406"/>
                  </a:lnTo>
                  <a:lnTo>
                    <a:pt x="771" y="422"/>
                  </a:lnTo>
                  <a:lnTo>
                    <a:pt x="766" y="438"/>
                  </a:lnTo>
                  <a:lnTo>
                    <a:pt x="759" y="459"/>
                  </a:lnTo>
                  <a:lnTo>
                    <a:pt x="752" y="474"/>
                  </a:lnTo>
                  <a:lnTo>
                    <a:pt x="746" y="492"/>
                  </a:lnTo>
                  <a:lnTo>
                    <a:pt x="737" y="509"/>
                  </a:lnTo>
                  <a:lnTo>
                    <a:pt x="728" y="525"/>
                  </a:lnTo>
                  <a:lnTo>
                    <a:pt x="719" y="542"/>
                  </a:lnTo>
                  <a:lnTo>
                    <a:pt x="707" y="564"/>
                  </a:lnTo>
                  <a:lnTo>
                    <a:pt x="694" y="584"/>
                  </a:lnTo>
                  <a:lnTo>
                    <a:pt x="906" y="635"/>
                  </a:lnTo>
                  <a:lnTo>
                    <a:pt x="372" y="668"/>
                  </a:lnTo>
                  <a:lnTo>
                    <a:pt x="0" y="424"/>
                  </a:lnTo>
                </a:path>
              </a:pathLst>
            </a:custGeom>
            <a:gradFill rotWithShape="0">
              <a:gsLst>
                <a:gs pos="0">
                  <a:srgbClr val="0000FF"/>
                </a:gs>
                <a:gs pos="100000">
                  <a:srgbClr val="0000FF">
                    <a:gamma/>
                    <a:tint val="70196"/>
                    <a:invGamma/>
                  </a:srgbClr>
                </a:gs>
              </a:gsLst>
              <a:path path="rect">
                <a:fillToRect l="50000" t="50000" r="50000" b="50000"/>
              </a:path>
            </a:gradFill>
            <a:ln w="12700" cap="rnd" cmpd="sng">
              <a:solidFill>
                <a:srgbClr val="000000"/>
              </a:solidFill>
              <a:prstDash val="solid"/>
              <a:round/>
              <a:headEnd type="none" w="med" len="med"/>
              <a:tailEnd type="none" w="med" len="med"/>
            </a:ln>
            <a:effectLst>
              <a:outerShdw dist="107763" dir="2700000" algn="ctr" rotWithShape="0">
                <a:srgbClr val="676767"/>
              </a:outerShdw>
            </a:effectLst>
          </p:spPr>
          <p:txBody>
            <a:bodyPr/>
            <a:lstStyle/>
            <a:p>
              <a:endParaRPr lang="en-US"/>
            </a:p>
          </p:txBody>
        </p:sp>
        <p:sp>
          <p:nvSpPr>
            <p:cNvPr id="24590" name="Freeform 14"/>
            <p:cNvSpPr>
              <a:spLocks/>
            </p:cNvSpPr>
            <p:nvPr/>
          </p:nvSpPr>
          <p:spPr bwMode="auto">
            <a:xfrm>
              <a:off x="3213" y="1393"/>
              <a:ext cx="1060" cy="591"/>
            </a:xfrm>
            <a:custGeom>
              <a:avLst/>
              <a:gdLst/>
              <a:ahLst/>
              <a:cxnLst>
                <a:cxn ang="0">
                  <a:pos x="214" y="0"/>
                </a:cxn>
                <a:cxn ang="0">
                  <a:pos x="236" y="6"/>
                </a:cxn>
                <a:cxn ang="0">
                  <a:pos x="253" y="12"/>
                </a:cxn>
                <a:cxn ang="0">
                  <a:pos x="272" y="17"/>
                </a:cxn>
                <a:cxn ang="0">
                  <a:pos x="289" y="22"/>
                </a:cxn>
                <a:cxn ang="0">
                  <a:pos x="308" y="29"/>
                </a:cxn>
                <a:cxn ang="0">
                  <a:pos x="326" y="36"/>
                </a:cxn>
                <a:cxn ang="0">
                  <a:pos x="343" y="42"/>
                </a:cxn>
                <a:cxn ang="0">
                  <a:pos x="362" y="48"/>
                </a:cxn>
                <a:cxn ang="0">
                  <a:pos x="383" y="57"/>
                </a:cxn>
                <a:cxn ang="0">
                  <a:pos x="406" y="66"/>
                </a:cxn>
                <a:cxn ang="0">
                  <a:pos x="423" y="73"/>
                </a:cxn>
                <a:cxn ang="0">
                  <a:pos x="440" y="82"/>
                </a:cxn>
                <a:cxn ang="0">
                  <a:pos x="462" y="90"/>
                </a:cxn>
                <a:cxn ang="0">
                  <a:pos x="483" y="100"/>
                </a:cxn>
                <a:cxn ang="0">
                  <a:pos x="502" y="109"/>
                </a:cxn>
                <a:cxn ang="0">
                  <a:pos x="521" y="120"/>
                </a:cxn>
                <a:cxn ang="0">
                  <a:pos x="538" y="129"/>
                </a:cxn>
                <a:cxn ang="0">
                  <a:pos x="559" y="140"/>
                </a:cxn>
                <a:cxn ang="0">
                  <a:pos x="578" y="151"/>
                </a:cxn>
                <a:cxn ang="0">
                  <a:pos x="594" y="161"/>
                </a:cxn>
                <a:cxn ang="0">
                  <a:pos x="613" y="172"/>
                </a:cxn>
                <a:cxn ang="0">
                  <a:pos x="627" y="181"/>
                </a:cxn>
                <a:cxn ang="0">
                  <a:pos x="643" y="192"/>
                </a:cxn>
                <a:cxn ang="0">
                  <a:pos x="660" y="203"/>
                </a:cxn>
                <a:cxn ang="0">
                  <a:pos x="677" y="216"/>
                </a:cxn>
                <a:cxn ang="0">
                  <a:pos x="691" y="227"/>
                </a:cxn>
                <a:cxn ang="0">
                  <a:pos x="708" y="240"/>
                </a:cxn>
                <a:cxn ang="0">
                  <a:pos x="727" y="255"/>
                </a:cxn>
                <a:cxn ang="0">
                  <a:pos x="742" y="269"/>
                </a:cxn>
                <a:cxn ang="0">
                  <a:pos x="760" y="284"/>
                </a:cxn>
                <a:cxn ang="0">
                  <a:pos x="776" y="298"/>
                </a:cxn>
                <a:cxn ang="0">
                  <a:pos x="790" y="314"/>
                </a:cxn>
                <a:cxn ang="0">
                  <a:pos x="806" y="330"/>
                </a:cxn>
                <a:cxn ang="0">
                  <a:pos x="818" y="344"/>
                </a:cxn>
                <a:cxn ang="0">
                  <a:pos x="830" y="358"/>
                </a:cxn>
                <a:cxn ang="0">
                  <a:pos x="841" y="374"/>
                </a:cxn>
                <a:cxn ang="0">
                  <a:pos x="849" y="384"/>
                </a:cxn>
                <a:cxn ang="0">
                  <a:pos x="1059" y="336"/>
                </a:cxn>
                <a:cxn ang="0">
                  <a:pos x="732" y="590"/>
                </a:cxn>
                <a:cxn ang="0">
                  <a:pos x="153" y="548"/>
                </a:cxn>
                <a:cxn ang="0">
                  <a:pos x="383" y="494"/>
                </a:cxn>
                <a:cxn ang="0">
                  <a:pos x="368" y="476"/>
                </a:cxn>
                <a:cxn ang="0">
                  <a:pos x="352" y="459"/>
                </a:cxn>
                <a:cxn ang="0">
                  <a:pos x="332" y="440"/>
                </a:cxn>
                <a:cxn ang="0">
                  <a:pos x="310" y="420"/>
                </a:cxn>
                <a:cxn ang="0">
                  <a:pos x="289" y="404"/>
                </a:cxn>
                <a:cxn ang="0">
                  <a:pos x="268" y="388"/>
                </a:cxn>
                <a:cxn ang="0">
                  <a:pos x="246" y="373"/>
                </a:cxn>
                <a:cxn ang="0">
                  <a:pos x="223" y="359"/>
                </a:cxn>
                <a:cxn ang="0">
                  <a:pos x="200" y="347"/>
                </a:cxn>
                <a:cxn ang="0">
                  <a:pos x="174" y="333"/>
                </a:cxn>
                <a:cxn ang="0">
                  <a:pos x="148" y="321"/>
                </a:cxn>
                <a:cxn ang="0">
                  <a:pos x="124" y="309"/>
                </a:cxn>
                <a:cxn ang="0">
                  <a:pos x="100" y="299"/>
                </a:cxn>
                <a:cxn ang="0">
                  <a:pos x="71" y="288"/>
                </a:cxn>
                <a:cxn ang="0">
                  <a:pos x="41" y="278"/>
                </a:cxn>
                <a:cxn ang="0">
                  <a:pos x="21" y="273"/>
                </a:cxn>
                <a:cxn ang="0">
                  <a:pos x="0" y="266"/>
                </a:cxn>
                <a:cxn ang="0">
                  <a:pos x="214" y="0"/>
                </a:cxn>
              </a:cxnLst>
              <a:rect l="0" t="0" r="r" b="b"/>
              <a:pathLst>
                <a:path w="1060" h="591">
                  <a:moveTo>
                    <a:pt x="214" y="0"/>
                  </a:moveTo>
                  <a:lnTo>
                    <a:pt x="236" y="6"/>
                  </a:lnTo>
                  <a:lnTo>
                    <a:pt x="253" y="12"/>
                  </a:lnTo>
                  <a:lnTo>
                    <a:pt x="272" y="17"/>
                  </a:lnTo>
                  <a:lnTo>
                    <a:pt x="289" y="22"/>
                  </a:lnTo>
                  <a:lnTo>
                    <a:pt x="308" y="29"/>
                  </a:lnTo>
                  <a:lnTo>
                    <a:pt x="326" y="36"/>
                  </a:lnTo>
                  <a:lnTo>
                    <a:pt x="343" y="42"/>
                  </a:lnTo>
                  <a:lnTo>
                    <a:pt x="362" y="48"/>
                  </a:lnTo>
                  <a:lnTo>
                    <a:pt x="383" y="57"/>
                  </a:lnTo>
                  <a:lnTo>
                    <a:pt x="406" y="66"/>
                  </a:lnTo>
                  <a:lnTo>
                    <a:pt x="423" y="73"/>
                  </a:lnTo>
                  <a:lnTo>
                    <a:pt x="440" y="82"/>
                  </a:lnTo>
                  <a:lnTo>
                    <a:pt x="462" y="90"/>
                  </a:lnTo>
                  <a:lnTo>
                    <a:pt x="483" y="100"/>
                  </a:lnTo>
                  <a:lnTo>
                    <a:pt x="502" y="109"/>
                  </a:lnTo>
                  <a:lnTo>
                    <a:pt x="521" y="120"/>
                  </a:lnTo>
                  <a:lnTo>
                    <a:pt x="538" y="129"/>
                  </a:lnTo>
                  <a:lnTo>
                    <a:pt x="559" y="140"/>
                  </a:lnTo>
                  <a:lnTo>
                    <a:pt x="578" y="151"/>
                  </a:lnTo>
                  <a:lnTo>
                    <a:pt x="594" y="161"/>
                  </a:lnTo>
                  <a:lnTo>
                    <a:pt x="613" y="172"/>
                  </a:lnTo>
                  <a:lnTo>
                    <a:pt x="627" y="181"/>
                  </a:lnTo>
                  <a:lnTo>
                    <a:pt x="643" y="192"/>
                  </a:lnTo>
                  <a:lnTo>
                    <a:pt x="660" y="203"/>
                  </a:lnTo>
                  <a:lnTo>
                    <a:pt x="677" y="216"/>
                  </a:lnTo>
                  <a:lnTo>
                    <a:pt x="691" y="227"/>
                  </a:lnTo>
                  <a:lnTo>
                    <a:pt x="708" y="240"/>
                  </a:lnTo>
                  <a:lnTo>
                    <a:pt x="727" y="255"/>
                  </a:lnTo>
                  <a:lnTo>
                    <a:pt x="742" y="269"/>
                  </a:lnTo>
                  <a:lnTo>
                    <a:pt x="760" y="284"/>
                  </a:lnTo>
                  <a:lnTo>
                    <a:pt x="776" y="298"/>
                  </a:lnTo>
                  <a:lnTo>
                    <a:pt x="790" y="314"/>
                  </a:lnTo>
                  <a:lnTo>
                    <a:pt x="806" y="330"/>
                  </a:lnTo>
                  <a:lnTo>
                    <a:pt x="818" y="344"/>
                  </a:lnTo>
                  <a:lnTo>
                    <a:pt x="830" y="358"/>
                  </a:lnTo>
                  <a:lnTo>
                    <a:pt x="841" y="374"/>
                  </a:lnTo>
                  <a:lnTo>
                    <a:pt x="849" y="384"/>
                  </a:lnTo>
                  <a:lnTo>
                    <a:pt x="1059" y="336"/>
                  </a:lnTo>
                  <a:lnTo>
                    <a:pt x="732" y="590"/>
                  </a:lnTo>
                  <a:lnTo>
                    <a:pt x="153" y="548"/>
                  </a:lnTo>
                  <a:lnTo>
                    <a:pt x="383" y="494"/>
                  </a:lnTo>
                  <a:lnTo>
                    <a:pt x="368" y="476"/>
                  </a:lnTo>
                  <a:lnTo>
                    <a:pt x="352" y="459"/>
                  </a:lnTo>
                  <a:lnTo>
                    <a:pt x="332" y="440"/>
                  </a:lnTo>
                  <a:lnTo>
                    <a:pt x="310" y="420"/>
                  </a:lnTo>
                  <a:lnTo>
                    <a:pt x="289" y="404"/>
                  </a:lnTo>
                  <a:lnTo>
                    <a:pt x="268" y="388"/>
                  </a:lnTo>
                  <a:lnTo>
                    <a:pt x="246" y="373"/>
                  </a:lnTo>
                  <a:lnTo>
                    <a:pt x="223" y="359"/>
                  </a:lnTo>
                  <a:lnTo>
                    <a:pt x="200" y="347"/>
                  </a:lnTo>
                  <a:lnTo>
                    <a:pt x="174" y="333"/>
                  </a:lnTo>
                  <a:lnTo>
                    <a:pt x="148" y="321"/>
                  </a:lnTo>
                  <a:lnTo>
                    <a:pt x="124" y="309"/>
                  </a:lnTo>
                  <a:lnTo>
                    <a:pt x="100" y="299"/>
                  </a:lnTo>
                  <a:lnTo>
                    <a:pt x="71" y="288"/>
                  </a:lnTo>
                  <a:lnTo>
                    <a:pt x="41" y="278"/>
                  </a:lnTo>
                  <a:lnTo>
                    <a:pt x="21" y="273"/>
                  </a:lnTo>
                  <a:lnTo>
                    <a:pt x="0" y="266"/>
                  </a:lnTo>
                  <a:lnTo>
                    <a:pt x="214" y="0"/>
                  </a:lnTo>
                </a:path>
              </a:pathLst>
            </a:custGeom>
            <a:gradFill rotWithShape="0">
              <a:gsLst>
                <a:gs pos="0">
                  <a:srgbClr val="00FF00"/>
                </a:gs>
                <a:gs pos="100000">
                  <a:srgbClr val="00FF00">
                    <a:gamma/>
                    <a:tint val="70196"/>
                    <a:invGamma/>
                  </a:srgbClr>
                </a:gs>
              </a:gsLst>
              <a:path path="rect">
                <a:fillToRect l="50000" t="50000" r="50000" b="50000"/>
              </a:path>
            </a:gradFill>
            <a:ln w="12700" cap="rnd" cmpd="sng">
              <a:solidFill>
                <a:srgbClr val="000000"/>
              </a:solidFill>
              <a:prstDash val="solid"/>
              <a:round/>
              <a:headEnd type="none" w="med" len="med"/>
              <a:tailEnd type="none" w="med" len="med"/>
            </a:ln>
            <a:effectLst>
              <a:outerShdw dist="107763" dir="2700000" algn="ctr" rotWithShape="0">
                <a:srgbClr val="676767"/>
              </a:outerShdw>
            </a:effectLst>
          </p:spPr>
          <p:txBody>
            <a:bodyPr/>
            <a:lstStyle/>
            <a:p>
              <a:endParaRPr lang="en-US"/>
            </a:p>
          </p:txBody>
        </p:sp>
        <p:sp>
          <p:nvSpPr>
            <p:cNvPr id="24591" name="Freeform 15"/>
            <p:cNvSpPr>
              <a:spLocks/>
            </p:cNvSpPr>
            <p:nvPr/>
          </p:nvSpPr>
          <p:spPr bwMode="auto">
            <a:xfrm>
              <a:off x="2468" y="1242"/>
              <a:ext cx="1027" cy="485"/>
            </a:xfrm>
            <a:custGeom>
              <a:avLst/>
              <a:gdLst/>
              <a:ahLst/>
              <a:cxnLst>
                <a:cxn ang="0">
                  <a:pos x="547" y="484"/>
                </a:cxn>
                <a:cxn ang="0">
                  <a:pos x="614" y="390"/>
                </a:cxn>
                <a:cxn ang="0">
                  <a:pos x="593" y="386"/>
                </a:cxn>
                <a:cxn ang="0">
                  <a:pos x="569" y="382"/>
                </a:cxn>
                <a:cxn ang="0">
                  <a:pos x="538" y="378"/>
                </a:cxn>
                <a:cxn ang="0">
                  <a:pos x="512" y="376"/>
                </a:cxn>
                <a:cxn ang="0">
                  <a:pos x="484" y="374"/>
                </a:cxn>
                <a:cxn ang="0">
                  <a:pos x="454" y="372"/>
                </a:cxn>
                <a:cxn ang="0">
                  <a:pos x="421" y="371"/>
                </a:cxn>
                <a:cxn ang="0">
                  <a:pos x="364" y="371"/>
                </a:cxn>
                <a:cxn ang="0">
                  <a:pos x="334" y="372"/>
                </a:cxn>
                <a:cxn ang="0">
                  <a:pos x="307" y="373"/>
                </a:cxn>
                <a:cxn ang="0">
                  <a:pos x="278" y="374"/>
                </a:cxn>
                <a:cxn ang="0">
                  <a:pos x="250" y="378"/>
                </a:cxn>
                <a:cxn ang="0">
                  <a:pos x="223" y="381"/>
                </a:cxn>
                <a:cxn ang="0">
                  <a:pos x="191" y="385"/>
                </a:cxn>
                <a:cxn ang="0">
                  <a:pos x="163" y="390"/>
                </a:cxn>
                <a:cxn ang="0">
                  <a:pos x="237" y="192"/>
                </a:cxn>
                <a:cxn ang="0">
                  <a:pos x="0" y="112"/>
                </a:cxn>
                <a:cxn ang="0">
                  <a:pos x="12" y="110"/>
                </a:cxn>
                <a:cxn ang="0">
                  <a:pos x="36" y="105"/>
                </a:cxn>
                <a:cxn ang="0">
                  <a:pos x="55" y="102"/>
                </a:cxn>
                <a:cxn ang="0">
                  <a:pos x="76" y="98"/>
                </a:cxn>
                <a:cxn ang="0">
                  <a:pos x="102" y="95"/>
                </a:cxn>
                <a:cxn ang="0">
                  <a:pos x="123" y="92"/>
                </a:cxn>
                <a:cxn ang="0">
                  <a:pos x="153" y="88"/>
                </a:cxn>
                <a:cxn ang="0">
                  <a:pos x="177" y="85"/>
                </a:cxn>
                <a:cxn ang="0">
                  <a:pos x="205" y="83"/>
                </a:cxn>
                <a:cxn ang="0">
                  <a:pos x="234" y="81"/>
                </a:cxn>
                <a:cxn ang="0">
                  <a:pos x="262" y="79"/>
                </a:cxn>
                <a:cxn ang="0">
                  <a:pos x="295" y="78"/>
                </a:cxn>
                <a:cxn ang="0">
                  <a:pos x="325" y="77"/>
                </a:cxn>
                <a:cxn ang="0">
                  <a:pos x="356" y="77"/>
                </a:cxn>
                <a:cxn ang="0">
                  <a:pos x="388" y="77"/>
                </a:cxn>
                <a:cxn ang="0">
                  <a:pos x="428" y="77"/>
                </a:cxn>
                <a:cxn ang="0">
                  <a:pos x="464" y="78"/>
                </a:cxn>
                <a:cxn ang="0">
                  <a:pos x="488" y="78"/>
                </a:cxn>
                <a:cxn ang="0">
                  <a:pos x="518" y="80"/>
                </a:cxn>
                <a:cxn ang="0">
                  <a:pos x="546" y="82"/>
                </a:cxn>
                <a:cxn ang="0">
                  <a:pos x="579" y="84"/>
                </a:cxn>
                <a:cxn ang="0">
                  <a:pos x="608" y="87"/>
                </a:cxn>
                <a:cxn ang="0">
                  <a:pos x="635" y="90"/>
                </a:cxn>
                <a:cxn ang="0">
                  <a:pos x="671" y="94"/>
                </a:cxn>
                <a:cxn ang="0">
                  <a:pos x="697" y="98"/>
                </a:cxn>
                <a:cxn ang="0">
                  <a:pos x="729" y="102"/>
                </a:cxn>
                <a:cxn ang="0">
                  <a:pos x="756" y="106"/>
                </a:cxn>
                <a:cxn ang="0">
                  <a:pos x="785" y="112"/>
                </a:cxn>
                <a:cxn ang="0">
                  <a:pos x="815" y="118"/>
                </a:cxn>
                <a:cxn ang="0">
                  <a:pos x="902" y="0"/>
                </a:cxn>
                <a:cxn ang="0">
                  <a:pos x="1026" y="328"/>
                </a:cxn>
                <a:cxn ang="0">
                  <a:pos x="547" y="484"/>
                </a:cxn>
              </a:cxnLst>
              <a:rect l="0" t="0" r="r" b="b"/>
              <a:pathLst>
                <a:path w="1027" h="485">
                  <a:moveTo>
                    <a:pt x="547" y="484"/>
                  </a:moveTo>
                  <a:lnTo>
                    <a:pt x="614" y="390"/>
                  </a:lnTo>
                  <a:lnTo>
                    <a:pt x="593" y="386"/>
                  </a:lnTo>
                  <a:lnTo>
                    <a:pt x="569" y="382"/>
                  </a:lnTo>
                  <a:lnTo>
                    <a:pt x="538" y="378"/>
                  </a:lnTo>
                  <a:lnTo>
                    <a:pt x="512" y="376"/>
                  </a:lnTo>
                  <a:lnTo>
                    <a:pt x="484" y="374"/>
                  </a:lnTo>
                  <a:lnTo>
                    <a:pt x="454" y="372"/>
                  </a:lnTo>
                  <a:lnTo>
                    <a:pt x="421" y="371"/>
                  </a:lnTo>
                  <a:lnTo>
                    <a:pt x="364" y="371"/>
                  </a:lnTo>
                  <a:lnTo>
                    <a:pt x="334" y="372"/>
                  </a:lnTo>
                  <a:lnTo>
                    <a:pt x="307" y="373"/>
                  </a:lnTo>
                  <a:lnTo>
                    <a:pt x="278" y="374"/>
                  </a:lnTo>
                  <a:lnTo>
                    <a:pt x="250" y="378"/>
                  </a:lnTo>
                  <a:lnTo>
                    <a:pt x="223" y="381"/>
                  </a:lnTo>
                  <a:lnTo>
                    <a:pt x="191" y="385"/>
                  </a:lnTo>
                  <a:lnTo>
                    <a:pt x="163" y="390"/>
                  </a:lnTo>
                  <a:lnTo>
                    <a:pt x="237" y="192"/>
                  </a:lnTo>
                  <a:lnTo>
                    <a:pt x="0" y="112"/>
                  </a:lnTo>
                  <a:lnTo>
                    <a:pt x="12" y="110"/>
                  </a:lnTo>
                  <a:lnTo>
                    <a:pt x="36" y="105"/>
                  </a:lnTo>
                  <a:lnTo>
                    <a:pt x="55" y="102"/>
                  </a:lnTo>
                  <a:lnTo>
                    <a:pt x="76" y="98"/>
                  </a:lnTo>
                  <a:lnTo>
                    <a:pt x="102" y="95"/>
                  </a:lnTo>
                  <a:lnTo>
                    <a:pt x="123" y="92"/>
                  </a:lnTo>
                  <a:lnTo>
                    <a:pt x="153" y="88"/>
                  </a:lnTo>
                  <a:lnTo>
                    <a:pt x="177" y="85"/>
                  </a:lnTo>
                  <a:lnTo>
                    <a:pt x="205" y="83"/>
                  </a:lnTo>
                  <a:lnTo>
                    <a:pt x="234" y="81"/>
                  </a:lnTo>
                  <a:lnTo>
                    <a:pt x="262" y="79"/>
                  </a:lnTo>
                  <a:lnTo>
                    <a:pt x="295" y="78"/>
                  </a:lnTo>
                  <a:lnTo>
                    <a:pt x="325" y="77"/>
                  </a:lnTo>
                  <a:lnTo>
                    <a:pt x="356" y="77"/>
                  </a:lnTo>
                  <a:lnTo>
                    <a:pt x="388" y="77"/>
                  </a:lnTo>
                  <a:lnTo>
                    <a:pt x="428" y="77"/>
                  </a:lnTo>
                  <a:lnTo>
                    <a:pt x="464" y="78"/>
                  </a:lnTo>
                  <a:lnTo>
                    <a:pt x="488" y="78"/>
                  </a:lnTo>
                  <a:lnTo>
                    <a:pt x="518" y="80"/>
                  </a:lnTo>
                  <a:lnTo>
                    <a:pt x="546" y="82"/>
                  </a:lnTo>
                  <a:lnTo>
                    <a:pt x="579" y="84"/>
                  </a:lnTo>
                  <a:lnTo>
                    <a:pt x="608" y="87"/>
                  </a:lnTo>
                  <a:lnTo>
                    <a:pt x="635" y="90"/>
                  </a:lnTo>
                  <a:lnTo>
                    <a:pt x="671" y="94"/>
                  </a:lnTo>
                  <a:lnTo>
                    <a:pt x="697" y="98"/>
                  </a:lnTo>
                  <a:lnTo>
                    <a:pt x="729" y="102"/>
                  </a:lnTo>
                  <a:lnTo>
                    <a:pt x="756" y="106"/>
                  </a:lnTo>
                  <a:lnTo>
                    <a:pt x="785" y="112"/>
                  </a:lnTo>
                  <a:lnTo>
                    <a:pt x="815" y="118"/>
                  </a:lnTo>
                  <a:lnTo>
                    <a:pt x="902" y="0"/>
                  </a:lnTo>
                  <a:lnTo>
                    <a:pt x="1026" y="328"/>
                  </a:lnTo>
                  <a:lnTo>
                    <a:pt x="547" y="484"/>
                  </a:lnTo>
                </a:path>
              </a:pathLst>
            </a:custGeom>
            <a:gradFill rotWithShape="0">
              <a:gsLst>
                <a:gs pos="0">
                  <a:srgbClr val="FF0000"/>
                </a:gs>
                <a:gs pos="100000">
                  <a:srgbClr val="FF0000">
                    <a:gamma/>
                    <a:tint val="70196"/>
                    <a:invGamma/>
                  </a:srgbClr>
                </a:gs>
              </a:gsLst>
              <a:path path="rect">
                <a:fillToRect l="50000" t="50000" r="50000" b="50000"/>
              </a:path>
            </a:gradFill>
            <a:ln w="12700" cap="rnd" cmpd="sng">
              <a:solidFill>
                <a:srgbClr val="000000"/>
              </a:solidFill>
              <a:prstDash val="solid"/>
              <a:round/>
              <a:headEnd type="none" w="med" len="med"/>
              <a:tailEnd type="none" w="med" len="med"/>
            </a:ln>
            <a:effectLst>
              <a:outerShdw dist="107763" dir="2700000" algn="ctr" rotWithShape="0">
                <a:srgbClr val="676767"/>
              </a:outerShdw>
            </a:effectLst>
          </p:spPr>
          <p:txBody>
            <a:bodyPr/>
            <a:lstStyle/>
            <a:p>
              <a:endParaRPr lang="en-US"/>
            </a:p>
          </p:txBody>
        </p:sp>
      </p:grpSp>
      <p:sp>
        <p:nvSpPr>
          <p:cNvPr id="24593" name="Rectangle 17"/>
          <p:cNvSpPr>
            <a:spLocks noChangeArrowheads="1"/>
          </p:cNvSpPr>
          <p:nvPr/>
        </p:nvSpPr>
        <p:spPr bwMode="auto">
          <a:xfrm>
            <a:off x="3756024" y="3426485"/>
            <a:ext cx="1889127" cy="837665"/>
          </a:xfrm>
          <a:prstGeom prst="rect">
            <a:avLst/>
          </a:prstGeom>
          <a:noFill/>
          <a:ln w="12700">
            <a:noFill/>
            <a:miter lim="800000"/>
            <a:headEnd/>
            <a:tailEnd/>
          </a:ln>
          <a:effectLst/>
        </p:spPr>
        <p:txBody>
          <a:bodyPr wrap="square" lIns="90488" tIns="44450" rIns="90488" bIns="44450">
            <a:spAutoFit/>
          </a:bodyPr>
          <a:lstStyle/>
          <a:p>
            <a:pPr algn="ctr" eaLnBrk="0" hangingPunct="0">
              <a:lnSpc>
                <a:spcPct val="90000"/>
              </a:lnSpc>
              <a:spcBef>
                <a:spcPct val="50000"/>
              </a:spcBef>
            </a:pPr>
            <a:r>
              <a:rPr lang="en-US" b="1">
                <a:latin typeface="Arial" pitchFamily="34" charset="0"/>
              </a:rPr>
              <a:t>Increasing Consumers’ Attention</a:t>
            </a:r>
          </a:p>
        </p:txBody>
      </p:sp>
      <p:sp>
        <p:nvSpPr>
          <p:cNvPr id="24594" name="Rectangle 18"/>
          <p:cNvSpPr>
            <a:spLocks noChangeArrowheads="1"/>
          </p:cNvSpPr>
          <p:nvPr/>
        </p:nvSpPr>
        <p:spPr bwMode="auto">
          <a:xfrm>
            <a:off x="542924" y="4080364"/>
            <a:ext cx="2403509" cy="1019253"/>
          </a:xfrm>
          <a:prstGeom prst="rect">
            <a:avLst/>
          </a:prstGeom>
          <a:noFill/>
          <a:ln w="12700">
            <a:noFill/>
            <a:miter lim="800000"/>
            <a:headEnd/>
            <a:tailEnd/>
          </a:ln>
          <a:effectLst/>
        </p:spPr>
        <p:txBody>
          <a:bodyPr wrap="square" lIns="90488" tIns="44450" rIns="90488" bIns="44450">
            <a:spAutoFit/>
          </a:bodyPr>
          <a:lstStyle/>
          <a:p>
            <a:pPr algn="ctr" eaLnBrk="0" hangingPunct="0">
              <a:lnSpc>
                <a:spcPct val="90000"/>
              </a:lnSpc>
              <a:spcBef>
                <a:spcPct val="50000"/>
              </a:spcBef>
            </a:pPr>
            <a:r>
              <a:rPr lang="en-US" b="1">
                <a:latin typeface="Arial" pitchFamily="34" charset="0"/>
              </a:rPr>
              <a:t>Include                          Celebrity Endorsers</a:t>
            </a:r>
            <a:endParaRPr lang="en-US" sz="2000" b="1">
              <a:latin typeface="Arial" pitchFamily="34" charset="0"/>
            </a:endParaRPr>
          </a:p>
          <a:p>
            <a:pPr algn="ctr" eaLnBrk="0" latinLnBrk="1" hangingPunct="0">
              <a:lnSpc>
                <a:spcPct val="90000"/>
              </a:lnSpc>
              <a:spcBef>
                <a:spcPct val="50000"/>
              </a:spcBef>
            </a:pPr>
            <a:endParaRPr lang="en-US" sz="2000" b="1">
              <a:latin typeface="Arial" pitchFamily="34" charset="0"/>
            </a:endParaRPr>
          </a:p>
        </p:txBody>
      </p:sp>
      <p:sp>
        <p:nvSpPr>
          <p:cNvPr id="19" name="Title 18"/>
          <p:cNvSpPr>
            <a:spLocks noGrp="1"/>
          </p:cNvSpPr>
          <p:nvPr>
            <p:ph type="title"/>
          </p:nvPr>
        </p:nvSpPr>
        <p:spPr/>
        <p:txBody>
          <a:bodyPr/>
          <a:lstStyle/>
          <a:p>
            <a:r>
              <a:rPr lang="en-US" dirty="0" smtClean="0"/>
              <a:t>Strategies to Increase Involvement</a:t>
            </a:r>
            <a:endParaRPr lang="en-US" dirty="0"/>
          </a:p>
        </p:txBody>
      </p:sp>
    </p:spTree>
  </p:cSld>
  <p:clrMapOvr>
    <a:masterClrMapping/>
  </p:clrMapOvr>
  <p:transition spd="slow">
    <p:rand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9784" name="Picture 8" descr="0810_241 BLACKWELL"/>
          <p:cNvPicPr>
            <a:picLocks noChangeAspect="1" noChangeArrowheads="1"/>
          </p:cNvPicPr>
          <p:nvPr/>
        </p:nvPicPr>
        <p:blipFill>
          <a:blip r:embed="rId2" cstate="print"/>
          <a:srcRect/>
          <a:stretch>
            <a:fillRect/>
          </a:stretch>
        </p:blipFill>
        <p:spPr bwMode="auto">
          <a:xfrm>
            <a:off x="1066800" y="1295400"/>
            <a:ext cx="7239000" cy="5240735"/>
          </a:xfrm>
          <a:prstGeom prst="rect">
            <a:avLst/>
          </a:prstGeom>
          <a:noFill/>
        </p:spPr>
      </p:pic>
      <p:sp>
        <p:nvSpPr>
          <p:cNvPr id="4" name="Title 3"/>
          <p:cNvSpPr>
            <a:spLocks noGrp="1"/>
          </p:cNvSpPr>
          <p:nvPr>
            <p:ph type="title"/>
          </p:nvPr>
        </p:nvSpPr>
        <p:spPr/>
        <p:txBody>
          <a:bodyPr>
            <a:normAutofit/>
          </a:bodyPr>
          <a:lstStyle/>
          <a:p>
            <a:r>
              <a:rPr lang="en-US" dirty="0" smtClean="0"/>
              <a:t>Unconscious motivation</a:t>
            </a:r>
            <a:endParaRPr lang="en-US" dirty="0"/>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2860" name="Picture 12" descr="0811_243 BLACKWELL"/>
          <p:cNvPicPr>
            <a:picLocks noChangeAspect="1" noChangeArrowheads="1"/>
          </p:cNvPicPr>
          <p:nvPr/>
        </p:nvPicPr>
        <p:blipFill>
          <a:blip r:embed="rId2" cstate="print"/>
          <a:srcRect/>
          <a:stretch>
            <a:fillRect/>
          </a:stretch>
        </p:blipFill>
        <p:spPr bwMode="auto">
          <a:xfrm>
            <a:off x="2057400" y="4800600"/>
            <a:ext cx="5181600" cy="1401763"/>
          </a:xfrm>
          <a:prstGeom prst="rect">
            <a:avLst/>
          </a:prstGeom>
          <a:noFill/>
        </p:spPr>
      </p:pic>
      <p:sp>
        <p:nvSpPr>
          <p:cNvPr id="7" name="Title 6"/>
          <p:cNvSpPr>
            <a:spLocks noGrp="1"/>
          </p:cNvSpPr>
          <p:nvPr>
            <p:ph type="title"/>
          </p:nvPr>
        </p:nvSpPr>
        <p:spPr/>
        <p:txBody>
          <a:bodyPr>
            <a:normAutofit/>
          </a:bodyPr>
          <a:lstStyle/>
          <a:p>
            <a:r>
              <a:rPr lang="en-US" dirty="0" smtClean="0"/>
              <a:t>Motivating consumers</a:t>
            </a:r>
            <a:endParaRPr lang="en-US" dirty="0"/>
          </a:p>
        </p:txBody>
      </p:sp>
      <p:sp>
        <p:nvSpPr>
          <p:cNvPr id="8" name="Content Placeholder 7"/>
          <p:cNvSpPr>
            <a:spLocks noGrp="1"/>
          </p:cNvSpPr>
          <p:nvPr>
            <p:ph sz="quarter" idx="1"/>
          </p:nvPr>
        </p:nvSpPr>
        <p:spPr/>
        <p:txBody>
          <a:bodyPr/>
          <a:lstStyle/>
          <a:p>
            <a:r>
              <a:rPr lang="en-US" dirty="0" smtClean="0"/>
              <a:t>Motivating with Money </a:t>
            </a:r>
          </a:p>
          <a:p>
            <a:pPr lvl="1"/>
            <a:r>
              <a:rPr lang="en-US" dirty="0" smtClean="0"/>
              <a:t>Price cuts, specials, rebates and coupons motivate purchase</a:t>
            </a:r>
          </a:p>
          <a:p>
            <a:pPr lvl="1"/>
            <a:r>
              <a:rPr lang="en-US" dirty="0" smtClean="0"/>
              <a:t> Resulting sales may increase, but profits may not</a:t>
            </a:r>
          </a:p>
          <a:p>
            <a:pPr lvl="1"/>
            <a:r>
              <a:rPr lang="en-US" dirty="0" smtClean="0"/>
              <a:t> Attracts consumers less likely to repeat</a:t>
            </a:r>
          </a:p>
          <a:p>
            <a:pPr lvl="1"/>
            <a:r>
              <a:rPr lang="en-US" dirty="0" smtClean="0"/>
              <a:t> Price reductions may increase price sensitivity</a:t>
            </a: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5927" name="Picture 7" descr="Fig 8"/>
          <p:cNvPicPr>
            <a:picLocks noChangeAspect="1" noChangeArrowheads="1"/>
          </p:cNvPicPr>
          <p:nvPr/>
        </p:nvPicPr>
        <p:blipFill>
          <a:blip r:embed="rId2" cstate="print"/>
          <a:srcRect/>
          <a:stretch>
            <a:fillRect/>
          </a:stretch>
        </p:blipFill>
        <p:spPr bwMode="auto">
          <a:xfrm>
            <a:off x="5105400" y="1828800"/>
            <a:ext cx="4038600" cy="3095625"/>
          </a:xfrm>
          <a:prstGeom prst="rect">
            <a:avLst/>
          </a:prstGeom>
          <a:noFill/>
        </p:spPr>
      </p:pic>
      <p:sp>
        <p:nvSpPr>
          <p:cNvPr id="8" name="Title 7"/>
          <p:cNvSpPr>
            <a:spLocks noGrp="1"/>
          </p:cNvSpPr>
          <p:nvPr>
            <p:ph type="title"/>
          </p:nvPr>
        </p:nvSpPr>
        <p:spPr/>
        <p:txBody>
          <a:bodyPr>
            <a:normAutofit/>
          </a:bodyPr>
          <a:lstStyle/>
          <a:p>
            <a:r>
              <a:rPr lang="en-US" dirty="0" smtClean="0"/>
              <a:t>Motivating consumers</a:t>
            </a:r>
            <a:endParaRPr lang="en-US" dirty="0"/>
          </a:p>
        </p:txBody>
      </p:sp>
      <p:sp>
        <p:nvSpPr>
          <p:cNvPr id="7" name="Content Placeholder 6"/>
          <p:cNvSpPr>
            <a:spLocks noGrp="1"/>
          </p:cNvSpPr>
          <p:nvPr>
            <p:ph sz="quarter" idx="1"/>
          </p:nvPr>
        </p:nvSpPr>
        <p:spPr>
          <a:xfrm>
            <a:off x="612648" y="1600200"/>
            <a:ext cx="4416552" cy="4495800"/>
          </a:xfrm>
        </p:spPr>
        <p:txBody>
          <a:bodyPr>
            <a:normAutofit fontScale="85000" lnSpcReduction="20000"/>
          </a:bodyPr>
          <a:lstStyle/>
          <a:p>
            <a:r>
              <a:rPr lang="en-US" b="1" dirty="0" smtClean="0"/>
              <a:t>Provide other incentives:</a:t>
            </a:r>
            <a:r>
              <a:rPr lang="en-US" dirty="0" smtClean="0"/>
              <a:t/>
            </a:r>
            <a:br>
              <a:rPr lang="en-US" dirty="0" smtClean="0"/>
            </a:br>
            <a:r>
              <a:rPr lang="en-US" dirty="0" smtClean="0"/>
              <a:t>Premiums, free products, contests and sweepstakes are designed to motivate consumers to purchase</a:t>
            </a:r>
          </a:p>
          <a:p>
            <a:r>
              <a:rPr lang="en-US" dirty="0" smtClean="0"/>
              <a:t>There are limitations and shortcomings for this strategy in addition to the products offered as a premium being valued less </a:t>
            </a:r>
            <a:r>
              <a:rPr lang="en-US" b="1" dirty="0" smtClean="0"/>
              <a:t>(value-discounting hypothesis)</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1"/>
          </p:nvPr>
        </p:nvSpPr>
        <p:spPr/>
        <p:txBody>
          <a:bodyPr/>
          <a:lstStyle/>
          <a:p>
            <a:r>
              <a:rPr lang="en-US" dirty="0" smtClean="0">
                <a:latin typeface="Arial" pitchFamily="34" charset="0"/>
              </a:rPr>
              <a:t>Implement a loyalty program</a:t>
            </a:r>
          </a:p>
          <a:p>
            <a:pPr lvl="1"/>
            <a:r>
              <a:rPr lang="en-US" dirty="0" smtClean="0"/>
              <a:t>Motivate repeat buying by providing rewards to customers based on how much business they do with the company</a:t>
            </a:r>
          </a:p>
          <a:p>
            <a:pPr lvl="1"/>
            <a:r>
              <a:rPr lang="en-US" dirty="0" smtClean="0"/>
              <a:t> Tracks consumer purchases and provides estimates of Customer Lifetime Value</a:t>
            </a:r>
          </a:p>
          <a:p>
            <a:endParaRPr lang="en-US" dirty="0"/>
          </a:p>
        </p:txBody>
      </p:sp>
      <p:sp>
        <p:nvSpPr>
          <p:cNvPr id="9" name="Title 7"/>
          <p:cNvSpPr>
            <a:spLocks noGrp="1"/>
          </p:cNvSpPr>
          <p:nvPr>
            <p:ph type="title"/>
          </p:nvPr>
        </p:nvSpPr>
        <p:spPr>
          <a:xfrm>
            <a:off x="612648" y="228600"/>
            <a:ext cx="8153400" cy="990600"/>
          </a:xfrm>
        </p:spPr>
        <p:txBody>
          <a:bodyPr>
            <a:normAutofit/>
          </a:bodyPr>
          <a:lstStyle/>
          <a:p>
            <a:r>
              <a:rPr lang="en-US" dirty="0" smtClean="0"/>
              <a:t>Motivating consumers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152400" y="6400800"/>
            <a:ext cx="8763000" cy="304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1026" name="Picture 2"/>
          <p:cNvPicPr>
            <a:picLocks noChangeAspect="1" noChangeArrowheads="1"/>
          </p:cNvPicPr>
          <p:nvPr/>
        </p:nvPicPr>
        <p:blipFill>
          <a:blip r:embed="rId3" cstate="print"/>
          <a:srcRect/>
          <a:stretch>
            <a:fillRect/>
          </a:stretch>
        </p:blipFill>
        <p:spPr bwMode="auto">
          <a:xfrm>
            <a:off x="-1" y="0"/>
            <a:ext cx="9144001" cy="5803977"/>
          </a:xfrm>
          <a:prstGeom prst="rect">
            <a:avLst/>
          </a:prstGeom>
          <a:noFill/>
          <a:ln w="9525">
            <a:noFill/>
            <a:miter lim="800000"/>
            <a:headEnd/>
            <a:tailEnd/>
          </a:ln>
        </p:spPr>
      </p:pic>
      <p:sp>
        <p:nvSpPr>
          <p:cNvPr id="9" name="Rectangle 8"/>
          <p:cNvSpPr/>
          <p:nvPr/>
        </p:nvSpPr>
        <p:spPr>
          <a:xfrm rot="5400000">
            <a:off x="4495800" y="1904999"/>
            <a:ext cx="152400" cy="8382000"/>
          </a:xfrm>
          <a:prstGeom prst="rect">
            <a:avLst/>
          </a:prstGeom>
          <a:solidFill>
            <a:srgbClr val="C6C38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9" name="Picture 1031"/>
          <p:cNvPicPr>
            <a:picLocks noChangeAspect="1" noChangeArrowheads="1"/>
          </p:cNvPicPr>
          <p:nvPr/>
        </p:nvPicPr>
        <p:blipFill>
          <a:blip r:embed="rId3" cstate="print"/>
          <a:srcRect/>
          <a:stretch>
            <a:fillRect/>
          </a:stretch>
        </p:blipFill>
        <p:spPr bwMode="auto">
          <a:xfrm>
            <a:off x="5257800" y="3505200"/>
            <a:ext cx="3671887" cy="2947987"/>
          </a:xfrm>
          <a:prstGeom prst="rect">
            <a:avLst/>
          </a:prstGeom>
          <a:noFill/>
          <a:ln w="9525">
            <a:noFill/>
            <a:miter lim="800000"/>
            <a:headEnd/>
            <a:tailEnd/>
          </a:ln>
          <a:effectLst/>
        </p:spPr>
      </p:pic>
      <p:pic>
        <p:nvPicPr>
          <p:cNvPr id="33801" name="Picture 1033" descr="motivation"/>
          <p:cNvPicPr>
            <a:picLocks noChangeAspect="1" noChangeArrowheads="1"/>
          </p:cNvPicPr>
          <p:nvPr/>
        </p:nvPicPr>
        <p:blipFill>
          <a:blip r:embed="rId4" cstate="print"/>
          <a:srcRect/>
          <a:stretch>
            <a:fillRect/>
          </a:stretch>
        </p:blipFill>
        <p:spPr bwMode="auto">
          <a:xfrm>
            <a:off x="6516688" y="765175"/>
            <a:ext cx="2074862" cy="1489075"/>
          </a:xfrm>
          <a:prstGeom prst="rect">
            <a:avLst/>
          </a:prstGeom>
          <a:noFill/>
        </p:spPr>
      </p:pic>
      <p:sp>
        <p:nvSpPr>
          <p:cNvPr id="8" name="Title 7"/>
          <p:cNvSpPr>
            <a:spLocks noGrp="1"/>
          </p:cNvSpPr>
          <p:nvPr>
            <p:ph type="title"/>
          </p:nvPr>
        </p:nvSpPr>
        <p:spPr/>
        <p:txBody>
          <a:bodyPr>
            <a:normAutofit/>
          </a:bodyPr>
          <a:lstStyle/>
          <a:p>
            <a:r>
              <a:rPr lang="en-GB" dirty="0" smtClean="0"/>
              <a:t>What is a motive?</a:t>
            </a:r>
            <a:endParaRPr lang="en-US" dirty="0"/>
          </a:p>
        </p:txBody>
      </p:sp>
      <p:sp>
        <p:nvSpPr>
          <p:cNvPr id="9" name="Content Placeholder 8"/>
          <p:cNvSpPr>
            <a:spLocks noGrp="1"/>
          </p:cNvSpPr>
          <p:nvPr>
            <p:ph sz="quarter" idx="1"/>
          </p:nvPr>
        </p:nvSpPr>
        <p:spPr>
          <a:xfrm>
            <a:off x="612648" y="1600200"/>
            <a:ext cx="8153400" cy="2209800"/>
          </a:xfrm>
        </p:spPr>
        <p:txBody>
          <a:bodyPr/>
          <a:lstStyle/>
          <a:p>
            <a:pPr algn="just">
              <a:buFont typeface="Wingdings" pitchFamily="2" charset="2"/>
              <a:buChar char="Ø"/>
            </a:pPr>
            <a:r>
              <a:rPr lang="en-GB" dirty="0" smtClean="0"/>
              <a:t> </a:t>
            </a:r>
            <a:r>
              <a:rPr lang="en-GB" sz="3200" b="1" dirty="0" smtClean="0"/>
              <a:t>from the Latin </a:t>
            </a:r>
            <a:r>
              <a:rPr lang="en-GB" sz="3200" b="1" i="1" dirty="0" err="1" smtClean="0"/>
              <a:t>motus</a:t>
            </a:r>
            <a:r>
              <a:rPr lang="en-GB" sz="3200" b="1" dirty="0" smtClean="0"/>
              <a:t> - to move</a:t>
            </a:r>
          </a:p>
          <a:p>
            <a:pPr algn="just">
              <a:buFont typeface="Wingdings" pitchFamily="2" charset="2"/>
              <a:buChar char="Ø"/>
            </a:pPr>
            <a:r>
              <a:rPr lang="en-GB" sz="3200" b="1" dirty="0" smtClean="0"/>
              <a:t> A motive is something that causes a person to act (or move). It answers the question Why?</a:t>
            </a:r>
          </a:p>
        </p:txBody>
      </p:sp>
      <p:sp>
        <p:nvSpPr>
          <p:cNvPr id="10" name="Rectangle 9"/>
          <p:cNvSpPr/>
          <p:nvPr/>
        </p:nvSpPr>
        <p:spPr>
          <a:xfrm>
            <a:off x="457200" y="4495800"/>
            <a:ext cx="4572000" cy="2062103"/>
          </a:xfrm>
          <a:prstGeom prst="rect">
            <a:avLst/>
          </a:prstGeom>
        </p:spPr>
        <p:txBody>
          <a:bodyPr>
            <a:spAutoFit/>
          </a:bodyPr>
          <a:lstStyle/>
          <a:p>
            <a:pPr marL="320040" lvl="0" indent="-320040" algn="just">
              <a:spcBef>
                <a:spcPts val="700"/>
              </a:spcBef>
              <a:buClr>
                <a:srgbClr val="A5644E"/>
              </a:buClr>
              <a:buSzPct val="60000"/>
              <a:buFont typeface="Wingdings" pitchFamily="2" charset="2"/>
              <a:buChar char="Ø"/>
            </a:pPr>
            <a:r>
              <a:rPr lang="en-GB" sz="3200" b="1" dirty="0">
                <a:solidFill>
                  <a:prstClr val="black"/>
                </a:solidFill>
              </a:rPr>
              <a:t>An </a:t>
            </a:r>
            <a:r>
              <a:rPr lang="en-GB" sz="3200" b="1" u="sng" dirty="0">
                <a:solidFill>
                  <a:prstClr val="black"/>
                </a:solidFill>
              </a:rPr>
              <a:t>inner</a:t>
            </a:r>
            <a:r>
              <a:rPr lang="en-GB" sz="3200" b="1" dirty="0">
                <a:solidFill>
                  <a:prstClr val="black"/>
                </a:solidFill>
              </a:rPr>
              <a:t> drive or process that </a:t>
            </a:r>
            <a:r>
              <a:rPr lang="en-GB" sz="3200" b="1" u="sng" dirty="0">
                <a:solidFill>
                  <a:prstClr val="black"/>
                </a:solidFill>
              </a:rPr>
              <a:t>causes</a:t>
            </a:r>
            <a:r>
              <a:rPr lang="en-GB" sz="3200" b="1" dirty="0">
                <a:solidFill>
                  <a:prstClr val="black"/>
                </a:solidFill>
              </a:rPr>
              <a:t> a person </a:t>
            </a:r>
            <a:r>
              <a:rPr lang="en-GB" sz="3200" b="1" u="sng" dirty="0">
                <a:solidFill>
                  <a:prstClr val="black"/>
                </a:solidFill>
              </a:rPr>
              <a:t>to act</a:t>
            </a:r>
            <a:r>
              <a:rPr lang="en-GB" sz="3200" b="1" dirty="0">
                <a:solidFill>
                  <a:prstClr val="black"/>
                </a:solidFill>
              </a:rPr>
              <a:t> to  fulfil a want or need.</a:t>
            </a:r>
            <a:endParaRPr lang="en-GB" sz="3200" dirty="0">
              <a:solidFill>
                <a:prstClr val="black"/>
              </a:solidFill>
            </a:endParaRPr>
          </a:p>
        </p:txBody>
      </p:sp>
      <p:sp>
        <p:nvSpPr>
          <p:cNvPr id="11" name="Title 7"/>
          <p:cNvSpPr txBox="1">
            <a:spLocks/>
          </p:cNvSpPr>
          <p:nvPr/>
        </p:nvSpPr>
        <p:spPr>
          <a:xfrm>
            <a:off x="381000" y="3657600"/>
            <a:ext cx="8153400" cy="990600"/>
          </a:xfrm>
          <a:prstGeom prst="rect">
            <a:avLst/>
          </a:prstGeom>
        </p:spPr>
        <p:txBody>
          <a:bodyPr vert="horz"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tx2"/>
                </a:solidFill>
                <a:effectLst/>
                <a:uLnTx/>
                <a:uFillTx/>
                <a:latin typeface="+mj-lt"/>
                <a:ea typeface="+mj-ea"/>
                <a:cs typeface="+mj-cs"/>
              </a:rPr>
              <a:t>Motivation?</a:t>
            </a:r>
            <a:endParaRPr kumimoji="0" lang="en-US" sz="4400" b="1"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p:txBody>
          <a:bodyPr rtlCol="0">
            <a:normAutofit/>
          </a:bodyPr>
          <a:lstStyle/>
          <a:p>
            <a:pPr eaLnBrk="1" fontAlgn="auto" hangingPunct="1">
              <a:spcAft>
                <a:spcPts val="0"/>
              </a:spcAft>
              <a:defRPr/>
            </a:pPr>
            <a:r>
              <a:rPr lang="en-US" dirty="0" smtClean="0">
                <a:solidFill>
                  <a:schemeClr val="bg2">
                    <a:lumMod val="25000"/>
                  </a:schemeClr>
                </a:solidFill>
              </a:rPr>
              <a:t>Motivation as a Psychological Force</a:t>
            </a:r>
            <a:endParaRPr lang="en-US" dirty="0">
              <a:solidFill>
                <a:schemeClr val="bg2">
                  <a:lumMod val="25000"/>
                </a:schemeClr>
              </a:solidFill>
            </a:endParaRPr>
          </a:p>
        </p:txBody>
      </p:sp>
      <p:sp>
        <p:nvSpPr>
          <p:cNvPr id="130051" name="Rectangle 3"/>
          <p:cNvSpPr>
            <a:spLocks noGrp="1" noChangeArrowheads="1"/>
          </p:cNvSpPr>
          <p:nvPr>
            <p:ph type="body" idx="1"/>
          </p:nvPr>
        </p:nvSpPr>
        <p:spPr>
          <a:xfrm>
            <a:off x="457200" y="1752600"/>
            <a:ext cx="3962400" cy="4373563"/>
          </a:xfrm>
        </p:spPr>
        <p:txBody>
          <a:bodyPr rtlCol="0">
            <a:normAutofit fontScale="85000" lnSpcReduction="10000"/>
          </a:bodyPr>
          <a:lstStyle/>
          <a:p>
            <a:pPr algn="just" eaLnBrk="1" fontAlgn="auto" hangingPunct="1">
              <a:spcAft>
                <a:spcPts val="0"/>
              </a:spcAft>
              <a:buFont typeface="Arial" pitchFamily="34" charset="0"/>
              <a:buChar char="•"/>
              <a:defRPr/>
            </a:pPr>
            <a:r>
              <a:rPr lang="en-US" b="1" dirty="0" smtClean="0"/>
              <a:t>Motivation</a:t>
            </a:r>
            <a:r>
              <a:rPr lang="en-US" i="1" dirty="0" smtClean="0">
                <a:solidFill>
                  <a:srgbClr val="B10909"/>
                </a:solidFill>
              </a:rPr>
              <a:t> </a:t>
            </a:r>
            <a:r>
              <a:rPr lang="en-US" dirty="0" smtClean="0"/>
              <a:t>is the driving force within individuals that impels them </a:t>
            </a:r>
            <a:r>
              <a:rPr lang="en-US" dirty="0" smtClean="0"/>
              <a:t>to take an action.</a:t>
            </a:r>
            <a:endParaRPr lang="en-US" i="1" dirty="0" smtClean="0">
              <a:solidFill>
                <a:srgbClr val="B10909"/>
              </a:solidFill>
            </a:endParaRPr>
          </a:p>
          <a:p>
            <a:pPr algn="just" eaLnBrk="1" fontAlgn="auto" hangingPunct="1">
              <a:spcAft>
                <a:spcPts val="0"/>
              </a:spcAft>
              <a:buFont typeface="Arial" pitchFamily="34" charset="0"/>
              <a:buChar char="•"/>
              <a:defRPr/>
            </a:pPr>
            <a:r>
              <a:rPr lang="en-US" b="1" dirty="0" smtClean="0"/>
              <a:t>Needs </a:t>
            </a:r>
            <a:r>
              <a:rPr lang="en-US" dirty="0"/>
              <a:t>are the essence of the marketing concept.  Marketers do not create needs but can make consumers aware of needs.</a:t>
            </a:r>
          </a:p>
          <a:p>
            <a:pPr eaLnBrk="1" fontAlgn="auto" hangingPunct="1">
              <a:spcAft>
                <a:spcPts val="0"/>
              </a:spcAft>
              <a:buFont typeface="Arial" pitchFamily="34" charset="0"/>
              <a:buChar char="•"/>
              <a:defRPr/>
            </a:pPr>
            <a:endParaRPr lang="en-US" dirty="0"/>
          </a:p>
        </p:txBody>
      </p:sp>
      <p:pic>
        <p:nvPicPr>
          <p:cNvPr id="6151" name="Picture 7" descr="ch4 - man with burger.jpg"/>
          <p:cNvPicPr>
            <a:picLocks noChangeAspect="1"/>
          </p:cNvPicPr>
          <p:nvPr/>
        </p:nvPicPr>
        <p:blipFill>
          <a:blip r:embed="rId3" cstate="print"/>
          <a:srcRect/>
          <a:stretch>
            <a:fillRect/>
          </a:stretch>
        </p:blipFill>
        <p:spPr bwMode="auto">
          <a:xfrm>
            <a:off x="4421188" y="1752600"/>
            <a:ext cx="4265612" cy="3276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72" name="Rectangle 20"/>
          <p:cNvSpPr>
            <a:spLocks noGrp="1" noChangeArrowheads="1"/>
          </p:cNvSpPr>
          <p:nvPr>
            <p:ph type="title"/>
          </p:nvPr>
        </p:nvSpPr>
        <p:spPr/>
        <p:txBody>
          <a:bodyPr rtlCol="0">
            <a:noAutofit/>
          </a:bodyPr>
          <a:lstStyle/>
          <a:p>
            <a:pPr eaLnBrk="1" fontAlgn="auto" hangingPunct="1">
              <a:spcAft>
                <a:spcPts val="0"/>
              </a:spcAft>
              <a:defRPr/>
            </a:pPr>
            <a:r>
              <a:rPr lang="en-US" dirty="0" smtClean="0">
                <a:solidFill>
                  <a:schemeClr val="bg2">
                    <a:lumMod val="25000"/>
                  </a:schemeClr>
                </a:solidFill>
              </a:rPr>
              <a:t>Model </a:t>
            </a:r>
            <a:r>
              <a:rPr lang="en-US" dirty="0">
                <a:solidFill>
                  <a:schemeClr val="bg2">
                    <a:lumMod val="25000"/>
                  </a:schemeClr>
                </a:solidFill>
              </a:rPr>
              <a:t>of the Motivation </a:t>
            </a:r>
            <a:r>
              <a:rPr lang="en-US" dirty="0" smtClean="0">
                <a:solidFill>
                  <a:schemeClr val="bg2">
                    <a:lumMod val="25000"/>
                  </a:schemeClr>
                </a:solidFill>
              </a:rPr>
              <a:t>Process</a:t>
            </a:r>
            <a:br>
              <a:rPr lang="en-US" dirty="0" smtClean="0">
                <a:solidFill>
                  <a:schemeClr val="bg2">
                    <a:lumMod val="25000"/>
                  </a:schemeClr>
                </a:solidFill>
              </a:rPr>
            </a:br>
            <a:r>
              <a:rPr lang="en-US" dirty="0" smtClean="0">
                <a:solidFill>
                  <a:schemeClr val="bg2">
                    <a:lumMod val="25000"/>
                  </a:schemeClr>
                </a:solidFill>
              </a:rPr>
              <a:t>Figure 4.2</a:t>
            </a:r>
            <a:endParaRPr lang="en-US" dirty="0">
              <a:solidFill>
                <a:schemeClr val="bg2">
                  <a:lumMod val="25000"/>
                </a:schemeClr>
              </a:solidFill>
            </a:endParaRPr>
          </a:p>
        </p:txBody>
      </p:sp>
      <p:pic>
        <p:nvPicPr>
          <p:cNvPr id="7174" name="Picture 8" descr="fig04_02"/>
          <p:cNvPicPr>
            <a:picLocks noChangeAspect="1" noChangeArrowheads="1"/>
          </p:cNvPicPr>
          <p:nvPr/>
        </p:nvPicPr>
        <p:blipFill>
          <a:blip r:embed="rId3" cstate="print"/>
          <a:srcRect/>
          <a:stretch>
            <a:fillRect/>
          </a:stretch>
        </p:blipFill>
        <p:spPr bwMode="auto">
          <a:xfrm>
            <a:off x="361950" y="1589088"/>
            <a:ext cx="8382000" cy="4887912"/>
          </a:xfrm>
          <a:prstGeom prst="rect">
            <a:avLst/>
          </a:prstGeom>
          <a:noFill/>
          <a:ln w="9525">
            <a:noFill/>
            <a:miter lim="800000"/>
            <a:headEnd/>
            <a:tailEnd/>
          </a:ln>
        </p:spPr>
      </p:pic>
    </p:spTree>
  </p:cSld>
  <p:clrMapOvr>
    <a:masterClrMapping/>
  </p:clrMapOvr>
  <p:transition>
    <p:cov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Grp="1" noChangeArrowheads="1"/>
          </p:cNvSpPr>
          <p:nvPr>
            <p:ph type="title"/>
          </p:nvPr>
        </p:nvSpPr>
        <p:spPr/>
        <p:txBody>
          <a:bodyPr/>
          <a:lstStyle/>
          <a:p>
            <a:pPr eaLnBrk="1" hangingPunct="1"/>
            <a:r>
              <a:rPr lang="en-US" smtClean="0"/>
              <a:t>Types of Needs</a:t>
            </a:r>
          </a:p>
        </p:txBody>
      </p:sp>
      <p:sp>
        <p:nvSpPr>
          <p:cNvPr id="8195" name="Rectangle 5"/>
          <p:cNvSpPr>
            <a:spLocks noGrp="1" noChangeArrowheads="1"/>
          </p:cNvSpPr>
          <p:nvPr>
            <p:ph type="body" idx="1"/>
          </p:nvPr>
        </p:nvSpPr>
        <p:spPr/>
        <p:txBody>
          <a:bodyPr/>
          <a:lstStyle/>
          <a:p>
            <a:pPr algn="just" eaLnBrk="1" hangingPunct="1"/>
            <a:r>
              <a:rPr lang="en-US" dirty="0" smtClean="0"/>
              <a:t>Innate Needs</a:t>
            </a:r>
          </a:p>
          <a:p>
            <a:pPr lvl="1" algn="just" eaLnBrk="1" hangingPunct="1"/>
            <a:r>
              <a:rPr lang="en-US" dirty="0" smtClean="0"/>
              <a:t>Physiological </a:t>
            </a:r>
            <a:r>
              <a:rPr lang="en-US" dirty="0" smtClean="0"/>
              <a:t>needs </a:t>
            </a:r>
            <a:r>
              <a:rPr lang="en-US" dirty="0" smtClean="0"/>
              <a:t>that are considered primary needs or </a:t>
            </a:r>
            <a:r>
              <a:rPr lang="en-US" dirty="0" smtClean="0"/>
              <a:t>motives</a:t>
            </a:r>
          </a:p>
          <a:p>
            <a:pPr lvl="1" algn="just" eaLnBrk="1" hangingPunct="1"/>
            <a:r>
              <a:rPr lang="en-US" dirty="0" smtClean="0"/>
              <a:t>Examples are shelter, food, water, clothing</a:t>
            </a:r>
            <a:endParaRPr lang="en-US" dirty="0" smtClean="0"/>
          </a:p>
          <a:p>
            <a:pPr algn="just" eaLnBrk="1" hangingPunct="1"/>
            <a:endParaRPr lang="en-US" dirty="0" smtClean="0"/>
          </a:p>
          <a:p>
            <a:pPr algn="just" eaLnBrk="1" hangingPunct="1"/>
            <a:r>
              <a:rPr lang="en-US" dirty="0" smtClean="0"/>
              <a:t>Acquired Needs</a:t>
            </a:r>
          </a:p>
          <a:p>
            <a:pPr lvl="1" algn="just" eaLnBrk="1" hangingPunct="1"/>
            <a:r>
              <a:rPr lang="en-US" dirty="0" smtClean="0"/>
              <a:t>Needs based on personal preference and personal experiences.  </a:t>
            </a:r>
            <a:r>
              <a:rPr lang="en-US" dirty="0" smtClean="0"/>
              <a:t>Are generally psychological and considered secondary needs. </a:t>
            </a:r>
            <a:r>
              <a:rPr lang="en-US" dirty="0" err="1" smtClean="0"/>
              <a:t>Eg</a:t>
            </a:r>
            <a:r>
              <a:rPr lang="en-US" dirty="0" smtClean="0"/>
              <a:t>. </a:t>
            </a:r>
            <a:r>
              <a:rPr lang="en-US" dirty="0" smtClean="0"/>
              <a:t>Jeans, Cars, </a:t>
            </a:r>
            <a:r>
              <a:rPr lang="en-US" dirty="0" err="1" smtClean="0"/>
              <a:t>Jewellry</a:t>
            </a:r>
            <a:endParaRPr lang="en-US" dirty="0" smtClean="0"/>
          </a:p>
        </p:txBody>
      </p:sp>
    </p:spTree>
  </p:cSld>
  <p:clrMapOvr>
    <a:masterClrMapping/>
  </p:clrMapOvr>
  <p:transition>
    <p:cove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6"/>
          <p:cNvSpPr>
            <a:spLocks noGrp="1" noChangeArrowheads="1"/>
          </p:cNvSpPr>
          <p:nvPr>
            <p:ph type="title"/>
          </p:nvPr>
        </p:nvSpPr>
        <p:spPr/>
        <p:txBody>
          <a:bodyPr/>
          <a:lstStyle/>
          <a:p>
            <a:pPr eaLnBrk="1" hangingPunct="1"/>
            <a:r>
              <a:rPr lang="en-US" smtClean="0"/>
              <a:t>Goals</a:t>
            </a:r>
          </a:p>
        </p:txBody>
      </p:sp>
      <p:sp>
        <p:nvSpPr>
          <p:cNvPr id="9219" name="Rectangle 7"/>
          <p:cNvSpPr>
            <a:spLocks noGrp="1" noChangeArrowheads="1"/>
          </p:cNvSpPr>
          <p:nvPr>
            <p:ph type="body" idx="1"/>
          </p:nvPr>
        </p:nvSpPr>
        <p:spPr/>
        <p:txBody>
          <a:bodyPr/>
          <a:lstStyle/>
          <a:p>
            <a:pPr eaLnBrk="1" hangingPunct="1"/>
            <a:r>
              <a:rPr lang="en-US" smtClean="0"/>
              <a:t>The sought-after results of motivated behavior</a:t>
            </a:r>
          </a:p>
          <a:p>
            <a:pPr eaLnBrk="1" hangingPunct="1"/>
            <a:r>
              <a:rPr lang="en-US" b="1" smtClean="0"/>
              <a:t>Generic goals </a:t>
            </a:r>
            <a:r>
              <a:rPr lang="en-US" smtClean="0"/>
              <a:t>are general categories of goals that consumers see as a way to fulfill their needs</a:t>
            </a:r>
          </a:p>
          <a:p>
            <a:pPr eaLnBrk="1" hangingPunct="1"/>
            <a:r>
              <a:rPr lang="en-US" b="1" smtClean="0"/>
              <a:t>Product-specific goals </a:t>
            </a:r>
            <a:r>
              <a:rPr lang="en-US" smtClean="0"/>
              <a:t>are specifically branded products or services that consumers select as their goals</a:t>
            </a:r>
          </a:p>
        </p:txBody>
      </p:sp>
      <p:cxnSp>
        <p:nvCxnSpPr>
          <p:cNvPr id="5" name="Straight Arrow Connector 4"/>
          <p:cNvCxnSpPr/>
          <p:nvPr/>
        </p:nvCxnSpPr>
        <p:spPr>
          <a:xfrm>
            <a:off x="838200" y="5791200"/>
            <a:ext cx="7620000" cy="0"/>
          </a:xfrm>
          <a:prstGeom prst="straightConnector1">
            <a:avLst/>
          </a:prstGeom>
          <a:ln w="57150">
            <a:headEnd type="arrow"/>
            <a:tailEnd type="arrow"/>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685800" y="6019800"/>
            <a:ext cx="8494633" cy="646331"/>
          </a:xfrm>
          <a:prstGeom prst="rect">
            <a:avLst/>
          </a:prstGeom>
          <a:noFill/>
        </p:spPr>
        <p:txBody>
          <a:bodyPr wrap="none" rtlCol="0">
            <a:spAutoFit/>
          </a:bodyPr>
          <a:lstStyle/>
          <a:p>
            <a:r>
              <a:rPr lang="en-US" dirty="0" smtClean="0"/>
              <a:t>Any drink..       Any cold drink…    any carbonated drink…                  </a:t>
            </a:r>
            <a:r>
              <a:rPr lang="en-US" dirty="0" err="1" smtClean="0"/>
              <a:t>Bisleri</a:t>
            </a:r>
            <a:r>
              <a:rPr lang="en-US" dirty="0" smtClean="0"/>
              <a:t> </a:t>
            </a:r>
          </a:p>
          <a:p>
            <a:r>
              <a:rPr lang="en-US" dirty="0" smtClean="0"/>
              <a:t>                                                                                                             mineral water</a:t>
            </a:r>
            <a:endParaRPr lang="en-US" dirty="0"/>
          </a:p>
        </p:txBody>
      </p:sp>
    </p:spTree>
  </p:cSld>
  <p:clrMapOvr>
    <a:masterClrMapping/>
  </p:clrMapOvr>
  <p:transition>
    <p:cover/>
  </p:transition>
  <p:timing>
    <p:tnLst>
      <p:par>
        <p:cTn id="1" dur="indefinite" restart="never" nodeType="tmRoot"/>
      </p:par>
    </p:tnLst>
  </p:timing>
</p:sld>
</file>

<file path=ppt/theme/theme1.xml><?xml version="1.0" encoding="utf-8"?>
<a:theme xmlns:a="http://schemas.openxmlformats.org/drawingml/2006/main" name="Office Theme">
  <a:themeElements>
    <a:clrScheme name="Custom 29">
      <a:dk1>
        <a:sysClr val="windowText" lastClr="000000"/>
      </a:dk1>
      <a:lt1>
        <a:sysClr val="window" lastClr="FFFFFF"/>
      </a:lt1>
      <a:dk2>
        <a:srgbClr val="1F497D"/>
      </a:dk2>
      <a:lt2>
        <a:srgbClr val="EEECE1"/>
      </a:lt2>
      <a:accent1>
        <a:srgbClr val="4F81BD"/>
      </a:accent1>
      <a:accent2>
        <a:srgbClr val="D6D1B7"/>
      </a:accent2>
      <a:accent3>
        <a:srgbClr val="938953"/>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4420</TotalTime>
  <Words>1641</Words>
  <Application>Microsoft Office PowerPoint</Application>
  <PresentationFormat>On-screen Show (4:3)</PresentationFormat>
  <Paragraphs>150</Paragraphs>
  <Slides>39</Slides>
  <Notes>18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39</vt:i4>
      </vt:variant>
    </vt:vector>
  </HeadingPairs>
  <TitlesOfParts>
    <vt:vector size="44" baseType="lpstr">
      <vt:lpstr>Arial</vt:lpstr>
      <vt:lpstr>Calibri</vt:lpstr>
      <vt:lpstr>Times New Roman</vt:lpstr>
      <vt:lpstr>Wingdings</vt:lpstr>
      <vt:lpstr>Office Theme</vt:lpstr>
      <vt:lpstr>Dear Diary,  My heart is racing to buy a car.    </vt:lpstr>
      <vt:lpstr>1. Honda CRV</vt:lpstr>
      <vt:lpstr>2. Red Audi A4</vt:lpstr>
      <vt:lpstr>PowerPoint Presentation</vt:lpstr>
      <vt:lpstr>What is a motive?</vt:lpstr>
      <vt:lpstr>Motivation as a Psychological Force</vt:lpstr>
      <vt:lpstr>Model of the Motivation Process Figure 4.2</vt:lpstr>
      <vt:lpstr>Types of Needs</vt:lpstr>
      <vt:lpstr>Goals</vt:lpstr>
      <vt:lpstr>How Does this Ad Appeal to  One’s Goals?</vt:lpstr>
      <vt:lpstr>It Appeals to satisfying security needs</vt:lpstr>
      <vt:lpstr>The Dynamics of Motivation</vt:lpstr>
      <vt:lpstr>Maslow’s Hierarchy of Needs</vt:lpstr>
      <vt:lpstr>Contd..</vt:lpstr>
      <vt:lpstr>To Which of Maslow’s Needs Does This Ad Appeal?</vt:lpstr>
      <vt:lpstr>Both Physiological and Social Needs</vt:lpstr>
      <vt:lpstr>To Which of Maslow’s Needs Does This Ad Appeal?</vt:lpstr>
      <vt:lpstr>Esteem Needs</vt:lpstr>
      <vt:lpstr>To Which of Maslow’s Needs Does This Ad Appeal?</vt:lpstr>
      <vt:lpstr>Self-Actualization</vt:lpstr>
      <vt:lpstr>Discussion Questions</vt:lpstr>
      <vt:lpstr>PowerPoint Presentation</vt:lpstr>
      <vt:lpstr> The Trio of Needs / McClelland’s Theory of Need Achievement</vt:lpstr>
      <vt:lpstr>Which need advertisement is  focusing on?</vt:lpstr>
      <vt:lpstr>It reflects the achievement need.</vt:lpstr>
      <vt:lpstr>To Which of the Trio of Needs Does This Ad Appeal?</vt:lpstr>
      <vt:lpstr>The Affiliation Needs Of Young, Environmentally Concerned Adults</vt:lpstr>
      <vt:lpstr>Power And Achievement Needs</vt:lpstr>
      <vt:lpstr>Motivational conflict </vt:lpstr>
      <vt:lpstr>Deciding between two or more desirable options</vt:lpstr>
      <vt:lpstr>Behaviour has both positive and negative consequences</vt:lpstr>
      <vt:lpstr>Deciding between two or more undesirable options</vt:lpstr>
      <vt:lpstr>Cognitive Dissonance</vt:lpstr>
      <vt:lpstr>PowerPoint Presentation</vt:lpstr>
      <vt:lpstr>Strategies to Increase Involvement</vt:lpstr>
      <vt:lpstr>Unconscious motivation</vt:lpstr>
      <vt:lpstr>Motivating consumers</vt:lpstr>
      <vt:lpstr>Motivating consumers</vt:lpstr>
      <vt:lpstr>Motivating consumers</vt:lpstr>
    </vt:vector>
  </TitlesOfParts>
  <Company>School of Management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utter</dc:creator>
  <cp:lastModifiedBy>Ronnie Das</cp:lastModifiedBy>
  <cp:revision>118</cp:revision>
  <dcterms:created xsi:type="dcterms:W3CDTF">2009-03-11T14:14:40Z</dcterms:created>
  <dcterms:modified xsi:type="dcterms:W3CDTF">2020-12-23T16:49:28Z</dcterms:modified>
</cp:coreProperties>
</file>