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7" r:id="rId6"/>
    <p:sldId id="268" r:id="rId7"/>
    <p:sldId id="260" r:id="rId8"/>
    <p:sldId id="269" r:id="rId9"/>
    <p:sldId id="261" r:id="rId10"/>
    <p:sldId id="262" r:id="rId11"/>
    <p:sldId id="263" r:id="rId12"/>
    <p:sldId id="264" r:id="rId13"/>
    <p:sldId id="266" r:id="rId14"/>
    <p:sldId id="265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353" autoAdjust="0"/>
  </p:normalViewPr>
  <p:slideViewPr>
    <p:cSldViewPr snapToGrid="0">
      <p:cViewPr varScale="1">
        <p:scale>
          <a:sx n="63" d="100"/>
          <a:sy n="63" d="100"/>
        </p:scale>
        <p:origin x="99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4283A5-FAD4-482F-A9E8-BE88749FD35F}" type="datetimeFigureOut">
              <a:rPr lang="en-IN" smtClean="0"/>
              <a:t>11-01-2021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1888A4-3FA8-4F2E-90C9-F3D7029DD47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52872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Comparative Advertising is a widely used marketing strategy in which a marketer claims product superiority for its brand over one or more explicitly named or implicitly identified competitors. </a:t>
            </a:r>
          </a:p>
          <a:p>
            <a:endParaRPr lang="en-IN" dirty="0"/>
          </a:p>
          <a:p>
            <a:r>
              <a:rPr lang="en-IN" dirty="0"/>
              <a:t>Fear Appeals are often employed to discourage distracted driving caused by using mobile phones and texting, as well as drunk driving. </a:t>
            </a: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1888A4-3FA8-4F2E-90C9-F3D7029DD478}" type="slidenum">
              <a:rPr lang="en-IN" smtClean="0"/>
              <a:t>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472805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DB71-BF2A-4E1F-84A7-8EFFA48D38AC}" type="datetimeFigureOut">
              <a:rPr lang="en-IN" smtClean="0"/>
              <a:t>11-01-2021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CB27AF02-6CCB-4D40-AEAD-15AF9468C2C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13119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DB71-BF2A-4E1F-84A7-8EFFA48D38AC}" type="datetimeFigureOut">
              <a:rPr lang="en-IN" smtClean="0"/>
              <a:t>11-01-2021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B27AF02-6CCB-4D40-AEAD-15AF9468C2C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27386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DB71-BF2A-4E1F-84A7-8EFFA48D38AC}" type="datetimeFigureOut">
              <a:rPr lang="en-IN" smtClean="0"/>
              <a:t>11-01-2021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B27AF02-6CCB-4D40-AEAD-15AF9468C2CC}" type="slidenum">
              <a:rPr lang="en-IN" smtClean="0"/>
              <a:t>‹#›</a:t>
            </a:fld>
            <a:endParaRPr lang="en-IN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190494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DB71-BF2A-4E1F-84A7-8EFFA48D38AC}" type="datetimeFigureOut">
              <a:rPr lang="en-IN" smtClean="0"/>
              <a:t>11-01-2021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B27AF02-6CCB-4D40-AEAD-15AF9468C2C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596138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DB71-BF2A-4E1F-84A7-8EFFA48D38AC}" type="datetimeFigureOut">
              <a:rPr lang="en-IN" smtClean="0"/>
              <a:t>11-01-2021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B27AF02-6CCB-4D40-AEAD-15AF9468C2CC}" type="slidenum">
              <a:rPr lang="en-IN" smtClean="0"/>
              <a:t>‹#›</a:t>
            </a:fld>
            <a:endParaRPr lang="en-IN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239054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DB71-BF2A-4E1F-84A7-8EFFA48D38AC}" type="datetimeFigureOut">
              <a:rPr lang="en-IN" smtClean="0"/>
              <a:t>11-01-2021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B27AF02-6CCB-4D40-AEAD-15AF9468C2C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03425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DB71-BF2A-4E1F-84A7-8EFFA48D38AC}" type="datetimeFigureOut">
              <a:rPr lang="en-IN" smtClean="0"/>
              <a:t>11-01-2021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7AF02-6CCB-4D40-AEAD-15AF9468C2C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267071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DB71-BF2A-4E1F-84A7-8EFFA48D38AC}" type="datetimeFigureOut">
              <a:rPr lang="en-IN" smtClean="0"/>
              <a:t>11-01-2021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7AF02-6CCB-4D40-AEAD-15AF9468C2C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73151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DB71-BF2A-4E1F-84A7-8EFFA48D38AC}" type="datetimeFigureOut">
              <a:rPr lang="en-IN" smtClean="0"/>
              <a:t>11-01-2021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7AF02-6CCB-4D40-AEAD-15AF9468C2C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40219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DB71-BF2A-4E1F-84A7-8EFFA48D38AC}" type="datetimeFigureOut">
              <a:rPr lang="en-IN" smtClean="0"/>
              <a:t>11-01-2021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B27AF02-6CCB-4D40-AEAD-15AF9468C2C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78367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DB71-BF2A-4E1F-84A7-8EFFA48D38AC}" type="datetimeFigureOut">
              <a:rPr lang="en-IN" smtClean="0"/>
              <a:t>11-01-2021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B27AF02-6CCB-4D40-AEAD-15AF9468C2C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81275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DB71-BF2A-4E1F-84A7-8EFFA48D38AC}" type="datetimeFigureOut">
              <a:rPr lang="en-IN" smtClean="0"/>
              <a:t>11-01-2021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B27AF02-6CCB-4D40-AEAD-15AF9468C2C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40355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DB71-BF2A-4E1F-84A7-8EFFA48D38AC}" type="datetimeFigureOut">
              <a:rPr lang="en-IN" smtClean="0"/>
              <a:t>11-01-2021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7AF02-6CCB-4D40-AEAD-15AF9468C2C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99157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DB71-BF2A-4E1F-84A7-8EFFA48D38AC}" type="datetimeFigureOut">
              <a:rPr lang="en-IN" smtClean="0"/>
              <a:t>11-01-2021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7AF02-6CCB-4D40-AEAD-15AF9468C2C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71751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DB71-BF2A-4E1F-84A7-8EFFA48D38AC}" type="datetimeFigureOut">
              <a:rPr lang="en-IN" smtClean="0"/>
              <a:t>11-01-2021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7AF02-6CCB-4D40-AEAD-15AF9468C2C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16266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DB71-BF2A-4E1F-84A7-8EFFA48D38AC}" type="datetimeFigureOut">
              <a:rPr lang="en-IN" smtClean="0"/>
              <a:t>11-01-2021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B27AF02-6CCB-4D40-AEAD-15AF9468C2C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61901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2DB71-BF2A-4E1F-84A7-8EFFA48D38AC}" type="datetimeFigureOut">
              <a:rPr lang="en-IN" smtClean="0"/>
              <a:t>11-01-2021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B27AF02-6CCB-4D40-AEAD-15AF9468C2C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90423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57ABABA7-0420-4200-9B65-1C1967CE937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A03E380-9CD1-4ABA-A763-9F9D252B89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6009967" y="0"/>
            <a:ext cx="6176982" cy="6853245"/>
            <a:chOff x="2487613" y="285750"/>
            <a:chExt cx="2428876" cy="5654676"/>
          </a:xfrm>
          <a:solidFill>
            <a:schemeClr val="bg2">
              <a:lumMod val="90000"/>
            </a:schemeClr>
          </a:solidFill>
        </p:grpSpPr>
        <p:sp>
          <p:nvSpPr>
            <p:cNvPr id="10" name="Freeform 11">
              <a:extLst>
                <a:ext uri="{FF2B5EF4-FFF2-40B4-BE49-F238E27FC236}">
                  <a16:creationId xmlns:a16="http://schemas.microsoft.com/office/drawing/2014/main" id="{66E01B84-4C2B-4DE5-90C8-9C4001A75B1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1" name="Freeform 12">
              <a:extLst>
                <a:ext uri="{FF2B5EF4-FFF2-40B4-BE49-F238E27FC236}">
                  <a16:creationId xmlns:a16="http://schemas.microsoft.com/office/drawing/2014/main" id="{64CE5A7A-D5C5-4FE5-860C-0B5748FDEED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016A7D2A-6EEA-47B8-A763-7D82E41B3CE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E758F6E7-6DEC-48D0-ACB1-E5E26B13E6C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4" name="Freeform 15">
              <a:extLst>
                <a:ext uri="{FF2B5EF4-FFF2-40B4-BE49-F238E27FC236}">
                  <a16:creationId xmlns:a16="http://schemas.microsoft.com/office/drawing/2014/main" id="{B56657FF-C027-42E7-859B-902929B6FA1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" name="Freeform 16">
              <a:extLst>
                <a:ext uri="{FF2B5EF4-FFF2-40B4-BE49-F238E27FC236}">
                  <a16:creationId xmlns:a16="http://schemas.microsoft.com/office/drawing/2014/main" id="{79047F2A-5978-46C6-B3A2-54AAC2136B1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6" name="Freeform 17">
              <a:extLst>
                <a:ext uri="{FF2B5EF4-FFF2-40B4-BE49-F238E27FC236}">
                  <a16:creationId xmlns:a16="http://schemas.microsoft.com/office/drawing/2014/main" id="{F3BE8FD1-0A72-4640-AC7A-2E057273F87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7" name="Freeform 18">
              <a:extLst>
                <a:ext uri="{FF2B5EF4-FFF2-40B4-BE49-F238E27FC236}">
                  <a16:creationId xmlns:a16="http://schemas.microsoft.com/office/drawing/2014/main" id="{752FC782-A372-4D11-B20D-958955E5641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8" name="Freeform 19">
              <a:extLst>
                <a:ext uri="{FF2B5EF4-FFF2-40B4-BE49-F238E27FC236}">
                  <a16:creationId xmlns:a16="http://schemas.microsoft.com/office/drawing/2014/main" id="{AA00B2F1-BEE2-444A-8249-C8E3212CA1A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4" y="468286"/>
              <a:ext cx="1768475" cy="4262464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9" name="Freeform 20">
              <a:extLst>
                <a:ext uri="{FF2B5EF4-FFF2-40B4-BE49-F238E27FC236}">
                  <a16:creationId xmlns:a16="http://schemas.microsoft.com/office/drawing/2014/main" id="{E7F5747E-514B-4CF7-B6B0-DAD71490978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0" name="Freeform 21">
              <a:extLst>
                <a:ext uri="{FF2B5EF4-FFF2-40B4-BE49-F238E27FC236}">
                  <a16:creationId xmlns:a16="http://schemas.microsoft.com/office/drawing/2014/main" id="{931614BB-1593-40ED-8113-2BD11870556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1" name="Freeform 22">
              <a:extLst>
                <a:ext uri="{FF2B5EF4-FFF2-40B4-BE49-F238E27FC236}">
                  <a16:creationId xmlns:a16="http://schemas.microsoft.com/office/drawing/2014/main" id="{2691871F-F15C-4E19-BC9C-78E5748D744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sp>
        <p:nvSpPr>
          <p:cNvPr id="23" name="Freeform 6">
            <a:extLst>
              <a:ext uri="{FF2B5EF4-FFF2-40B4-BE49-F238E27FC236}">
                <a16:creationId xmlns:a16="http://schemas.microsoft.com/office/drawing/2014/main" id="{8576F020-8157-45CE-B1D9-6FA47AFEB4F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1159566"/>
            <a:ext cx="7560245" cy="453886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7CC5AC-4E89-464E-BBB9-8428E41886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3623" y="1318590"/>
            <a:ext cx="7276622" cy="4220820"/>
          </a:xfrm>
        </p:spPr>
        <p:txBody>
          <a:bodyPr anchor="ctr">
            <a:normAutofit/>
          </a:bodyPr>
          <a:lstStyle/>
          <a:p>
            <a:r>
              <a:rPr lang="en-IN" sz="48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COMMUNICATION &amp; CONSUMERS</a:t>
            </a:r>
          </a:p>
        </p:txBody>
      </p:sp>
    </p:spTree>
    <p:extLst>
      <p:ext uri="{BB962C8B-B14F-4D97-AF65-F5344CB8AC3E}">
        <p14:creationId xmlns:p14="http://schemas.microsoft.com/office/powerpoint/2010/main" val="33876423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7A69AC7-BEAF-476C-A843-500FC5C2C049}"/>
              </a:ext>
            </a:extLst>
          </p:cNvPr>
          <p:cNvSpPr txBox="1"/>
          <p:nvPr/>
        </p:nvSpPr>
        <p:spPr>
          <a:xfrm>
            <a:off x="533469" y="751344"/>
            <a:ext cx="11658531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Impression-based Targeting V/S Segment-Based Targeting</a:t>
            </a:r>
          </a:p>
          <a:p>
            <a:endParaRPr lang="en-IN" sz="32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32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IBT is implemented through real-time bidding, which is a technique that allows advertisers to reach the right user, in right place, at right time and also sets price </a:t>
            </a:r>
          </a:p>
          <a:p>
            <a:pPr marL="514350" indent="-514350">
              <a:buFont typeface="+mj-lt"/>
              <a:buAutoNum type="arabicPeriod"/>
            </a:pPr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SBT occurs when advertisers pre-negotiate prices for advertising space in media whose audiences largely (but not completely) match the profiles of the consumers, advertisers wish to target.  </a:t>
            </a: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170930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75562E3-D406-44B0-A69E-6BC2D19FD43D}"/>
              </a:ext>
            </a:extLst>
          </p:cNvPr>
          <p:cNvSpPr txBox="1"/>
          <p:nvPr/>
        </p:nvSpPr>
        <p:spPr>
          <a:xfrm>
            <a:off x="1" y="0"/>
            <a:ext cx="12192000" cy="7879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Advantages of Impression-based Targeting</a:t>
            </a:r>
          </a:p>
          <a:p>
            <a:endParaRPr lang="en-IN" dirty="0"/>
          </a:p>
          <a:p>
            <a:endParaRPr lang="en-IN" dirty="0"/>
          </a:p>
          <a:p>
            <a:pPr marL="342900" indent="-342900" algn="just">
              <a:buFont typeface="+mj-lt"/>
              <a:buAutoNum type="arabicPeriod"/>
            </a:pP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Impression based targeting enables marketers to identify which “halves” of their advertising expenditures are wasted &amp; design messages that reach primarily those who are likely to become customers. </a:t>
            </a:r>
          </a:p>
          <a:p>
            <a:pPr marL="342900" indent="-342900" algn="just">
              <a:buFont typeface="+mj-lt"/>
              <a:buAutoNum type="arabicPeriod"/>
            </a:pPr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contrast to messages of “one-size-fits-all” traditional messages, receivers of impression based ads can view and rotate images, click on the links for detailed information. </a:t>
            </a:r>
          </a:p>
          <a:p>
            <a:pPr marL="342900" indent="-342900" algn="just">
              <a:buFont typeface="+mj-lt"/>
              <a:buAutoNum type="arabicPeriod"/>
            </a:pPr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Feedback can be determined immediately by observing the elements they click on within the ads, how long they stay at the website, how often they return etc. </a:t>
            </a:r>
          </a:p>
          <a:p>
            <a:pPr marL="342900" indent="-342900" algn="just">
              <a:buFont typeface="+mj-lt"/>
              <a:buAutoNum type="arabicPeriod"/>
            </a:pPr>
            <a:endParaRPr lang="en-IN" dirty="0"/>
          </a:p>
          <a:p>
            <a:pPr marL="342900" indent="-342900" algn="just">
              <a:buFont typeface="+mj-lt"/>
              <a:buAutoNum type="arabicPeriod"/>
            </a:pPr>
            <a:endParaRPr lang="en-IN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0512364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B42289D-ADAB-44C1-80A4-02A41043F0D7}"/>
              </a:ext>
            </a:extLst>
          </p:cNvPr>
          <p:cNvSpPr txBox="1"/>
          <p:nvPr/>
        </p:nvSpPr>
        <p:spPr>
          <a:xfrm>
            <a:off x="447821" y="797510"/>
            <a:ext cx="1129635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AutoNum type="arabicPeriod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Permissions to collect Personal &amp; Social Information</a:t>
            </a:r>
          </a:p>
          <a:p>
            <a:pPr algn="just"/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Social Media Marketing is enabled by the information consumers provide about themselves and their social contacts, mostly via “Apps”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Users are asked to provide 4 kinds of information:</a:t>
            </a:r>
          </a:p>
          <a:p>
            <a:pPr marL="342900" indent="-342900" algn="just">
              <a:buFont typeface="+mj-lt"/>
              <a:buAutoNum type="alphaLcParenR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Basic Permissions – Name, Gender, Photo, Demographics etc</a:t>
            </a:r>
          </a:p>
          <a:p>
            <a:pPr marL="342900" indent="-342900" algn="just">
              <a:buFont typeface="+mj-lt"/>
              <a:buAutoNum type="alphaLcParenR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User Permissions – To allow the installation of the applications on user’s computer or smartphone</a:t>
            </a:r>
          </a:p>
          <a:p>
            <a:pPr marL="342900" indent="-342900" algn="just">
              <a:buFont typeface="+mj-lt"/>
              <a:buAutoNum type="alphaLcParenR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Friends Permissions – Requests to share info the users have about friends using the same app</a:t>
            </a:r>
          </a:p>
          <a:p>
            <a:pPr marL="342900" indent="-342900" algn="just">
              <a:buFont typeface="+mj-lt"/>
              <a:buAutoNum type="alphaLcParenR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Sensitive information requests – Highly personal lives and opinions</a:t>
            </a:r>
          </a:p>
        </p:txBody>
      </p:sp>
    </p:spTree>
    <p:extLst>
      <p:ext uri="{BB962C8B-B14F-4D97-AF65-F5344CB8AC3E}">
        <p14:creationId xmlns:p14="http://schemas.microsoft.com/office/powerpoint/2010/main" val="37877311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4C26052-E80F-43AA-88D4-7CE790E53799}"/>
              </a:ext>
            </a:extLst>
          </p:cNvPr>
          <p:cNvSpPr txBox="1"/>
          <p:nvPr/>
        </p:nvSpPr>
        <p:spPr>
          <a:xfrm>
            <a:off x="604911" y="464234"/>
            <a:ext cx="1008653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 startAt="2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Social Media Communication Channels</a:t>
            </a:r>
          </a:p>
          <a:p>
            <a:pPr marL="342900" indent="-342900">
              <a:buAutoNum type="arabicPeriod" startAt="2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Owned Social Media</a:t>
            </a:r>
          </a:p>
          <a:p>
            <a:pPr marL="342900" indent="-342900">
              <a:buFont typeface="+mj-lt"/>
              <a:buAutoNum type="alphaLcParenR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Paid Social Media</a:t>
            </a:r>
          </a:p>
          <a:p>
            <a:pPr marL="342900" indent="-342900">
              <a:buFont typeface="+mj-lt"/>
              <a:buAutoNum type="alphaLcParenR"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Earned Social Media</a:t>
            </a:r>
          </a:p>
        </p:txBody>
      </p:sp>
    </p:spTree>
    <p:extLst>
      <p:ext uri="{BB962C8B-B14F-4D97-AF65-F5344CB8AC3E}">
        <p14:creationId xmlns:p14="http://schemas.microsoft.com/office/powerpoint/2010/main" val="12768990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B2A50-BCAE-446B-BB11-801E6DF0C3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8177"/>
            <a:ext cx="10515600" cy="844697"/>
          </a:xfrm>
        </p:spPr>
        <p:txBody>
          <a:bodyPr/>
          <a:lstStyle/>
          <a:p>
            <a:pPr algn="ctr"/>
            <a:r>
              <a:rPr lang="en-IN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Google’s Consumer Tracking &amp; Targeting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D9A2D09-63A1-4A2B-A2E1-6065000A0453}"/>
              </a:ext>
            </a:extLst>
          </p:cNvPr>
          <p:cNvSpPr txBox="1"/>
          <p:nvPr/>
        </p:nvSpPr>
        <p:spPr>
          <a:xfrm>
            <a:off x="1091453" y="2828835"/>
            <a:ext cx="100090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Types of ads through which Google reaches consumers and how to track the visitors. </a:t>
            </a:r>
          </a:p>
        </p:txBody>
      </p:sp>
    </p:spTree>
    <p:extLst>
      <p:ext uri="{BB962C8B-B14F-4D97-AF65-F5344CB8AC3E}">
        <p14:creationId xmlns:p14="http://schemas.microsoft.com/office/powerpoint/2010/main" val="421212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F5F24AC-308E-4192-8C20-DAB43BE628F4}"/>
              </a:ext>
            </a:extLst>
          </p:cNvPr>
          <p:cNvSpPr txBox="1"/>
          <p:nvPr/>
        </p:nvSpPr>
        <p:spPr>
          <a:xfrm>
            <a:off x="464234" y="506437"/>
            <a:ext cx="1122601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4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Communication Process</a:t>
            </a:r>
          </a:p>
          <a:p>
            <a:endParaRPr lang="en-IN" sz="28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28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28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0FD2D8A-FD17-4894-BE56-00787FE1E3F2}"/>
              </a:ext>
            </a:extLst>
          </p:cNvPr>
          <p:cNvSpPr/>
          <p:nvPr/>
        </p:nvSpPr>
        <p:spPr>
          <a:xfrm>
            <a:off x="501748" y="2322319"/>
            <a:ext cx="1420837" cy="9847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Sender (Source)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0602C79-1CDC-4A64-AA91-F85D5A238A8E}"/>
              </a:ext>
            </a:extLst>
          </p:cNvPr>
          <p:cNvCxnSpPr>
            <a:cxnSpLocks/>
          </p:cNvCxnSpPr>
          <p:nvPr/>
        </p:nvCxnSpPr>
        <p:spPr>
          <a:xfrm>
            <a:off x="1922585" y="2814682"/>
            <a:ext cx="56739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CD5E5BF-19B4-49F8-8AC5-5AFA6BCB8F20}"/>
              </a:ext>
            </a:extLst>
          </p:cNvPr>
          <p:cNvSpPr/>
          <p:nvPr/>
        </p:nvSpPr>
        <p:spPr>
          <a:xfrm>
            <a:off x="2658794" y="2322319"/>
            <a:ext cx="1420837" cy="9847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Message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76DB48C-208C-4739-A2D5-CDC4C93C2DB2}"/>
              </a:ext>
            </a:extLst>
          </p:cNvPr>
          <p:cNvSpPr/>
          <p:nvPr/>
        </p:nvSpPr>
        <p:spPr>
          <a:xfrm>
            <a:off x="4773637" y="2322319"/>
            <a:ext cx="1420837" cy="9847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Channel (Medium)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3DE424-B6A2-460F-A9D1-EC92E6A82610}"/>
              </a:ext>
            </a:extLst>
          </p:cNvPr>
          <p:cNvSpPr/>
          <p:nvPr/>
        </p:nvSpPr>
        <p:spPr>
          <a:xfrm>
            <a:off x="7111219" y="2322313"/>
            <a:ext cx="1420837" cy="9847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Receiver (Consumer)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0E564E5-892E-4C94-814D-B2E60FEDB8FE}"/>
              </a:ext>
            </a:extLst>
          </p:cNvPr>
          <p:cNvCxnSpPr/>
          <p:nvPr/>
        </p:nvCxnSpPr>
        <p:spPr>
          <a:xfrm>
            <a:off x="4079631" y="2814682"/>
            <a:ext cx="56739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0C0C648-7539-4F6B-AF7A-D4B9688ACC9C}"/>
              </a:ext>
            </a:extLst>
          </p:cNvPr>
          <p:cNvCxnSpPr/>
          <p:nvPr/>
        </p:nvCxnSpPr>
        <p:spPr>
          <a:xfrm>
            <a:off x="6351564" y="2814682"/>
            <a:ext cx="56739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1C0610F-4142-414A-844C-ADE9D777167E}"/>
              </a:ext>
            </a:extLst>
          </p:cNvPr>
          <p:cNvCxnSpPr>
            <a:cxnSpLocks/>
          </p:cNvCxnSpPr>
          <p:nvPr/>
        </p:nvCxnSpPr>
        <p:spPr>
          <a:xfrm flipV="1">
            <a:off x="1212166" y="3307051"/>
            <a:ext cx="0" cy="5767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9B79C61-8667-40E7-9FE7-CBA2CA7B9C6E}"/>
              </a:ext>
            </a:extLst>
          </p:cNvPr>
          <p:cNvCxnSpPr/>
          <p:nvPr/>
        </p:nvCxnSpPr>
        <p:spPr>
          <a:xfrm>
            <a:off x="1212166" y="3868615"/>
            <a:ext cx="80021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14AE6FE-CAA7-4A2E-AF63-E4ED46B2F64A}"/>
              </a:ext>
            </a:extLst>
          </p:cNvPr>
          <p:cNvCxnSpPr>
            <a:cxnSpLocks/>
          </p:cNvCxnSpPr>
          <p:nvPr/>
        </p:nvCxnSpPr>
        <p:spPr>
          <a:xfrm flipH="1" flipV="1">
            <a:off x="8583637" y="2814681"/>
            <a:ext cx="604911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C3695CF-6242-4FEA-A05C-09DACFAF6EA3}"/>
              </a:ext>
            </a:extLst>
          </p:cNvPr>
          <p:cNvCxnSpPr>
            <a:cxnSpLocks/>
          </p:cNvCxnSpPr>
          <p:nvPr/>
        </p:nvCxnSpPr>
        <p:spPr>
          <a:xfrm>
            <a:off x="9188548" y="2814681"/>
            <a:ext cx="0" cy="10539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1FA3F10-98AC-4E19-B85F-DAFA1AB8FEE5}"/>
              </a:ext>
            </a:extLst>
          </p:cNvPr>
          <p:cNvSpPr txBox="1"/>
          <p:nvPr/>
        </p:nvSpPr>
        <p:spPr>
          <a:xfrm>
            <a:off x="4615378" y="3513423"/>
            <a:ext cx="11957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Feedback</a:t>
            </a:r>
          </a:p>
        </p:txBody>
      </p:sp>
    </p:spTree>
    <p:extLst>
      <p:ext uri="{BB962C8B-B14F-4D97-AF65-F5344CB8AC3E}">
        <p14:creationId xmlns:p14="http://schemas.microsoft.com/office/powerpoint/2010/main" val="27049881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1D4C7C5-6C97-4DEB-925E-63C6A31A59F2}"/>
              </a:ext>
            </a:extLst>
          </p:cNvPr>
          <p:cNvSpPr txBox="1"/>
          <p:nvPr/>
        </p:nvSpPr>
        <p:spPr>
          <a:xfrm>
            <a:off x="393894" y="393895"/>
            <a:ext cx="11591779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Selective Exposure</a:t>
            </a:r>
          </a:p>
          <a:p>
            <a:endParaRPr lang="en-IN" dirty="0"/>
          </a:p>
          <a:p>
            <a:endParaRPr lang="en-I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Refers to consumers selectivity in paying attention to advertising messages.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Consumers can control their exposure to mass media and avoid commercials while watching TV</a:t>
            </a:r>
          </a:p>
          <a:p>
            <a:endParaRPr lang="en-IN" dirty="0"/>
          </a:p>
          <a:p>
            <a:endParaRPr lang="en-IN" dirty="0"/>
          </a:p>
          <a:p>
            <a:r>
              <a:rPr lang="en-IN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Psychological Noise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IN" sz="32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Repeated exposure to an advertising message surmounts psychological noise facilitates message reception.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Copywriters often use contrast to breakthrough the psychological noise &amp; advertising clutter to get customer attraction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Digital technologies allow marketers to monitor the consumer’s visits to websites and send customised promotional messages to that person. </a:t>
            </a:r>
            <a:endParaRPr lang="en-I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7723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9CFF0FF-921F-4249-B74A-5BB64895D905}"/>
              </a:ext>
            </a:extLst>
          </p:cNvPr>
          <p:cNvSpPr txBox="1"/>
          <p:nvPr/>
        </p:nvSpPr>
        <p:spPr>
          <a:xfrm>
            <a:off x="464234" y="506437"/>
            <a:ext cx="11226018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Designing Persuasive Messages</a:t>
            </a:r>
          </a:p>
          <a:p>
            <a:endParaRPr lang="en-IN" sz="28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28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Images &amp; Texts</a:t>
            </a:r>
          </a:p>
          <a:p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Message Framing</a:t>
            </a:r>
          </a:p>
          <a:p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One-Sided versus Two-Sided Messages</a:t>
            </a:r>
          </a:p>
          <a:p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Order Effects</a:t>
            </a:r>
          </a:p>
          <a:p>
            <a:endParaRPr lang="en-IN" sz="28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28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28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40390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images depicting messages">
            <a:extLst>
              <a:ext uri="{FF2B5EF4-FFF2-40B4-BE49-F238E27FC236}">
                <a16:creationId xmlns:a16="http://schemas.microsoft.com/office/drawing/2014/main" id="{3C69ECAF-8D76-43CE-8AAC-CC88095108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477" y="576776"/>
            <a:ext cx="5517759" cy="5611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images depicting messages">
            <a:extLst>
              <a:ext uri="{FF2B5EF4-FFF2-40B4-BE49-F238E27FC236}">
                <a16:creationId xmlns:a16="http://schemas.microsoft.com/office/drawing/2014/main" id="{AA3E2868-D31F-4EAB-A974-4D54E233AD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1363" y="682798"/>
            <a:ext cx="5255160" cy="5505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63387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result for visual content marketing examples">
            <a:extLst>
              <a:ext uri="{FF2B5EF4-FFF2-40B4-BE49-F238E27FC236}">
                <a16:creationId xmlns:a16="http://schemas.microsoft.com/office/drawing/2014/main" id="{0AD8878E-7DC0-4880-B6FF-651727F75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852" y="1434905"/>
            <a:ext cx="8426548" cy="3896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92958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6CD3E36-4121-4E8C-8163-6D8099F2EAFC}"/>
              </a:ext>
            </a:extLst>
          </p:cNvPr>
          <p:cNvSpPr txBox="1"/>
          <p:nvPr/>
        </p:nvSpPr>
        <p:spPr>
          <a:xfrm>
            <a:off x="482991" y="140677"/>
            <a:ext cx="11226018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Persuasive Advertising Appeals</a:t>
            </a:r>
          </a:p>
          <a:p>
            <a:endParaRPr lang="en-IN" sz="28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Comparative Appeals</a:t>
            </a:r>
          </a:p>
          <a:p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Fear Appeals</a:t>
            </a:r>
          </a:p>
          <a:p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Humorous Appeals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Sexual Appeals</a:t>
            </a:r>
          </a:p>
          <a:p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Timeliness Appeal</a:t>
            </a:r>
          </a:p>
          <a:p>
            <a:endParaRPr lang="en-IN" sz="28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28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28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04439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8B68093-8C13-4B06-95B6-9873159F61B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000"/>
          <a:stretch/>
        </p:blipFill>
        <p:spPr>
          <a:xfrm>
            <a:off x="45621" y="1"/>
            <a:ext cx="6050379" cy="6857999"/>
          </a:xfrm>
          <a:prstGeom prst="rect">
            <a:avLst/>
          </a:prstGeom>
        </p:spPr>
      </p:pic>
      <p:pic>
        <p:nvPicPr>
          <p:cNvPr id="1028" name="Picture 4" descr="Image result for fear appeals in advertising">
            <a:extLst>
              <a:ext uri="{FF2B5EF4-FFF2-40B4-BE49-F238E27FC236}">
                <a16:creationId xmlns:a16="http://schemas.microsoft.com/office/drawing/2014/main" id="{D4641E9E-67F4-43D0-A1EC-DA0BA0A675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0"/>
            <a:ext cx="6095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82479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3906B-0094-4648-999C-58D42A656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94" y="2969528"/>
            <a:ext cx="12012706" cy="1494896"/>
          </a:xfrm>
        </p:spPr>
        <p:txBody>
          <a:bodyPr>
            <a:normAutofit/>
          </a:bodyPr>
          <a:lstStyle/>
          <a:p>
            <a:pPr algn="ctr"/>
            <a:r>
              <a:rPr lang="en-IN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Consumers &amp; Social Media</a:t>
            </a:r>
          </a:p>
        </p:txBody>
      </p:sp>
    </p:spTree>
    <p:extLst>
      <p:ext uri="{BB962C8B-B14F-4D97-AF65-F5344CB8AC3E}">
        <p14:creationId xmlns:p14="http://schemas.microsoft.com/office/powerpoint/2010/main" val="1783167121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</TotalTime>
  <Words>462</Words>
  <Application>Microsoft Office PowerPoint</Application>
  <PresentationFormat>Widescreen</PresentationFormat>
  <Paragraphs>82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Century Gothic</vt:lpstr>
      <vt:lpstr>Times New Roman</vt:lpstr>
      <vt:lpstr>Wingdings 3</vt:lpstr>
      <vt:lpstr>Wisp</vt:lpstr>
      <vt:lpstr>COMMUNICATION &amp; CONSUMERS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Consumers &amp; Social Media</vt:lpstr>
      <vt:lpstr>PowerPoint Presentation</vt:lpstr>
      <vt:lpstr>PowerPoint Presentation</vt:lpstr>
      <vt:lpstr>PowerPoint Presentation</vt:lpstr>
      <vt:lpstr>PowerPoint Presentation</vt:lpstr>
      <vt:lpstr>Google’s Consumer Tracking &amp; Targeting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 &amp; CONSUMERS</dc:title>
  <dc:creator>user</dc:creator>
  <cp:lastModifiedBy>Ronnie Das</cp:lastModifiedBy>
  <cp:revision>35</cp:revision>
  <dcterms:created xsi:type="dcterms:W3CDTF">2020-03-04T10:44:36Z</dcterms:created>
  <dcterms:modified xsi:type="dcterms:W3CDTF">2021-01-11T13:03:29Z</dcterms:modified>
</cp:coreProperties>
</file>