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59" autoAdjust="0"/>
    <p:restoredTop sz="92208" autoAdjust="0"/>
  </p:normalViewPr>
  <p:slideViewPr>
    <p:cSldViewPr snapToGrid="0">
      <p:cViewPr varScale="1">
        <p:scale>
          <a:sx n="66" d="100"/>
          <a:sy n="66" d="100"/>
        </p:scale>
        <p:origin x="10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7085AE-F9DC-41A2-8C1F-72D1A89A8AF4}" type="datetimeFigureOut">
              <a:rPr lang="en-IN" smtClean="0"/>
              <a:t>18-01-2020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476799-3C23-49C8-96FD-A9337B292DD8}" type="slidenum">
              <a:rPr lang="en-IN" smtClean="0"/>
              <a:t>‹#›</a:t>
            </a:fld>
            <a:endParaRPr lang="en-IN"/>
          </a:p>
        </p:txBody>
      </p:sp>
    </p:spTree>
    <p:extLst>
      <p:ext uri="{BB962C8B-B14F-4D97-AF65-F5344CB8AC3E}">
        <p14:creationId xmlns:p14="http://schemas.microsoft.com/office/powerpoint/2010/main" val="278583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digitaltechnology.institute/blog/social-media-audit-for-brand/"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www.digitaltechnology.institut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igitaltechnology.institute/blog/successful-mobile-application-marketing-tactic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Web_tracking#cite_note-7"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What looks good to them is what really convinces them to go ahead with the purchase. They will make comparisons of your brand with your competitors and will go for the one that suits them the best in terms of all the elements. To match the consumer-set standards, every brand has to make sure to be on their toes and everyone has </a:t>
            </a:r>
            <a:r>
              <a:rPr lang="en-US" sz="1200" b="0" i="0" u="none" strike="noStrike" kern="1200" dirty="0">
                <a:solidFill>
                  <a:schemeClr val="tx1"/>
                </a:solidFill>
                <a:effectLst/>
                <a:latin typeface="+mn-lt"/>
                <a:ea typeface="+mn-ea"/>
                <a:cs typeface="+mn-cs"/>
                <a:hlinkClick r:id="rId3"/>
              </a:rPr>
              <a:t>maintained its presence on the social media platforms</a:t>
            </a:r>
            <a:r>
              <a:rPr lang="en-US" sz="1200" b="0" i="0" u="none" strike="noStrike" kern="1200" dirty="0">
                <a:solidFill>
                  <a:schemeClr val="tx1"/>
                </a:solidFill>
                <a:effectLst/>
                <a:latin typeface="+mn-lt"/>
                <a:ea typeface="+mn-ea"/>
                <a:cs typeface="+mn-cs"/>
              </a:rPr>
              <a:t>.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hlinkClick r:id="rId4">
                  <a:extLst>
                    <a:ext uri="{A12FA001-AC4F-418D-AE19-62706E023703}">
                      <ahyp:hlinkClr xmlns:ahyp="http://schemas.microsoft.com/office/drawing/2018/hyperlinkcolor" val="tx"/>
                    </a:ext>
                  </a:extLst>
                </a:hlinkClick>
              </a:rPr>
              <a:t>In digital marketing, word of mouth is done in terms of reviews of experts and users, ratings, testimonials etc</a:t>
            </a:r>
            <a:r>
              <a:rPr lang="en-US" sz="1200" b="0" i="0" u="none"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To make a decision about a particular product or service, they will first do a research on Google, will review the sites and give a read about the brand.</a:t>
            </a:r>
          </a:p>
          <a:p>
            <a:endParaRPr lang="en-US" sz="1200" b="0" i="0" kern="1200" dirty="0">
              <a:solidFill>
                <a:schemeClr val="tx1"/>
              </a:solidFill>
              <a:effectLst/>
              <a:latin typeface="+mn-lt"/>
              <a:ea typeface="+mn-ea"/>
              <a:cs typeface="+mn-cs"/>
            </a:endParaRPr>
          </a:p>
          <a:p>
            <a:endParaRPr lang="en-IN" dirty="0"/>
          </a:p>
        </p:txBody>
      </p:sp>
      <p:sp>
        <p:nvSpPr>
          <p:cNvPr id="4" name="Slide Number Placeholder 3"/>
          <p:cNvSpPr>
            <a:spLocks noGrp="1"/>
          </p:cNvSpPr>
          <p:nvPr>
            <p:ph type="sldNum" sz="quarter" idx="5"/>
          </p:nvPr>
        </p:nvSpPr>
        <p:spPr/>
        <p:txBody>
          <a:bodyPr/>
          <a:lstStyle/>
          <a:p>
            <a:fld id="{EE476799-3C23-49C8-96FD-A9337B292DD8}" type="slidenum">
              <a:rPr lang="en-IN" smtClean="0"/>
              <a:t>2</a:t>
            </a:fld>
            <a:endParaRPr lang="en-IN"/>
          </a:p>
        </p:txBody>
      </p:sp>
    </p:spTree>
    <p:extLst>
      <p:ext uri="{BB962C8B-B14F-4D97-AF65-F5344CB8AC3E}">
        <p14:creationId xmlns:p14="http://schemas.microsoft.com/office/powerpoint/2010/main" val="1504827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Platforms are – Quora, Facebook, Twitter etc</a:t>
            </a:r>
          </a:p>
          <a:p>
            <a:endParaRPr lang="en-IN" dirty="0"/>
          </a:p>
        </p:txBody>
      </p:sp>
      <p:sp>
        <p:nvSpPr>
          <p:cNvPr id="4" name="Slide Number Placeholder 3"/>
          <p:cNvSpPr>
            <a:spLocks noGrp="1"/>
          </p:cNvSpPr>
          <p:nvPr>
            <p:ph type="sldNum" sz="quarter" idx="5"/>
          </p:nvPr>
        </p:nvSpPr>
        <p:spPr/>
        <p:txBody>
          <a:bodyPr/>
          <a:lstStyle/>
          <a:p>
            <a:fld id="{EE476799-3C23-49C8-96FD-A9337B292DD8}" type="slidenum">
              <a:rPr lang="en-IN" smtClean="0"/>
              <a:t>3</a:t>
            </a:fld>
            <a:endParaRPr lang="en-IN"/>
          </a:p>
        </p:txBody>
      </p:sp>
    </p:spTree>
    <p:extLst>
      <p:ext uri="{BB962C8B-B14F-4D97-AF65-F5344CB8AC3E}">
        <p14:creationId xmlns:p14="http://schemas.microsoft.com/office/powerpoint/2010/main" val="1276423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Consumers in the past era trusted one particular brand in a particular industry. For example, in the mobile industry, Nokia was the only brand consumers always trusted, but now, it is nowhere seen. </a:t>
            </a:r>
          </a:p>
          <a:p>
            <a:r>
              <a:rPr lang="en-US" sz="1200" b="0" i="0" kern="1200" dirty="0">
                <a:solidFill>
                  <a:schemeClr val="tx1"/>
                </a:solidFill>
                <a:effectLst/>
                <a:latin typeface="+mn-lt"/>
                <a:ea typeface="+mn-ea"/>
                <a:cs typeface="+mn-cs"/>
              </a:rPr>
              <a:t>What make consumers switch for a new product?  - It is when the product competitors come out with better product features and </a:t>
            </a:r>
            <a:r>
              <a:rPr lang="en-US" sz="1200" b="0" i="0" u="none" strike="noStrike" kern="1200" dirty="0">
                <a:solidFill>
                  <a:schemeClr val="tx1"/>
                </a:solidFill>
                <a:effectLst/>
                <a:latin typeface="+mn-lt"/>
                <a:ea typeface="+mn-ea"/>
                <a:cs typeface="+mn-cs"/>
                <a:hlinkClick r:id="rId3"/>
              </a:rPr>
              <a:t>better marketing strategies</a:t>
            </a:r>
            <a:r>
              <a:rPr lang="en-US" sz="1200" b="0" i="0" kern="1200" dirty="0">
                <a:solidFill>
                  <a:schemeClr val="tx1"/>
                </a:solidFill>
                <a:effectLst/>
                <a:latin typeface="+mn-lt"/>
                <a:ea typeface="+mn-ea"/>
                <a:cs typeface="+mn-cs"/>
              </a:rPr>
              <a:t>. With so many options available in the market, it becomes difficult for the consumers to become loyal and switching becomes easy.</a:t>
            </a:r>
            <a:endParaRPr lang="en-IN" dirty="0"/>
          </a:p>
        </p:txBody>
      </p:sp>
      <p:sp>
        <p:nvSpPr>
          <p:cNvPr id="4" name="Slide Number Placeholder 3"/>
          <p:cNvSpPr>
            <a:spLocks noGrp="1"/>
          </p:cNvSpPr>
          <p:nvPr>
            <p:ph type="sldNum" sz="quarter" idx="5"/>
          </p:nvPr>
        </p:nvSpPr>
        <p:spPr/>
        <p:txBody>
          <a:bodyPr/>
          <a:lstStyle/>
          <a:p>
            <a:fld id="{EE476799-3C23-49C8-96FD-A9337B292DD8}" type="slidenum">
              <a:rPr lang="en-IN" smtClean="0"/>
              <a:t>4</a:t>
            </a:fld>
            <a:endParaRPr lang="en-IN"/>
          </a:p>
        </p:txBody>
      </p:sp>
    </p:spTree>
    <p:extLst>
      <p:ext uri="{BB962C8B-B14F-4D97-AF65-F5344CB8AC3E}">
        <p14:creationId xmlns:p14="http://schemas.microsoft.com/office/powerpoint/2010/main" val="2910956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Word of Mouth taking place online is called e-</a:t>
            </a:r>
            <a:r>
              <a:rPr lang="en-IN" dirty="0" err="1"/>
              <a:t>wom</a:t>
            </a:r>
            <a:endParaRPr lang="en-IN" dirty="0"/>
          </a:p>
          <a:p>
            <a:r>
              <a:rPr lang="en-IN" dirty="0"/>
              <a:t>1. A study identified 3 dimensions underlying consumers engagement in e-</a:t>
            </a:r>
            <a:r>
              <a:rPr lang="en-IN" dirty="0" err="1"/>
              <a:t>wom</a:t>
            </a:r>
            <a:r>
              <a:rPr lang="en-IN" dirty="0"/>
              <a:t>: </a:t>
            </a:r>
          </a:p>
        </p:txBody>
      </p:sp>
      <p:sp>
        <p:nvSpPr>
          <p:cNvPr id="4" name="Slide Number Placeholder 3"/>
          <p:cNvSpPr>
            <a:spLocks noGrp="1"/>
          </p:cNvSpPr>
          <p:nvPr>
            <p:ph type="sldNum" sz="quarter" idx="5"/>
          </p:nvPr>
        </p:nvSpPr>
        <p:spPr/>
        <p:txBody>
          <a:bodyPr/>
          <a:lstStyle/>
          <a:p>
            <a:fld id="{EE476799-3C23-49C8-96FD-A9337B292DD8}" type="slidenum">
              <a:rPr lang="en-IN" smtClean="0"/>
              <a:t>9</a:t>
            </a:fld>
            <a:endParaRPr lang="en-IN"/>
          </a:p>
        </p:txBody>
      </p:sp>
    </p:spTree>
    <p:extLst>
      <p:ext uri="{BB962C8B-B14F-4D97-AF65-F5344CB8AC3E}">
        <p14:creationId xmlns:p14="http://schemas.microsoft.com/office/powerpoint/2010/main" val="2939162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HTTP cookies</a:t>
            </a:r>
            <a:r>
              <a:rPr lang="en-US" sz="1200" b="0" i="0" kern="1200" dirty="0">
                <a:solidFill>
                  <a:schemeClr val="tx1"/>
                </a:solidFill>
                <a:effectLst/>
                <a:latin typeface="+mn-lt"/>
                <a:ea typeface="+mn-ea"/>
                <a:cs typeface="+mn-cs"/>
              </a:rPr>
              <a:t> are information that is saved by your web browser. When a user visits a website, the site might store a cookie so it can recognize the users device in the future. When the user returns to the site, it can read the cookie to remember the user from the last visit. Cookies can be used to customize the users browsing experience and used to deliver targeted ads.</a:t>
            </a:r>
            <a:r>
              <a:rPr lang="en-US" sz="1200" b="0" i="0" u="none" strike="noStrike" kern="1200" baseline="30000" dirty="0">
                <a:solidFill>
                  <a:schemeClr val="tx1"/>
                </a:solidFill>
                <a:effectLst/>
                <a:latin typeface="+mn-lt"/>
                <a:ea typeface="+mn-ea"/>
                <a:cs typeface="+mn-cs"/>
                <a:hlinkClick r:id="rId3"/>
              </a:rPr>
              <a:t>[7]</a:t>
            </a:r>
            <a:r>
              <a:rPr lang="en-US" sz="1200" b="0" i="0" kern="1200" dirty="0">
                <a:solidFill>
                  <a:schemeClr val="tx1"/>
                </a:solidFill>
                <a:effectLst/>
                <a:latin typeface="+mn-lt"/>
                <a:ea typeface="+mn-ea"/>
                <a:cs typeface="+mn-cs"/>
              </a:rPr>
              <a:t> Some browsing activities that cookies can store are:</a:t>
            </a:r>
          </a:p>
          <a:p>
            <a:r>
              <a:rPr lang="en-US" sz="1200" b="0" i="0" kern="1200" dirty="0">
                <a:solidFill>
                  <a:schemeClr val="tx1"/>
                </a:solidFill>
                <a:effectLst/>
                <a:latin typeface="+mn-lt"/>
                <a:ea typeface="+mn-ea"/>
                <a:cs typeface="+mn-cs"/>
              </a:rPr>
              <a:t>Pages and content you looked at</a:t>
            </a:r>
          </a:p>
          <a:p>
            <a:r>
              <a:rPr lang="en-US" sz="1200" b="0" i="0" kern="1200" dirty="0">
                <a:solidFill>
                  <a:schemeClr val="tx1"/>
                </a:solidFill>
                <a:effectLst/>
                <a:latin typeface="+mn-lt"/>
                <a:ea typeface="+mn-ea"/>
                <a:cs typeface="+mn-cs"/>
              </a:rPr>
              <a:t>What you searched online</a:t>
            </a:r>
          </a:p>
          <a:p>
            <a:r>
              <a:rPr lang="en-US" sz="1200" b="0" i="0" kern="1200" dirty="0">
                <a:solidFill>
                  <a:schemeClr val="tx1"/>
                </a:solidFill>
                <a:effectLst/>
                <a:latin typeface="+mn-lt"/>
                <a:ea typeface="+mn-ea"/>
                <a:cs typeface="+mn-cs"/>
              </a:rPr>
              <a:t>When you clicked on an online advertisement</a:t>
            </a:r>
          </a:p>
          <a:p>
            <a:r>
              <a:rPr lang="en-US" sz="1200" b="0" i="0" kern="1200" dirty="0">
                <a:solidFill>
                  <a:schemeClr val="tx1"/>
                </a:solidFill>
                <a:effectLst/>
                <a:latin typeface="+mn-lt"/>
                <a:ea typeface="+mn-ea"/>
                <a:cs typeface="+mn-cs"/>
              </a:rPr>
              <a:t>What time you visited a site</a:t>
            </a:r>
          </a:p>
          <a:p>
            <a:r>
              <a:rPr lang="en-US" sz="1200" b="1" i="0" kern="1200" dirty="0">
                <a:solidFill>
                  <a:schemeClr val="tx1"/>
                </a:solidFill>
                <a:effectLst/>
                <a:latin typeface="+mn-lt"/>
                <a:ea typeface="+mn-ea"/>
                <a:cs typeface="+mn-cs"/>
              </a:rPr>
              <a:t>First party cookies</a:t>
            </a:r>
            <a:r>
              <a:rPr lang="en-US" sz="1200" b="0" i="0" kern="1200" dirty="0">
                <a:solidFill>
                  <a:schemeClr val="tx1"/>
                </a:solidFill>
                <a:effectLst/>
                <a:latin typeface="+mn-lt"/>
                <a:ea typeface="+mn-ea"/>
                <a:cs typeface="+mn-cs"/>
              </a:rPr>
              <a:t> are created by the domain the user is visiting. These are the cookies that are considered good. They help provide a better experience for users.</a:t>
            </a:r>
            <a:br>
              <a:rPr lang="en-US" dirty="0"/>
            </a:br>
            <a:r>
              <a:rPr lang="en-US" sz="1200" b="1" i="0" kern="1200" dirty="0">
                <a:solidFill>
                  <a:schemeClr val="tx1"/>
                </a:solidFill>
                <a:effectLst/>
                <a:latin typeface="+mn-lt"/>
                <a:ea typeface="+mn-ea"/>
                <a:cs typeface="+mn-cs"/>
              </a:rPr>
              <a:t>Third parties</a:t>
            </a:r>
            <a:r>
              <a:rPr lang="en-US" sz="1200" b="0" i="0" kern="1200" dirty="0">
                <a:solidFill>
                  <a:schemeClr val="tx1"/>
                </a:solidFill>
                <a:effectLst/>
                <a:latin typeface="+mn-lt"/>
                <a:ea typeface="+mn-ea"/>
                <a:cs typeface="+mn-cs"/>
              </a:rPr>
              <a:t> are created by sites other than the one users are visiting. They insert additional tracking methods to record what you do online. On-site analytics refers to data collection on the current site. It is used to measure many aspects if user interactions including the number of times a user visits</a:t>
            </a:r>
            <a:endParaRPr lang="en-IN" dirty="0"/>
          </a:p>
        </p:txBody>
      </p:sp>
      <p:sp>
        <p:nvSpPr>
          <p:cNvPr id="4" name="Slide Number Placeholder 3"/>
          <p:cNvSpPr>
            <a:spLocks noGrp="1"/>
          </p:cNvSpPr>
          <p:nvPr>
            <p:ph type="sldNum" sz="quarter" idx="5"/>
          </p:nvPr>
        </p:nvSpPr>
        <p:spPr/>
        <p:txBody>
          <a:bodyPr/>
          <a:lstStyle/>
          <a:p>
            <a:fld id="{EE476799-3C23-49C8-96FD-A9337B292DD8}" type="slidenum">
              <a:rPr lang="en-IN" smtClean="0"/>
              <a:t>10</a:t>
            </a:fld>
            <a:endParaRPr lang="en-IN"/>
          </a:p>
        </p:txBody>
      </p:sp>
    </p:spTree>
    <p:extLst>
      <p:ext uri="{BB962C8B-B14F-4D97-AF65-F5344CB8AC3E}">
        <p14:creationId xmlns:p14="http://schemas.microsoft.com/office/powerpoint/2010/main" val="1084354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E476799-3C23-49C8-96FD-A9337B292DD8}" type="slidenum">
              <a:rPr lang="en-IN" smtClean="0"/>
              <a:t>11</a:t>
            </a:fld>
            <a:endParaRPr lang="en-IN"/>
          </a:p>
        </p:txBody>
      </p:sp>
    </p:spTree>
    <p:extLst>
      <p:ext uri="{BB962C8B-B14F-4D97-AF65-F5344CB8AC3E}">
        <p14:creationId xmlns:p14="http://schemas.microsoft.com/office/powerpoint/2010/main" val="2959594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780906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94F994-C86E-4475-84ED-8DA1374C9E82}" type="datetimeFigureOut">
              <a:rPr lang="en-IN" smtClean="0"/>
              <a:t>18-01-2020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3769175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3947263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661752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2717013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152334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874234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852318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3431954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41264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2751276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94F994-C86E-4475-84ED-8DA1374C9E82}" type="datetimeFigureOut">
              <a:rPr lang="en-IN" smtClean="0"/>
              <a:t>18-01-2020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932116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94F994-C86E-4475-84ED-8DA1374C9E82}" type="datetimeFigureOut">
              <a:rPr lang="en-IN" smtClean="0"/>
              <a:t>18-01-2020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1377914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3"/>
          <p:cNvSpPr>
            <a:spLocks noGrp="1"/>
          </p:cNvSpPr>
          <p:nvPr>
            <p:ph type="ftr" sz="quarter" idx="11"/>
          </p:nvPr>
        </p:nvSpPr>
        <p:spPr/>
        <p:txBody>
          <a:bodyPr/>
          <a:lstStyle/>
          <a:p>
            <a:endParaRPr lang="en-IN"/>
          </a:p>
        </p:txBody>
      </p:sp>
      <p:sp>
        <p:nvSpPr>
          <p:cNvPr id="6" name="Slide Number Placeholder 4"/>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2793508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2"/>
          <p:cNvSpPr>
            <a:spLocks noGrp="1"/>
          </p:cNvSpPr>
          <p:nvPr>
            <p:ph type="ftr" sz="quarter" idx="11"/>
          </p:nvPr>
        </p:nvSpPr>
        <p:spPr/>
        <p:txBody>
          <a:bodyPr/>
          <a:lstStyle/>
          <a:p>
            <a:endParaRPr lang="en-IN"/>
          </a:p>
        </p:txBody>
      </p:sp>
      <p:sp>
        <p:nvSpPr>
          <p:cNvPr id="6" name="Slide Number Placeholder 3"/>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778050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F494F994-C86E-4475-84ED-8DA1374C9E82}" type="datetimeFigureOut">
              <a:rPr lang="en-IN" smtClean="0"/>
              <a:t>18-01-2020</a:t>
            </a:fld>
            <a:endParaRPr lang="en-IN"/>
          </a:p>
        </p:txBody>
      </p:sp>
      <p:sp>
        <p:nvSpPr>
          <p:cNvPr id="5" name="Footer Placeholder 5"/>
          <p:cNvSpPr>
            <a:spLocks noGrp="1"/>
          </p:cNvSpPr>
          <p:nvPr>
            <p:ph type="ftr" sz="quarter" idx="11"/>
          </p:nvPr>
        </p:nvSpPr>
        <p:spPr/>
        <p:txBody>
          <a:bodyPr/>
          <a:lstStyle/>
          <a:p>
            <a:endParaRPr lang="en-IN"/>
          </a:p>
        </p:txBody>
      </p:sp>
      <p:sp>
        <p:nvSpPr>
          <p:cNvPr id="6" name="Slide Number Placeholder 6"/>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226394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94F994-C86E-4475-84ED-8DA1374C9E82}" type="datetimeFigureOut">
              <a:rPr lang="en-IN" smtClean="0"/>
              <a:t>18-01-2020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AF2EEA2-0137-4B8C-B2DE-096B4AA3BDCA}" type="slidenum">
              <a:rPr lang="en-IN" smtClean="0"/>
              <a:t>‹#›</a:t>
            </a:fld>
            <a:endParaRPr lang="en-IN"/>
          </a:p>
        </p:txBody>
      </p:sp>
    </p:spTree>
    <p:extLst>
      <p:ext uri="{BB962C8B-B14F-4D97-AF65-F5344CB8AC3E}">
        <p14:creationId xmlns:p14="http://schemas.microsoft.com/office/powerpoint/2010/main" val="1098161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494F994-C86E-4475-84ED-8DA1374C9E82}" type="datetimeFigureOut">
              <a:rPr lang="en-IN" smtClean="0"/>
              <a:t>18-01-2020</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IN"/>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AF2EEA2-0137-4B8C-B2DE-096B4AA3BDCA}" type="slidenum">
              <a:rPr lang="en-IN" smtClean="0"/>
              <a:t>‹#›</a:t>
            </a:fld>
            <a:endParaRPr lang="en-IN"/>
          </a:p>
        </p:txBody>
      </p:sp>
    </p:spTree>
    <p:extLst>
      <p:ext uri="{BB962C8B-B14F-4D97-AF65-F5344CB8AC3E}">
        <p14:creationId xmlns:p14="http://schemas.microsoft.com/office/powerpoint/2010/main" val="85808251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Canvas_fingerprinting"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s://en.wikipedia.org/wiki/Mouse_tracking" TargetMode="External"/><Relationship Id="rId5" Type="http://schemas.openxmlformats.org/officeDocument/2006/relationships/hyperlink" Target="https://en.wikipedia.org/wiki/Click-through_rate" TargetMode="External"/><Relationship Id="rId4" Type="http://schemas.openxmlformats.org/officeDocument/2006/relationships/hyperlink" Target="https://en.wikipedia.org/wiki/Cross-device_tracking"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en.wikipedia.org/wiki/Web_application" TargetMode="External"/><Relationship Id="rId3" Type="http://schemas.openxmlformats.org/officeDocument/2006/relationships/hyperlink" Target="https://en.wikipedia.org/wiki/HTTP_cookie" TargetMode="External"/><Relationship Id="rId7" Type="http://schemas.openxmlformats.org/officeDocument/2006/relationships/hyperlink" Target="https://en.wikipedia.org/wiki/Mobile_application" TargetMode="External"/><Relationship Id="rId2" Type="http://schemas.openxmlformats.org/officeDocument/2006/relationships/hyperlink" Target="https://en.wikipedia.org/wiki/Browser_fingerprinting" TargetMode="External"/><Relationship Id="rId1" Type="http://schemas.openxmlformats.org/officeDocument/2006/relationships/slideLayout" Target="../slideLayouts/slideLayout7.xml"/><Relationship Id="rId6" Type="http://schemas.openxmlformats.org/officeDocument/2006/relationships/hyperlink" Target="https://en.wikipedia.org/wiki/Web_site" TargetMode="External"/><Relationship Id="rId5" Type="http://schemas.openxmlformats.org/officeDocument/2006/relationships/hyperlink" Target="https://en.wikipedia.org/wiki/Session_replay" TargetMode="External"/><Relationship Id="rId4" Type="http://schemas.openxmlformats.org/officeDocument/2006/relationships/hyperlink" Target="https://en.wikipedia.org/wiki/Evercookie" TargetMode="External"/><Relationship Id="rId9" Type="http://schemas.openxmlformats.org/officeDocument/2006/relationships/hyperlink" Target="https://en.wikipedia.org/wiki/Web_beac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DB14B3-FC80-4045-92E2-AB931329BC6D}"/>
              </a:ext>
            </a:extLst>
          </p:cNvPr>
          <p:cNvSpPr txBox="1"/>
          <p:nvPr/>
        </p:nvSpPr>
        <p:spPr>
          <a:xfrm>
            <a:off x="787381" y="4570639"/>
            <a:ext cx="10617238" cy="1179870"/>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4400" b="1" dirty="0">
                <a:solidFill>
                  <a:schemeClr val="tx2"/>
                </a:solidFill>
                <a:effectLst>
                  <a:outerShdw blurRad="38100" dist="38100" dir="2700000" algn="tl">
                    <a:srgbClr val="000000">
                      <a:alpha val="43137"/>
                    </a:srgbClr>
                  </a:outerShdw>
                </a:effectLst>
                <a:latin typeface="+mj-lt"/>
                <a:ea typeface="+mj-ea"/>
                <a:cs typeface="+mj-cs"/>
              </a:rPr>
              <a:t>The Consumer for Digital Marketing</a:t>
            </a:r>
          </a:p>
        </p:txBody>
      </p:sp>
      <p:pic>
        <p:nvPicPr>
          <p:cNvPr id="1026" name="Picture 2" descr="Consumer-Behavior-digital-marketing">
            <a:extLst>
              <a:ext uri="{FF2B5EF4-FFF2-40B4-BE49-F238E27FC236}">
                <a16:creationId xmlns:a16="http://schemas.microsoft.com/office/drawing/2014/main" id="{EAEF9A09-5C12-4B4A-97A6-D9988BEB97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811" r="-1" b="15839"/>
          <a:stretch/>
        </p:blipFill>
        <p:spPr bwMode="auto">
          <a:xfrm rot="21600000">
            <a:off x="635458" y="640080"/>
            <a:ext cx="9186063" cy="3602736"/>
          </a:xfrm>
          <a:prstGeom prst="rect">
            <a:avLst/>
          </a:prstGeom>
          <a:noFill/>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808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87BC1-111A-4CB1-934B-9202D8702182}"/>
              </a:ext>
            </a:extLst>
          </p:cNvPr>
          <p:cNvSpPr>
            <a:spLocks noGrp="1"/>
          </p:cNvSpPr>
          <p:nvPr>
            <p:ph type="title"/>
          </p:nvPr>
        </p:nvSpPr>
        <p:spPr>
          <a:xfrm>
            <a:off x="646111" y="452718"/>
            <a:ext cx="9404723" cy="810817"/>
          </a:xfrm>
        </p:spPr>
        <p:txBody>
          <a:bodyPr/>
          <a:lstStyle/>
          <a:p>
            <a:r>
              <a:rPr lang="en-IN" b="1" u="sng" dirty="0">
                <a:latin typeface="Times New Roman" panose="02020603050405020304" pitchFamily="18" charset="0"/>
                <a:cs typeface="Times New Roman" panose="02020603050405020304" pitchFamily="18" charset="0"/>
              </a:rPr>
              <a:t>Web Tracking</a:t>
            </a:r>
            <a:br>
              <a:rPr lang="en-IN" b="1" u="sng" dirty="0">
                <a:latin typeface="Times New Roman" panose="02020603050405020304" pitchFamily="18" charset="0"/>
                <a:cs typeface="Times New Roman" panose="02020603050405020304" pitchFamily="18" charset="0"/>
              </a:rPr>
            </a:br>
            <a:endParaRPr lang="en-IN" b="1" u="sng"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FB3A464-6BA6-45FA-B381-57B2EC3BBBBE}"/>
              </a:ext>
            </a:extLst>
          </p:cNvPr>
          <p:cNvSpPr txBox="1"/>
          <p:nvPr/>
        </p:nvSpPr>
        <p:spPr>
          <a:xfrm>
            <a:off x="515389" y="1778924"/>
            <a:ext cx="10623666" cy="4401205"/>
          </a:xfrm>
          <a:prstGeom prst="rect">
            <a:avLst/>
          </a:prstGeom>
          <a:noFill/>
        </p:spPr>
        <p:txBody>
          <a:bodyPr wrap="square" rtlCol="0">
            <a:spAutoFit/>
          </a:bodyPr>
          <a:lstStyle/>
          <a:p>
            <a:r>
              <a:rPr lang="en-US" sz="2800" b="1" dirty="0">
                <a:latin typeface="Times New Roman" panose="02020603050405020304" pitchFamily="18" charset="0"/>
                <a:cs typeface="Times New Roman" panose="02020603050405020304" pitchFamily="18" charset="0"/>
              </a:rPr>
              <a:t>Definition – </a:t>
            </a:r>
          </a:p>
          <a:p>
            <a:r>
              <a:rPr lang="en-US" sz="2800" dirty="0">
                <a:latin typeface="Times New Roman" panose="02020603050405020304" pitchFamily="18" charset="0"/>
                <a:cs typeface="Times New Roman" panose="02020603050405020304" pitchFamily="18" charset="0"/>
              </a:rPr>
              <a:t>the activity (and ability) of a website (using special software tools) to keep tabs on website visitors.</a:t>
            </a:r>
          </a:p>
          <a:p>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Ways of Web Tracking – </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IP Addresses</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HTTP Cookies</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First Party Cookies</a:t>
            </a:r>
          </a:p>
          <a:p>
            <a:pPr marL="285750" indent="-2857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Third Parties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1406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F30006-2A30-4390-91D0-CAC6A3FD695C}"/>
              </a:ext>
            </a:extLst>
          </p:cNvPr>
          <p:cNvSpPr txBox="1"/>
          <p:nvPr/>
        </p:nvSpPr>
        <p:spPr>
          <a:xfrm>
            <a:off x="515389" y="615142"/>
            <a:ext cx="11055927" cy="5909310"/>
          </a:xfrm>
          <a:prstGeom prst="rect">
            <a:avLst/>
          </a:prstGeom>
          <a:noFill/>
        </p:spPr>
        <p:txBody>
          <a:bodyPr wrap="square" rtlCol="0">
            <a:spAutoFit/>
          </a:bodyPr>
          <a:lstStyle/>
          <a:p>
            <a:r>
              <a:rPr lang="en-IN" sz="2800" b="1" u="sng" dirty="0">
                <a:latin typeface="Times New Roman" panose="02020603050405020304" pitchFamily="18" charset="0"/>
                <a:cs typeface="Times New Roman" panose="02020603050405020304" pitchFamily="18" charset="0"/>
              </a:rPr>
              <a:t>Methods of Web Tracking – </a:t>
            </a:r>
          </a:p>
          <a:p>
            <a:endParaRPr lang="en-IN" sz="2400" dirty="0">
              <a:latin typeface="Times New Roman" panose="02020603050405020304" pitchFamily="18" charset="0"/>
              <a:cs typeface="Times New Roman" panose="02020603050405020304" pitchFamily="18" charset="0"/>
            </a:endParaRPr>
          </a:p>
          <a:p>
            <a:pPr marL="457200" indent="-457200">
              <a:buAutoNum type="arabicPeriod"/>
            </a:pPr>
            <a:r>
              <a:rPr lang="en-US" sz="2800" dirty="0">
                <a:latin typeface="Times New Roman" panose="02020603050405020304" pitchFamily="18" charset="0"/>
                <a:cs typeface="Times New Roman" panose="02020603050405020304" pitchFamily="18" charset="0"/>
                <a:hlinkClick r:id="rId3" tooltip="Canvas fingerprinting">
                  <a:extLst>
                    <a:ext uri="{A12FA001-AC4F-418D-AE19-62706E023703}">
                      <ahyp:hlinkClr xmlns:ahyp="http://schemas.microsoft.com/office/drawing/2018/hyperlinkcolor" val="tx"/>
                    </a:ext>
                  </a:extLst>
                </a:hlinkClick>
              </a:rPr>
              <a:t>Canvas fingerprinting</a:t>
            </a:r>
            <a:r>
              <a:rPr lang="en-US" sz="2800" dirty="0">
                <a:latin typeface="Times New Roman" panose="02020603050405020304" pitchFamily="18" charset="0"/>
                <a:cs typeface="Times New Roman" panose="02020603050405020304" pitchFamily="18" charset="0"/>
              </a:rPr>
              <a:t> allows websites to identify and track users using HTML5 canvas elements instead of using a browser cookie</a:t>
            </a:r>
          </a:p>
          <a:p>
            <a:pPr marL="457200" indent="-457200">
              <a:buAutoNum type="arabicPeriod"/>
            </a:pPr>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hlinkClick r:id="rId4" tooltip="Cross-device tracking">
                  <a:extLst>
                    <a:ext uri="{A12FA001-AC4F-418D-AE19-62706E023703}">
                      <ahyp:hlinkClr xmlns:ahyp="http://schemas.microsoft.com/office/drawing/2018/hyperlinkcolor" val="tx"/>
                    </a:ext>
                  </a:extLst>
                </a:hlinkClick>
              </a:rPr>
              <a:t>2.  Cross-device tracking</a:t>
            </a:r>
            <a:r>
              <a:rPr lang="en-US" sz="2800" dirty="0">
                <a:latin typeface="Times New Roman" panose="02020603050405020304" pitchFamily="18" charset="0"/>
                <a:cs typeface="Times New Roman" panose="02020603050405020304" pitchFamily="18" charset="0"/>
              </a:rPr>
              <a:t> are used by advertisers to help identify which channels are most successful in helping convert browsers into buyers</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hlinkClick r:id="rId5" tooltip="Click-through rate">
                  <a:extLst>
                    <a:ext uri="{A12FA001-AC4F-418D-AE19-62706E023703}">
                      <ahyp:hlinkClr xmlns:ahyp="http://schemas.microsoft.com/office/drawing/2018/hyperlinkcolor" val="tx"/>
                    </a:ext>
                  </a:extLst>
                </a:hlinkClick>
              </a:rPr>
              <a:t>3.  Click-through rate</a:t>
            </a:r>
            <a:r>
              <a:rPr lang="en-US" sz="2800" dirty="0">
                <a:latin typeface="Times New Roman" panose="02020603050405020304" pitchFamily="18" charset="0"/>
                <a:cs typeface="Times New Roman" panose="02020603050405020304" pitchFamily="18" charset="0"/>
              </a:rPr>
              <a:t> is used by advertisers to measure the number of clicks they receive on their ads per number of impressions.</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hlinkClick r:id="rId6" tooltip="Mouse tracking">
                  <a:extLst>
                    <a:ext uri="{A12FA001-AC4F-418D-AE19-62706E023703}">
                      <ahyp:hlinkClr xmlns:ahyp="http://schemas.microsoft.com/office/drawing/2018/hyperlinkcolor" val="tx"/>
                    </a:ext>
                  </a:extLst>
                </a:hlinkClick>
              </a:rPr>
              <a:t>4.  Mouse tracking</a:t>
            </a:r>
            <a:r>
              <a:rPr lang="en-US" sz="2800" dirty="0">
                <a:latin typeface="Times New Roman" panose="02020603050405020304" pitchFamily="18" charset="0"/>
                <a:cs typeface="Times New Roman" panose="02020603050405020304" pitchFamily="18" charset="0"/>
              </a:rPr>
              <a:t> collects the users mouse cursor positions on the computer.</a:t>
            </a:r>
          </a:p>
          <a:p>
            <a:pPr marL="342900" indent="-342900">
              <a:buFont typeface="+mj-lt"/>
              <a:buAutoNum type="arabicPeriod"/>
            </a:pPr>
            <a:endParaRPr lang="en-IN" dirty="0"/>
          </a:p>
        </p:txBody>
      </p:sp>
    </p:spTree>
    <p:extLst>
      <p:ext uri="{BB962C8B-B14F-4D97-AF65-F5344CB8AC3E}">
        <p14:creationId xmlns:p14="http://schemas.microsoft.com/office/powerpoint/2010/main" val="3668644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37EEFE-9EE6-43AA-B55C-5EB3B454A48F}"/>
              </a:ext>
            </a:extLst>
          </p:cNvPr>
          <p:cNvSpPr/>
          <p:nvPr/>
        </p:nvSpPr>
        <p:spPr>
          <a:xfrm>
            <a:off x="602342" y="797510"/>
            <a:ext cx="10987315" cy="5262979"/>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hlinkClick r:id="rId2" tooltip="Browser fingerprinting">
                  <a:extLst>
                    <a:ext uri="{A12FA001-AC4F-418D-AE19-62706E023703}">
                      <ahyp:hlinkClr xmlns:ahyp="http://schemas.microsoft.com/office/drawing/2018/hyperlinkcolor" val="tx"/>
                    </a:ext>
                  </a:extLst>
                </a:hlinkClick>
              </a:rPr>
              <a:t>5. Browser fingerprinting</a:t>
            </a:r>
            <a:r>
              <a:rPr lang="en-US" sz="2400" dirty="0">
                <a:latin typeface="Times New Roman" panose="02020603050405020304" pitchFamily="18" charset="0"/>
                <a:cs typeface="Times New Roman" panose="02020603050405020304" pitchFamily="18" charset="0"/>
              </a:rPr>
              <a:t> relies on your browser and is a way of identifying users every time the go online and track your activity. Through fingerprinting, websites can determine the users operating system, language, time zone, and browser version without your permission.</a:t>
            </a:r>
            <a:endParaRPr lang="en-US" sz="2400" baseline="300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hlinkClick r:id="rId3" tooltip="HTTP cookie">
                  <a:extLst>
                    <a:ext uri="{A12FA001-AC4F-418D-AE19-62706E023703}">
                      <ahyp:hlinkClr xmlns:ahyp="http://schemas.microsoft.com/office/drawing/2018/hyperlinkcolor" val="tx"/>
                    </a:ext>
                  </a:extLst>
                </a:hlinkClick>
              </a:rPr>
              <a:t>6. </a:t>
            </a:r>
            <a:r>
              <a:rPr lang="en-US" sz="2400" dirty="0" err="1">
                <a:latin typeface="Times New Roman" panose="02020603050405020304" pitchFamily="18" charset="0"/>
                <a:cs typeface="Times New Roman" panose="02020603050405020304" pitchFamily="18" charset="0"/>
                <a:hlinkClick r:id="rId3" tooltip="HTTP cookie">
                  <a:extLst>
                    <a:ext uri="{A12FA001-AC4F-418D-AE19-62706E023703}">
                      <ahyp:hlinkClr xmlns:ahyp="http://schemas.microsoft.com/office/drawing/2018/hyperlinkcolor" val="tx"/>
                    </a:ext>
                  </a:extLst>
                </a:hlinkClick>
              </a:rPr>
              <a:t>Supercookies</a:t>
            </a:r>
            <a:r>
              <a:rPr lang="en-US" sz="2400" dirty="0">
                <a:latin typeface="Times New Roman" panose="02020603050405020304" pitchFamily="18" charset="0"/>
                <a:cs typeface="Times New Roman" panose="02020603050405020304" pitchFamily="18" charset="0"/>
              </a:rPr>
              <a:t> or "</a:t>
            </a:r>
            <a:r>
              <a:rPr lang="en-US" sz="2400" dirty="0" err="1">
                <a:latin typeface="Times New Roman" panose="02020603050405020304" pitchFamily="18" charset="0"/>
                <a:cs typeface="Times New Roman" panose="02020603050405020304" pitchFamily="18" charset="0"/>
                <a:hlinkClick r:id="rId4" tooltip="Evercookie">
                  <a:extLst>
                    <a:ext uri="{A12FA001-AC4F-418D-AE19-62706E023703}">
                      <ahyp:hlinkClr xmlns:ahyp="http://schemas.microsoft.com/office/drawing/2018/hyperlinkcolor" val="tx"/>
                    </a:ext>
                  </a:extLst>
                </a:hlinkClick>
              </a:rPr>
              <a:t>evercookies</a:t>
            </a:r>
            <a:r>
              <a:rPr lang="en-US" sz="2400" dirty="0">
                <a:latin typeface="Times New Roman" panose="02020603050405020304" pitchFamily="18" charset="0"/>
                <a:cs typeface="Times New Roman" panose="02020603050405020304" pitchFamily="18" charset="0"/>
              </a:rPr>
              <a:t>" can not only be used to track users across the web. They are hard to detect and difficult to remove since they are stored in a different place than the standard cookies.</a:t>
            </a:r>
            <a:endParaRPr lang="en-US" sz="2400" baseline="300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hlinkClick r:id="rId5" tooltip="Session replay">
                  <a:extLst>
                    <a:ext uri="{A12FA001-AC4F-418D-AE19-62706E023703}">
                      <ahyp:hlinkClr xmlns:ahyp="http://schemas.microsoft.com/office/drawing/2018/hyperlinkcolor" val="tx"/>
                    </a:ext>
                  </a:extLst>
                </a:hlinkClick>
              </a:rPr>
              <a:t>7. Session replay</a:t>
            </a:r>
            <a:r>
              <a:rPr lang="en-US" sz="2400" dirty="0">
                <a:latin typeface="Times New Roman" panose="02020603050405020304" pitchFamily="18" charset="0"/>
                <a:cs typeface="Times New Roman" panose="02020603050405020304" pitchFamily="18" charset="0"/>
              </a:rPr>
              <a:t> scripts allows the ability to replay a visitor's journey on a </a:t>
            </a:r>
            <a:r>
              <a:rPr lang="en-US" sz="2400" dirty="0">
                <a:latin typeface="Times New Roman" panose="02020603050405020304" pitchFamily="18" charset="0"/>
                <a:cs typeface="Times New Roman" panose="02020603050405020304" pitchFamily="18" charset="0"/>
                <a:hlinkClick r:id="rId6" tooltip="Web site">
                  <a:extLst>
                    <a:ext uri="{A12FA001-AC4F-418D-AE19-62706E023703}">
                      <ahyp:hlinkClr xmlns:ahyp="http://schemas.microsoft.com/office/drawing/2018/hyperlinkcolor" val="tx"/>
                    </a:ext>
                  </a:extLst>
                </a:hlinkClick>
              </a:rPr>
              <a:t>web site</a:t>
            </a:r>
            <a:r>
              <a:rPr lang="en-US" sz="2400" dirty="0">
                <a:latin typeface="Times New Roman" panose="02020603050405020304" pitchFamily="18" charset="0"/>
                <a:cs typeface="Times New Roman" panose="02020603050405020304" pitchFamily="18" charset="0"/>
              </a:rPr>
              <a:t> or within a </a:t>
            </a:r>
            <a:r>
              <a:rPr lang="en-US" sz="2400" dirty="0">
                <a:latin typeface="Times New Roman" panose="02020603050405020304" pitchFamily="18" charset="0"/>
                <a:cs typeface="Times New Roman" panose="02020603050405020304" pitchFamily="18" charset="0"/>
                <a:hlinkClick r:id="rId7" tooltip="Mobile application">
                  <a:extLst>
                    <a:ext uri="{A12FA001-AC4F-418D-AE19-62706E023703}">
                      <ahyp:hlinkClr xmlns:ahyp="http://schemas.microsoft.com/office/drawing/2018/hyperlinkcolor" val="tx"/>
                    </a:ext>
                  </a:extLst>
                </a:hlinkClick>
              </a:rPr>
              <a:t>mobile application</a:t>
            </a:r>
            <a:r>
              <a:rPr lang="en-US" sz="2400" dirty="0">
                <a:latin typeface="Times New Roman" panose="02020603050405020304" pitchFamily="18" charset="0"/>
                <a:cs typeface="Times New Roman" panose="02020603050405020304" pitchFamily="18" charset="0"/>
              </a:rPr>
              <a:t> or </a:t>
            </a:r>
            <a:r>
              <a:rPr lang="en-US" sz="2400" dirty="0">
                <a:latin typeface="Times New Roman" panose="02020603050405020304" pitchFamily="18" charset="0"/>
                <a:cs typeface="Times New Roman" panose="02020603050405020304" pitchFamily="18" charset="0"/>
                <a:hlinkClick r:id="rId8" tooltip="Web application">
                  <a:extLst>
                    <a:ext uri="{A12FA001-AC4F-418D-AE19-62706E023703}">
                      <ahyp:hlinkClr xmlns:ahyp="http://schemas.microsoft.com/office/drawing/2018/hyperlinkcolor" val="tx"/>
                    </a:ext>
                  </a:extLst>
                </a:hlinkClick>
              </a:rPr>
              <a:t>web application</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hlinkClick r:id="rId9" tooltip="Web beacon">
                  <a:extLst>
                    <a:ext uri="{A12FA001-AC4F-418D-AE19-62706E023703}">
                      <ahyp:hlinkClr xmlns:ahyp="http://schemas.microsoft.com/office/drawing/2018/hyperlinkcolor" val="tx"/>
                    </a:ext>
                  </a:extLst>
                </a:hlinkClick>
              </a:rPr>
              <a:t>8. Web beacons</a:t>
            </a:r>
            <a:r>
              <a:rPr lang="en-US" sz="2400" dirty="0">
                <a:latin typeface="Times New Roman" panose="02020603050405020304" pitchFamily="18" charset="0"/>
                <a:cs typeface="Times New Roman" panose="02020603050405020304" pitchFamily="18" charset="0"/>
              </a:rPr>
              <a:t> are commonly used to check whether or not an individual who received an email actually read it.</a:t>
            </a:r>
          </a:p>
        </p:txBody>
      </p:sp>
    </p:spTree>
    <p:extLst>
      <p:ext uri="{BB962C8B-B14F-4D97-AF65-F5344CB8AC3E}">
        <p14:creationId xmlns:p14="http://schemas.microsoft.com/office/powerpoint/2010/main" val="253700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1DD15-5B5F-4D85-AADB-38480C555CA1}"/>
              </a:ext>
            </a:extLst>
          </p:cNvPr>
          <p:cNvSpPr>
            <a:spLocks noGrp="1"/>
          </p:cNvSpPr>
          <p:nvPr>
            <p:ph type="title"/>
          </p:nvPr>
        </p:nvSpPr>
        <p:spPr>
          <a:xfrm>
            <a:off x="166465" y="351058"/>
            <a:ext cx="11859065" cy="816561"/>
          </a:xfrm>
        </p:spPr>
        <p:txBody>
          <a:bodyPr>
            <a:normAutofit fontScale="90000"/>
          </a:bodyPr>
          <a:lstStyle/>
          <a:p>
            <a:pPr algn="ctr"/>
            <a:r>
              <a:rPr lang="en-IN" sz="4000" b="1" dirty="0">
                <a:latin typeface="Times New Roman" panose="02020603050405020304" pitchFamily="18" charset="0"/>
                <a:cs typeface="Times New Roman" panose="02020603050405020304" pitchFamily="18" charset="0"/>
              </a:rPr>
              <a:t>The Impact of Digital Technology on Buying Behaviour</a:t>
            </a:r>
          </a:p>
        </p:txBody>
      </p:sp>
      <p:sp>
        <p:nvSpPr>
          <p:cNvPr id="3" name="TextBox 2">
            <a:extLst>
              <a:ext uri="{FF2B5EF4-FFF2-40B4-BE49-F238E27FC236}">
                <a16:creationId xmlns:a16="http://schemas.microsoft.com/office/drawing/2014/main" id="{57965B80-5F71-4219-BA7D-CE6E403CD172}"/>
              </a:ext>
            </a:extLst>
          </p:cNvPr>
          <p:cNvSpPr txBox="1"/>
          <p:nvPr/>
        </p:nvSpPr>
        <p:spPr>
          <a:xfrm>
            <a:off x="314177" y="1533378"/>
            <a:ext cx="11563643" cy="5262979"/>
          </a:xfrm>
          <a:prstGeom prst="rect">
            <a:avLst/>
          </a:prstGeom>
          <a:noFill/>
        </p:spPr>
        <p:txBody>
          <a:bodyPr wrap="square" rtlCol="0">
            <a:spAutoFit/>
          </a:bodyPr>
          <a:lstStyle/>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Consumers set their own benchmarks</a:t>
            </a:r>
          </a:p>
          <a:p>
            <a:pPr marL="514350" indent="-51435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Word of Mouth</a:t>
            </a:r>
          </a:p>
          <a:p>
            <a:pPr marL="514350" indent="-51435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Reduced Customer Tolerance</a:t>
            </a:r>
          </a:p>
          <a:p>
            <a:pPr marL="514350" indent="-51435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Consumers are always experimenting</a:t>
            </a:r>
          </a:p>
          <a:p>
            <a:pPr marL="514350" indent="-51435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Consumers becoming Switchers</a:t>
            </a:r>
          </a:p>
          <a:p>
            <a:pPr marL="514350" indent="-514350">
              <a:buFont typeface="+mj-lt"/>
              <a:buAutoNum type="arabicPeriod"/>
            </a:pPr>
            <a:endParaRPr lang="en-US" sz="28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Social Media Platforms</a:t>
            </a:r>
            <a:endParaRPr lang="en-US" sz="20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6650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26CFD2E-182C-4C3D-BE2A-7E24ECC35E3E}"/>
              </a:ext>
            </a:extLst>
          </p:cNvPr>
          <p:cNvSpPr txBox="1"/>
          <p:nvPr/>
        </p:nvSpPr>
        <p:spPr>
          <a:xfrm>
            <a:off x="368968" y="336884"/>
            <a:ext cx="11550315" cy="6063198"/>
          </a:xfrm>
          <a:prstGeom prst="rect">
            <a:avLst/>
          </a:prstGeom>
          <a:noFill/>
        </p:spPr>
        <p:txBody>
          <a:bodyPr wrap="square" rtlCol="0">
            <a:spAutoFit/>
          </a:bodyPr>
          <a:lstStyle/>
          <a:p>
            <a:pPr algn="just"/>
            <a:r>
              <a:rPr lang="en-IN" sz="2800" b="1" u="sng" dirty="0">
                <a:latin typeface="Times New Roman" panose="02020603050405020304" pitchFamily="18" charset="0"/>
                <a:cs typeface="Times New Roman" panose="02020603050405020304" pitchFamily="18" charset="0"/>
              </a:rPr>
              <a:t>Reduced Customer Tolerance – </a:t>
            </a:r>
          </a:p>
          <a:p>
            <a:pPr algn="just"/>
            <a:endParaRPr lang="en-IN" sz="2400" b="1"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Consumers expect an immediate reaction to their actions. They want a response to their queries clear and fast. It takes just a single viral post or tweet for a consumer to build or destroy a company’s or brand’s rapport. </a:t>
            </a:r>
          </a:p>
          <a:p>
            <a:pPr marL="285750" indent="-28575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IN" sz="2400" dirty="0">
                <a:latin typeface="Times New Roman" panose="02020603050405020304" pitchFamily="18" charset="0"/>
                <a:cs typeface="Times New Roman" panose="02020603050405020304" pitchFamily="18" charset="0"/>
              </a:rPr>
              <a:t>Platforms in Digital Marketing that </a:t>
            </a:r>
            <a:r>
              <a:rPr lang="en-US" sz="2400" dirty="0">
                <a:latin typeface="Times New Roman" panose="02020603050405020304" pitchFamily="18" charset="0"/>
                <a:cs typeface="Times New Roman" panose="02020603050405020304" pitchFamily="18" charset="0"/>
              </a:rPr>
              <a:t>consumers use to share their experiences with the brand</a:t>
            </a:r>
          </a:p>
          <a:p>
            <a:pPr marL="285750" indent="-285750" algn="just">
              <a:buFont typeface="Arial" panose="020B0604020202020204" pitchFamily="34" charset="0"/>
              <a:buChar char="•"/>
            </a:pPr>
            <a:endParaRPr lang="en-IN"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Human Psychology </a:t>
            </a:r>
            <a:r>
              <a:rPr lang="en-US" sz="2400" dirty="0">
                <a:latin typeface="Times New Roman" panose="02020603050405020304" pitchFamily="18" charset="0"/>
                <a:cs typeface="Times New Roman" panose="02020603050405020304" pitchFamily="18" charset="0"/>
              </a:rPr>
              <a:t>- Consumers are more attracted towards the negative news/reviews and there are very few consumers who actually share positive reviews/posts. </a:t>
            </a:r>
          </a:p>
          <a:p>
            <a:pPr marL="285750" indent="-28575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This issue of negative feedback is many times even misused by the competitors. To handle this situation, every brand should follow Online Reputation Management (ORM) Strategy, where you make interactions with the consumers to convert their negative image to the positive.</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255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69C205-B4E1-4462-AB8F-54CC50AF0883}"/>
              </a:ext>
            </a:extLst>
          </p:cNvPr>
          <p:cNvSpPr txBox="1"/>
          <p:nvPr/>
        </p:nvSpPr>
        <p:spPr>
          <a:xfrm>
            <a:off x="290286" y="261257"/>
            <a:ext cx="11669485" cy="5262979"/>
          </a:xfrm>
          <a:prstGeom prst="rect">
            <a:avLst/>
          </a:prstGeom>
          <a:noFill/>
        </p:spPr>
        <p:txBody>
          <a:bodyPr wrap="square" rtlCol="0">
            <a:spAutoFit/>
          </a:bodyPr>
          <a:lstStyle/>
          <a:p>
            <a:r>
              <a:rPr lang="en-IN" sz="2400" b="1" u="sng" dirty="0">
                <a:latin typeface="Times New Roman" panose="02020603050405020304" pitchFamily="18" charset="0"/>
                <a:cs typeface="Times New Roman" panose="02020603050405020304" pitchFamily="18" charset="0"/>
              </a:rPr>
              <a:t>Consumers keep Experimenting – </a:t>
            </a:r>
          </a:p>
          <a:p>
            <a:endParaRPr lang="en-IN"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In the past era, consumers had trust issues before going for any new product or service and would trust only on the feedback provided by the experienced consumers. </a:t>
            </a: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With the changing era, Consumers are now welcoming new products with fresh and good quality features with applause. </a:t>
            </a: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This experimenting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of the consumers made way for many start-up companies like Uber, Oyo, Ola, </a:t>
            </a:r>
            <a:r>
              <a:rPr lang="en-US" sz="2400" dirty="0" err="1">
                <a:latin typeface="Times New Roman" panose="02020603050405020304" pitchFamily="18" charset="0"/>
                <a:cs typeface="Times New Roman" panose="02020603050405020304" pitchFamily="18" charset="0"/>
              </a:rPr>
              <a:t>UrbanClab</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Olx</a:t>
            </a:r>
            <a:r>
              <a:rPr lang="en-US" sz="2400" dirty="0">
                <a:latin typeface="Times New Roman" panose="02020603050405020304" pitchFamily="18" charset="0"/>
                <a:cs typeface="Times New Roman" panose="02020603050405020304" pitchFamily="18" charset="0"/>
              </a:rPr>
              <a:t> etc. </a:t>
            </a:r>
          </a:p>
          <a:p>
            <a:pPr marL="285750" indent="-28575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IN" sz="2400" b="1" u="sng" dirty="0">
                <a:latin typeface="Times New Roman" panose="02020603050405020304" pitchFamily="18" charset="0"/>
                <a:cs typeface="Times New Roman" panose="02020603050405020304" pitchFamily="18" charset="0"/>
              </a:rPr>
              <a:t>Consumers are Switchers – </a:t>
            </a:r>
          </a:p>
          <a:p>
            <a:endParaRPr lang="en-IN" sz="2400" b="1" u="sng"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Consumers in the past era trusted one particular brand in a particular industry. </a:t>
            </a:r>
          </a:p>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What make consumers switch for a new product?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1442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15CA93-C9CF-4590-B69B-D2FAFA6AE6F8}"/>
              </a:ext>
            </a:extLst>
          </p:cNvPr>
          <p:cNvSpPr/>
          <p:nvPr/>
        </p:nvSpPr>
        <p:spPr>
          <a:xfrm>
            <a:off x="716756" y="1145418"/>
            <a:ext cx="10758488" cy="3785652"/>
          </a:xfrm>
          <a:prstGeom prst="rect">
            <a:avLst/>
          </a:prstGeom>
        </p:spPr>
        <p:txBody>
          <a:bodyPr wrap="square">
            <a:spAutoFit/>
          </a:bodyPr>
          <a:lstStyle/>
          <a:p>
            <a:r>
              <a:rPr lang="en-US" sz="2400" b="1" u="sng" dirty="0">
                <a:latin typeface="Times New Roman" panose="02020603050405020304" pitchFamily="18" charset="0"/>
                <a:cs typeface="Times New Roman" panose="02020603050405020304" pitchFamily="18" charset="0"/>
              </a:rPr>
              <a:t>Social Media Platforms – </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It is the consumers that decide which social media platform the brand must use to expand its business. </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If the mass consumers are on Facebook, Snapchat, Twitter, Instagram, LinkedIn etc., it becomes mandatory for the brands to have their presence on these platforms if they want to be close to their prospects and a step ahead of their competitors, by interacting with their consumers and creating a buzz of their brand among them.</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5457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6E8B922-E2B5-4156-9CFB-9D8FA69AD640}"/>
              </a:ext>
            </a:extLst>
          </p:cNvPr>
          <p:cNvPicPr>
            <a:picLocks noChangeAspect="1" noChangeArrowheads="1"/>
          </p:cNvPicPr>
          <p:nvPr/>
        </p:nvPicPr>
        <p:blipFill>
          <a:blip r:embed="rId2"/>
          <a:srcRect/>
          <a:stretch>
            <a:fillRect/>
          </a:stretch>
        </p:blipFill>
        <p:spPr bwMode="auto">
          <a:xfrm>
            <a:off x="0" y="1"/>
            <a:ext cx="12192000" cy="6858000"/>
          </a:xfrm>
          <a:prstGeom prst="rect">
            <a:avLst/>
          </a:prstGeom>
          <a:noFill/>
          <a:ln w="9525">
            <a:noFill/>
            <a:miter lim="800000"/>
            <a:headEnd/>
            <a:tailEnd/>
          </a:ln>
          <a:effectLst/>
        </p:spPr>
      </p:pic>
    </p:spTree>
    <p:extLst>
      <p:ext uri="{BB962C8B-B14F-4D97-AF65-F5344CB8AC3E}">
        <p14:creationId xmlns:p14="http://schemas.microsoft.com/office/powerpoint/2010/main" val="3793368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73DB5-9576-4232-AD6A-FBF0CF47099F}"/>
              </a:ext>
            </a:extLst>
          </p:cNvPr>
          <p:cNvSpPr>
            <a:spLocks noGrp="1"/>
          </p:cNvSpPr>
          <p:nvPr>
            <p:ph type="title"/>
          </p:nvPr>
        </p:nvSpPr>
        <p:spPr>
          <a:xfrm>
            <a:off x="646111" y="762207"/>
            <a:ext cx="9404723" cy="799307"/>
          </a:xfrm>
        </p:spPr>
        <p:txBody>
          <a:bodyPr/>
          <a:lstStyle/>
          <a:p>
            <a:r>
              <a:rPr lang="en-IN" b="1" dirty="0"/>
              <a:t>Web Experience</a:t>
            </a:r>
          </a:p>
        </p:txBody>
      </p:sp>
      <p:sp>
        <p:nvSpPr>
          <p:cNvPr id="3" name="TextBox 2">
            <a:extLst>
              <a:ext uri="{FF2B5EF4-FFF2-40B4-BE49-F238E27FC236}">
                <a16:creationId xmlns:a16="http://schemas.microsoft.com/office/drawing/2014/main" id="{78B95C43-4303-457F-8427-C5ACEF43D695}"/>
              </a:ext>
            </a:extLst>
          </p:cNvPr>
          <p:cNvSpPr txBox="1"/>
          <p:nvPr/>
        </p:nvSpPr>
        <p:spPr>
          <a:xfrm>
            <a:off x="553329" y="2771335"/>
            <a:ext cx="11085342" cy="1815882"/>
          </a:xfrm>
          <a:prstGeom prst="rect">
            <a:avLst/>
          </a:prstGeom>
          <a:noFill/>
        </p:spPr>
        <p:txBody>
          <a:bodyPr wrap="square" rtlCol="0">
            <a:spAutoFit/>
          </a:bodyPr>
          <a:lstStyle/>
          <a:p>
            <a:pPr algn="just"/>
            <a:r>
              <a:rPr lang="en-IN" sz="2800" dirty="0"/>
              <a:t>Consumer’s total impression about the online company, resulting from his/her exposure to a combination of virtual marketing tools, under the marketer’s direct control likely to influence the buying behaviour of the online consumer. </a:t>
            </a:r>
          </a:p>
        </p:txBody>
      </p:sp>
    </p:spTree>
    <p:extLst>
      <p:ext uri="{BB962C8B-B14F-4D97-AF65-F5344CB8AC3E}">
        <p14:creationId xmlns:p14="http://schemas.microsoft.com/office/powerpoint/2010/main" val="407951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BEDA42E-7A64-4B27-946F-5F0DD6248A8C}"/>
              </a:ext>
            </a:extLst>
          </p:cNvPr>
          <p:cNvPicPr>
            <a:picLocks noChangeAspect="1" noChangeArrowheads="1"/>
          </p:cNvPicPr>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Tree>
    <p:extLst>
      <p:ext uri="{BB962C8B-B14F-4D97-AF65-F5344CB8AC3E}">
        <p14:creationId xmlns:p14="http://schemas.microsoft.com/office/powerpoint/2010/main" val="4017339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F65F5-805F-4B19-8178-84B99F36DB4C}"/>
              </a:ext>
            </a:extLst>
          </p:cNvPr>
          <p:cNvSpPr>
            <a:spLocks noGrp="1"/>
          </p:cNvSpPr>
          <p:nvPr>
            <p:ph type="title"/>
          </p:nvPr>
        </p:nvSpPr>
        <p:spPr>
          <a:xfrm>
            <a:off x="566895" y="199500"/>
            <a:ext cx="11058209" cy="714900"/>
          </a:xfrm>
        </p:spPr>
        <p:txBody>
          <a:bodyPr/>
          <a:lstStyle/>
          <a:p>
            <a:pPr algn="ctr"/>
            <a:r>
              <a:rPr lang="en-IN" b="1" dirty="0">
                <a:latin typeface="Times New Roman" panose="02020603050405020304" pitchFamily="18" charset="0"/>
                <a:cs typeface="Times New Roman" panose="02020603050405020304" pitchFamily="18" charset="0"/>
              </a:rPr>
              <a:t>Strategic Applications of Word of Mouth</a:t>
            </a:r>
          </a:p>
        </p:txBody>
      </p:sp>
      <p:sp>
        <p:nvSpPr>
          <p:cNvPr id="3" name="TextBox 2">
            <a:extLst>
              <a:ext uri="{FF2B5EF4-FFF2-40B4-BE49-F238E27FC236}">
                <a16:creationId xmlns:a16="http://schemas.microsoft.com/office/drawing/2014/main" id="{F84D0BCA-1D88-46D6-9E9F-2E88CF4EDB4B}"/>
              </a:ext>
            </a:extLst>
          </p:cNvPr>
          <p:cNvSpPr txBox="1"/>
          <p:nvPr/>
        </p:nvSpPr>
        <p:spPr>
          <a:xfrm>
            <a:off x="405617" y="1487854"/>
            <a:ext cx="11380763" cy="5170646"/>
          </a:xfrm>
          <a:prstGeom prst="rect">
            <a:avLst/>
          </a:prstGeom>
          <a:noFill/>
        </p:spPr>
        <p:txBody>
          <a:bodyPr wrap="square" rtlCol="0">
            <a:spAutoFit/>
          </a:bodyPr>
          <a:lstStyle/>
          <a:p>
            <a:pPr marL="342900" indent="-342900">
              <a:buFont typeface="+mj-lt"/>
              <a:buAutoNum type="arabicPeriod"/>
            </a:pPr>
            <a:r>
              <a:rPr lang="en-IN" sz="2400" dirty="0">
                <a:latin typeface="Times New Roman" panose="02020603050405020304" pitchFamily="18" charset="0"/>
                <a:cs typeface="Times New Roman" panose="02020603050405020304" pitchFamily="18" charset="0"/>
              </a:rPr>
              <a:t>Social Networks</a:t>
            </a:r>
          </a:p>
          <a:p>
            <a:pPr marL="342900" indent="-342900">
              <a:buFont typeface="Arial" panose="020B0604020202020204" pitchFamily="34" charset="0"/>
              <a:buChar char="•"/>
            </a:pPr>
            <a:r>
              <a:rPr lang="en-IN" sz="2400" i="1" u="sng" dirty="0">
                <a:latin typeface="Times New Roman" panose="02020603050405020304" pitchFamily="18" charset="0"/>
                <a:cs typeface="Times New Roman" panose="02020603050405020304" pitchFamily="18" charset="0"/>
              </a:rPr>
              <a:t>Tie Strength </a:t>
            </a:r>
            <a:r>
              <a:rPr lang="en-IN" sz="2400" dirty="0">
                <a:latin typeface="Times New Roman" panose="02020603050405020304" pitchFamily="18" charset="0"/>
                <a:cs typeface="Times New Roman" panose="02020603050405020304" pitchFamily="18" charset="0"/>
              </a:rPr>
              <a:t>– the degree of intimacy &amp; frequency of contacts between the information seeker and the source</a:t>
            </a:r>
          </a:p>
          <a:p>
            <a:pPr marL="342900" indent="-342900">
              <a:buFont typeface="Arial" panose="020B0604020202020204" pitchFamily="34" charset="0"/>
              <a:buChar char="•"/>
            </a:pPr>
            <a:r>
              <a:rPr lang="en-IN" sz="2400" i="1" u="sng" dirty="0">
                <a:latin typeface="Times New Roman" panose="02020603050405020304" pitchFamily="18" charset="0"/>
                <a:cs typeface="Times New Roman" panose="02020603050405020304" pitchFamily="18" charset="0"/>
              </a:rPr>
              <a:t>Similarity </a:t>
            </a:r>
            <a:r>
              <a:rPr lang="en-IN" sz="2400" dirty="0">
                <a:latin typeface="Times New Roman" panose="02020603050405020304" pitchFamily="18" charset="0"/>
                <a:cs typeface="Times New Roman" panose="02020603050405020304" pitchFamily="18" charset="0"/>
              </a:rPr>
              <a:t>among the group’s members in terms of demographics &amp; lifestyles. </a:t>
            </a:r>
          </a:p>
          <a:p>
            <a:pPr marL="342900" indent="-342900">
              <a:buFont typeface="Arial" panose="020B0604020202020204" pitchFamily="34" charset="0"/>
              <a:buChar char="•"/>
            </a:pPr>
            <a:r>
              <a:rPr lang="en-IN" sz="2400" i="1" u="sng" dirty="0">
                <a:latin typeface="Times New Roman" panose="02020603050405020304" pitchFamily="18" charset="0"/>
                <a:cs typeface="Times New Roman" panose="02020603050405020304" pitchFamily="18" charset="0"/>
              </a:rPr>
              <a:t>Source Credibility </a:t>
            </a:r>
            <a:r>
              <a:rPr lang="en-IN" sz="2400" dirty="0">
                <a:latin typeface="Times New Roman" panose="02020603050405020304" pitchFamily="18" charset="0"/>
                <a:cs typeface="Times New Roman" panose="02020603050405020304" pitchFamily="18" charset="0"/>
              </a:rPr>
              <a:t>– the information seeker’s perceptions of the source’s expertise</a:t>
            </a:r>
          </a:p>
          <a:p>
            <a:endParaRPr lang="en-IN" sz="2400" dirty="0">
              <a:latin typeface="Times New Roman" panose="02020603050405020304" pitchFamily="18" charset="0"/>
              <a:cs typeface="Times New Roman" panose="02020603050405020304" pitchFamily="18" charset="0"/>
            </a:endParaRPr>
          </a:p>
          <a:p>
            <a:r>
              <a:rPr lang="en-IN" sz="2400" dirty="0">
                <a:latin typeface="Times New Roman" panose="02020603050405020304" pitchFamily="18" charset="0"/>
                <a:cs typeface="Times New Roman" panose="02020603050405020304" pitchFamily="18" charset="0"/>
              </a:rPr>
              <a:t>2. Brand Communities - A specialized non-geographically bound community formed on the basis of attachment to a product or brand. (Save The Tiger)</a:t>
            </a:r>
          </a:p>
          <a:p>
            <a:endParaRPr lang="en-IN" sz="2400" dirty="0">
              <a:latin typeface="Times New Roman" panose="02020603050405020304" pitchFamily="18" charset="0"/>
              <a:cs typeface="Times New Roman" panose="02020603050405020304" pitchFamily="18" charset="0"/>
            </a:endParaRPr>
          </a:p>
          <a:p>
            <a:r>
              <a:rPr lang="en-IN" sz="2400" dirty="0">
                <a:latin typeface="Times New Roman" panose="02020603050405020304" pitchFamily="18" charset="0"/>
                <a:cs typeface="Times New Roman" panose="02020603050405020304" pitchFamily="18" charset="0"/>
              </a:rPr>
              <a:t>3. Weblogs (Customer problem of a Bicycle)</a:t>
            </a:r>
          </a:p>
          <a:p>
            <a:r>
              <a:rPr lang="en-IN" sz="2400" dirty="0">
                <a:latin typeface="Times New Roman" panose="02020603050405020304" pitchFamily="18" charset="0"/>
                <a:cs typeface="Times New Roman" panose="02020603050405020304" pitchFamily="18" charset="0"/>
              </a:rPr>
              <a:t>4. Stimulating Word-of-Mouth (E.g. A Campaign for Vaseline Clinical Therapy)</a:t>
            </a:r>
          </a:p>
          <a:p>
            <a:r>
              <a:rPr lang="en-IN" sz="2400" dirty="0">
                <a:latin typeface="Times New Roman" panose="02020603050405020304" pitchFamily="18" charset="0"/>
                <a:cs typeface="Times New Roman" panose="02020603050405020304" pitchFamily="18" charset="0"/>
              </a:rPr>
              <a:t>5. Viral Marketing/Viral Advertising</a:t>
            </a:r>
          </a:p>
          <a:p>
            <a:r>
              <a:rPr lang="en-IN" sz="2400" dirty="0">
                <a:latin typeface="Times New Roman" panose="02020603050405020304" pitchFamily="18" charset="0"/>
                <a:cs typeface="Times New Roman" panose="02020603050405020304" pitchFamily="18" charset="0"/>
              </a:rPr>
              <a:t>6.  Buzz Agents</a:t>
            </a:r>
          </a:p>
          <a:p>
            <a:pPr marL="342900" indent="-342900">
              <a:buFont typeface="+mj-lt"/>
              <a:buAutoNum type="arabicPeriod"/>
            </a:pPr>
            <a:endParaRPr lang="en-IN" dirty="0"/>
          </a:p>
        </p:txBody>
      </p:sp>
    </p:spTree>
    <p:extLst>
      <p:ext uri="{BB962C8B-B14F-4D97-AF65-F5344CB8AC3E}">
        <p14:creationId xmlns:p14="http://schemas.microsoft.com/office/powerpoint/2010/main" val="31302514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1223</Words>
  <Application>Microsoft Office PowerPoint</Application>
  <PresentationFormat>Widescreen</PresentationFormat>
  <Paragraphs>99</Paragraphs>
  <Slides>12</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Century Gothic</vt:lpstr>
      <vt:lpstr>Times New Roman</vt:lpstr>
      <vt:lpstr>Wingdings 3</vt:lpstr>
      <vt:lpstr>Ion</vt:lpstr>
      <vt:lpstr>PowerPoint Presentation</vt:lpstr>
      <vt:lpstr>The Impact of Digital Technology on Buying Behaviour</vt:lpstr>
      <vt:lpstr>PowerPoint Presentation</vt:lpstr>
      <vt:lpstr>PowerPoint Presentation</vt:lpstr>
      <vt:lpstr>PowerPoint Presentation</vt:lpstr>
      <vt:lpstr>PowerPoint Presentation</vt:lpstr>
      <vt:lpstr>Web Experience</vt:lpstr>
      <vt:lpstr>PowerPoint Presentation</vt:lpstr>
      <vt:lpstr>Strategic Applications of Word of Mouth</vt:lpstr>
      <vt:lpstr>Web Tracking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22</cp:revision>
  <dcterms:created xsi:type="dcterms:W3CDTF">2019-12-30T03:44:46Z</dcterms:created>
  <dcterms:modified xsi:type="dcterms:W3CDTF">2020-01-18T04:04:14Z</dcterms:modified>
</cp:coreProperties>
</file>