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63" autoAdjust="0"/>
  </p:normalViewPr>
  <p:slideViewPr>
    <p:cSldViewPr snapToGrid="0">
      <p:cViewPr varScale="1">
        <p:scale>
          <a:sx n="57" d="100"/>
          <a:sy n="57" d="100"/>
        </p:scale>
        <p:origin x="12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AC247-BFB3-4A0A-93DD-ED485D539685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A7A7E-1B2E-4040-B27E-3D26E7896B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811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Reference Groups serve as comparative and normative frames of reference for a person’s values and behaviours.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A7A7E-1B2E-4040-B27E-3D26E7896B8F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8126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Membership Group Example – The group of men with whom a young guy plays cricket weekly would be considered his membership group</a:t>
            </a:r>
          </a:p>
          <a:p>
            <a:r>
              <a:rPr lang="en-IN" dirty="0"/>
              <a:t>Symbolic Group Example – Professional tennis players may constitute a symbolic group for an amateur tennis player.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A7A7E-1B2E-4040-B27E-3D26E7896B8F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837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449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643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414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759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1132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1731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0643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6579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821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755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091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464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127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864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181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569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158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8DA68-00E1-4BA1-8179-08810BC0F893}" type="datetimeFigureOut">
              <a:rPr lang="en-IN" smtClean="0"/>
              <a:t>12-03-2020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9E2C5-ECC2-462D-A010-F79E2BFE62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7589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FEBAA-ADE0-4655-B916-EFB4AE9417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0212" y="2947144"/>
            <a:ext cx="8791575" cy="963711"/>
          </a:xfrm>
        </p:spPr>
        <p:txBody>
          <a:bodyPr>
            <a:normAutofit/>
          </a:bodyPr>
          <a:lstStyle/>
          <a:p>
            <a:r>
              <a:rPr lang="en-IN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Groups</a:t>
            </a:r>
          </a:p>
        </p:txBody>
      </p:sp>
    </p:spTree>
    <p:extLst>
      <p:ext uri="{BB962C8B-B14F-4D97-AF65-F5344CB8AC3E}">
        <p14:creationId xmlns:p14="http://schemas.microsoft.com/office/powerpoint/2010/main" val="194100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53BFAE-F4B2-43EF-BD1C-A0D1CB8CEB48}"/>
              </a:ext>
            </a:extLst>
          </p:cNvPr>
          <p:cNvSpPr txBox="1"/>
          <p:nvPr/>
        </p:nvSpPr>
        <p:spPr>
          <a:xfrm>
            <a:off x="225083" y="309489"/>
            <a:ext cx="11816861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Definition: 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Groups are the groups that serve as sources of comparison, influence, and norms for peoples’ opinions, values and behaviours. 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Group Influence: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Normative Influence</a:t>
            </a:r>
            <a:r>
              <a:rPr lang="en-I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learning and adopting a group’s norms, values and behaviours. 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pertinent normative influence comes from groups to which people naturally belong to, such as family, peers, and members of one’s community. 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Comparative Influence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arises when people compare themselves to others whom they respect and admire &amp; then adopt some of those people’s values or imitate their behaviour.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207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2B019-3FFB-4597-8D8C-0EF9048CA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759195"/>
            <a:ext cx="9905998" cy="872657"/>
          </a:xfrm>
        </p:spPr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reference groups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261A16-4C3E-4B4F-B28B-8FCF1748B86D}"/>
              </a:ext>
            </a:extLst>
          </p:cNvPr>
          <p:cNvSpPr txBox="1"/>
          <p:nvPr/>
        </p:nvSpPr>
        <p:spPr>
          <a:xfrm>
            <a:off x="841717" y="2459504"/>
            <a:ext cx="105085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group to which a person belongs to, or realistic can join is called a </a:t>
            </a:r>
            <a:r>
              <a:rPr lang="en-IN" sz="28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Membership Group. </a:t>
            </a:r>
          </a:p>
          <a:p>
            <a:pPr marL="342900" indent="-342900">
              <a:buFont typeface="+mj-lt"/>
              <a:buAutoNum type="arabicPeriod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group to which an individual is unlikely to belong, but whose values and behaviours that person adopts is called a </a:t>
            </a:r>
            <a:r>
              <a:rPr lang="en-IN" sz="28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Symbolic Group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671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CE91AF-05AF-4A05-9326-498891A8C36B}"/>
              </a:ext>
            </a:extLst>
          </p:cNvPr>
          <p:cNvSpPr txBox="1"/>
          <p:nvPr/>
        </p:nvSpPr>
        <p:spPr>
          <a:xfrm>
            <a:off x="296333" y="1197620"/>
            <a:ext cx="1159933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u="sng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OPINION LEADERS:</a:t>
            </a:r>
          </a:p>
          <a:p>
            <a:endParaRPr lang="en-I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Opinion leaders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are individuals or organizations in a community whose 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opinion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 a specific subject matter is respected and can influence 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 buying behavior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Opinion leadership is closely linked to leadership in general. Opinion seekers follow the opinion of the leaders.</a:t>
            </a:r>
          </a:p>
          <a:p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0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5A81-EA7D-47FB-88B3-803972CAB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245985"/>
            <a:ext cx="11565467" cy="1478570"/>
          </a:xfrm>
        </p:spPr>
        <p:txBody>
          <a:bodyPr/>
          <a:lstStyle/>
          <a:p>
            <a:pPr algn="ctr"/>
            <a:r>
              <a:rPr lang="en-IN" b="1" u="sng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opinion leaders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537997-0BC0-4D2D-AC25-56AF8E0404EE}"/>
              </a:ext>
            </a:extLst>
          </p:cNvPr>
          <p:cNvSpPr txBox="1"/>
          <p:nvPr/>
        </p:nvSpPr>
        <p:spPr>
          <a:xfrm>
            <a:off x="643467" y="1724555"/>
            <a:ext cx="1083733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Highly knowledgeable regarding a particular product category, follow new products that come into markets</a:t>
            </a:r>
          </a:p>
          <a:p>
            <a:pPr marL="342900" indent="-342900" algn="just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 Confident, Outgoing &amp; sociable.</a:t>
            </a:r>
          </a:p>
          <a:p>
            <a:pPr marL="342900" indent="-342900" algn="just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special interest publications and regularly visit websites devoted to the specific topic or category in which they specialize.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6228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5AE54-503E-4E3B-ABC3-E974AE23D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267" y="144384"/>
            <a:ext cx="11565466" cy="1478570"/>
          </a:xfrm>
        </p:spPr>
        <p:txBody>
          <a:bodyPr/>
          <a:lstStyle/>
          <a:p>
            <a:pPr algn="ctr"/>
            <a:r>
              <a:rPr lang="en-IN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applications of word-of-mouth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714DD4-123D-4480-8DD8-24AC720129A5}"/>
              </a:ext>
            </a:extLst>
          </p:cNvPr>
          <p:cNvSpPr txBox="1"/>
          <p:nvPr/>
        </p:nvSpPr>
        <p:spPr>
          <a:xfrm>
            <a:off x="660400" y="1639887"/>
            <a:ext cx="11023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Networks</a:t>
            </a:r>
          </a:p>
          <a:p>
            <a:pPr marL="342900" indent="-342900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Brand Communities</a:t>
            </a:r>
          </a:p>
          <a:p>
            <a:pPr marL="342900" indent="-342900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Blogging</a:t>
            </a:r>
          </a:p>
          <a:p>
            <a:pPr marL="342900" indent="-342900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Stimulating Word-of-Mouth</a:t>
            </a:r>
          </a:p>
          <a:p>
            <a:pPr marL="342900" indent="-342900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Viral Marketing</a:t>
            </a:r>
          </a:p>
          <a:p>
            <a:pPr marL="342900" indent="-342900">
              <a:buFont typeface="+mj-lt"/>
              <a:buAutoNum type="arabicPeriod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62959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292</TotalTime>
  <Words>316</Words>
  <Application>Microsoft Office PowerPoint</Application>
  <PresentationFormat>Widescreen</PresentationFormat>
  <Paragraphs>41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Tw Cen MT</vt:lpstr>
      <vt:lpstr>Circuit</vt:lpstr>
      <vt:lpstr>Reference Groups</vt:lpstr>
      <vt:lpstr>PowerPoint Presentation</vt:lpstr>
      <vt:lpstr>Types of reference groups</vt:lpstr>
      <vt:lpstr>PowerPoint Presentation</vt:lpstr>
      <vt:lpstr>Characteristics of opinion leaders</vt:lpstr>
      <vt:lpstr>Strategic applications of word-of-mouth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Groups</dc:title>
  <dc:creator>user</dc:creator>
  <cp:lastModifiedBy>user</cp:lastModifiedBy>
  <cp:revision>21</cp:revision>
  <dcterms:created xsi:type="dcterms:W3CDTF">2020-03-11T09:34:17Z</dcterms:created>
  <dcterms:modified xsi:type="dcterms:W3CDTF">2020-03-12T06:57:06Z</dcterms:modified>
</cp:coreProperties>
</file>