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30"/>
  </p:notesMasterIdLst>
  <p:sldIdLst>
    <p:sldId id="267" r:id="rId2"/>
    <p:sldId id="330" r:id="rId3"/>
    <p:sldId id="331" r:id="rId4"/>
    <p:sldId id="300" r:id="rId5"/>
    <p:sldId id="389" r:id="rId6"/>
    <p:sldId id="390" r:id="rId7"/>
    <p:sldId id="391" r:id="rId8"/>
    <p:sldId id="392" r:id="rId9"/>
    <p:sldId id="394" r:id="rId10"/>
    <p:sldId id="395" r:id="rId11"/>
    <p:sldId id="397" r:id="rId12"/>
    <p:sldId id="398" r:id="rId13"/>
    <p:sldId id="399" r:id="rId14"/>
    <p:sldId id="400" r:id="rId15"/>
    <p:sldId id="401" r:id="rId16"/>
    <p:sldId id="402" r:id="rId17"/>
    <p:sldId id="403" r:id="rId18"/>
    <p:sldId id="405" r:id="rId19"/>
    <p:sldId id="406" r:id="rId20"/>
    <p:sldId id="407" r:id="rId21"/>
    <p:sldId id="409" r:id="rId22"/>
    <p:sldId id="410" r:id="rId23"/>
    <p:sldId id="412" r:id="rId24"/>
    <p:sldId id="413" r:id="rId25"/>
    <p:sldId id="414" r:id="rId26"/>
    <p:sldId id="372" r:id="rId27"/>
    <p:sldId id="376" r:id="rId28"/>
    <p:sldId id="385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380" autoAdjust="0"/>
  </p:normalViewPr>
  <p:slideViewPr>
    <p:cSldViewPr>
      <p:cViewPr varScale="1">
        <p:scale>
          <a:sx n="60" d="100"/>
          <a:sy n="60" d="100"/>
        </p:scale>
        <p:origin x="16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1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0EE0B4-3359-4BA2-91BE-72C14574F9C7}" type="doc">
      <dgm:prSet loTypeId="urn:microsoft.com/office/officeart/2005/8/layout/default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C12C6E1-4F6A-400E-B969-A439586D9653}">
      <dgm:prSet phldrT="[Text]"/>
      <dgm:spPr/>
      <dgm:t>
        <a:bodyPr/>
        <a:lstStyle/>
        <a:p>
          <a:r>
            <a:rPr lang="en-US" b="1" i="0" dirty="0" smtClean="0"/>
            <a:t>Age</a:t>
          </a:r>
          <a:endParaRPr lang="en-US" b="1" dirty="0"/>
        </a:p>
      </dgm:t>
    </dgm:pt>
    <dgm:pt modelId="{58FF625A-4809-4F57-A5C7-381DF2776214}" type="parTrans" cxnId="{41207634-6433-4C1D-8FC8-BBD219A428AE}">
      <dgm:prSet/>
      <dgm:spPr/>
      <dgm:t>
        <a:bodyPr/>
        <a:lstStyle/>
        <a:p>
          <a:endParaRPr lang="en-US" b="1"/>
        </a:p>
      </dgm:t>
    </dgm:pt>
    <dgm:pt modelId="{47C7EF24-BBF1-4317-A9D1-135D8EE1D6EE}" type="sibTrans" cxnId="{41207634-6433-4C1D-8FC8-BBD219A428AE}">
      <dgm:prSet/>
      <dgm:spPr/>
      <dgm:t>
        <a:bodyPr/>
        <a:lstStyle/>
        <a:p>
          <a:endParaRPr lang="en-US" b="1"/>
        </a:p>
      </dgm:t>
    </dgm:pt>
    <dgm:pt modelId="{12381093-D2EC-475A-BFF9-078827519C26}">
      <dgm:prSet phldrT="[Text]"/>
      <dgm:spPr/>
      <dgm:t>
        <a:bodyPr/>
        <a:lstStyle/>
        <a:p>
          <a:r>
            <a:rPr lang="en-US" b="1" i="0" dirty="0" smtClean="0"/>
            <a:t>Gender</a:t>
          </a:r>
          <a:endParaRPr lang="en-US" b="1" dirty="0"/>
        </a:p>
      </dgm:t>
    </dgm:pt>
    <dgm:pt modelId="{F1B5C20D-88F7-46FF-80D2-AB5A04090A5D}" type="parTrans" cxnId="{92F9D2F3-BF4D-4CFC-A9F7-B3F7503373AA}">
      <dgm:prSet/>
      <dgm:spPr/>
      <dgm:t>
        <a:bodyPr/>
        <a:lstStyle/>
        <a:p>
          <a:endParaRPr lang="en-US" b="1"/>
        </a:p>
      </dgm:t>
    </dgm:pt>
    <dgm:pt modelId="{1F6A8FC8-253E-4B13-86B3-98D24DA6FD3B}" type="sibTrans" cxnId="{92F9D2F3-BF4D-4CFC-A9F7-B3F7503373AA}">
      <dgm:prSet/>
      <dgm:spPr/>
      <dgm:t>
        <a:bodyPr/>
        <a:lstStyle/>
        <a:p>
          <a:endParaRPr lang="en-US" b="1"/>
        </a:p>
      </dgm:t>
    </dgm:pt>
    <dgm:pt modelId="{05318C86-2992-47DE-A50D-2125D125158A}">
      <dgm:prSet phldrT="[Text]"/>
      <dgm:spPr/>
      <dgm:t>
        <a:bodyPr/>
        <a:lstStyle/>
        <a:p>
          <a:r>
            <a:rPr lang="en-US" b="1" i="0" dirty="0" smtClean="0"/>
            <a:t>Occupation</a:t>
          </a:r>
          <a:endParaRPr lang="en-US" b="1" dirty="0"/>
        </a:p>
      </dgm:t>
    </dgm:pt>
    <dgm:pt modelId="{310AE366-2687-4A68-BED6-C7E105209A7A}" type="parTrans" cxnId="{A9DBFD9B-EC5E-4221-81D3-7327575C8F4A}">
      <dgm:prSet/>
      <dgm:spPr/>
      <dgm:t>
        <a:bodyPr/>
        <a:lstStyle/>
        <a:p>
          <a:endParaRPr lang="en-US" b="1"/>
        </a:p>
      </dgm:t>
    </dgm:pt>
    <dgm:pt modelId="{4361BA42-17E6-4697-9DE5-B33CE934BCC5}" type="sibTrans" cxnId="{A9DBFD9B-EC5E-4221-81D3-7327575C8F4A}">
      <dgm:prSet/>
      <dgm:spPr/>
      <dgm:t>
        <a:bodyPr/>
        <a:lstStyle/>
        <a:p>
          <a:endParaRPr lang="en-US" b="1"/>
        </a:p>
      </dgm:t>
    </dgm:pt>
    <dgm:pt modelId="{30FEE8BA-EE0B-43B2-936A-A9CB089D5AC8}">
      <dgm:prSet phldrT="[Text]"/>
      <dgm:spPr/>
      <dgm:t>
        <a:bodyPr/>
        <a:lstStyle/>
        <a:p>
          <a:r>
            <a:rPr lang="en-US" b="1" i="0" dirty="0" smtClean="0"/>
            <a:t>Education</a:t>
          </a:r>
          <a:endParaRPr lang="en-US" b="1" dirty="0"/>
        </a:p>
      </dgm:t>
    </dgm:pt>
    <dgm:pt modelId="{F3C55CCC-D599-49FA-9E0E-3755F4FAFDA5}" type="parTrans" cxnId="{30B6A243-0ACF-4178-90B9-693175DCED29}">
      <dgm:prSet/>
      <dgm:spPr/>
      <dgm:t>
        <a:bodyPr/>
        <a:lstStyle/>
        <a:p>
          <a:endParaRPr lang="en-US" b="1"/>
        </a:p>
      </dgm:t>
    </dgm:pt>
    <dgm:pt modelId="{1922C00C-F6C7-4AFD-AFCF-EF9DA3F484D4}" type="sibTrans" cxnId="{30B6A243-0ACF-4178-90B9-693175DCED29}">
      <dgm:prSet/>
      <dgm:spPr/>
      <dgm:t>
        <a:bodyPr/>
        <a:lstStyle/>
        <a:p>
          <a:endParaRPr lang="en-US" b="1"/>
        </a:p>
      </dgm:t>
    </dgm:pt>
    <dgm:pt modelId="{27E1A30F-1B8E-4A4B-904C-A12A670ADCA9}">
      <dgm:prSet phldrT="[Text]"/>
      <dgm:spPr/>
      <dgm:t>
        <a:bodyPr/>
        <a:lstStyle/>
        <a:p>
          <a:r>
            <a:rPr lang="en-US" b="1" i="0" dirty="0" smtClean="0"/>
            <a:t>Marital Status</a:t>
          </a:r>
          <a:endParaRPr lang="en-US" b="1" dirty="0"/>
        </a:p>
      </dgm:t>
    </dgm:pt>
    <dgm:pt modelId="{07E7EEEE-2FAB-41DD-ACBB-B0AA7F7A97BC}" type="parTrans" cxnId="{8CF6431C-3B2E-4A0E-A969-A904DA9C9CFA}">
      <dgm:prSet/>
      <dgm:spPr/>
      <dgm:t>
        <a:bodyPr/>
        <a:lstStyle/>
        <a:p>
          <a:endParaRPr lang="en-US" b="1"/>
        </a:p>
      </dgm:t>
    </dgm:pt>
    <dgm:pt modelId="{CECA26B0-D3E4-4B36-B71F-990340B63A45}" type="sibTrans" cxnId="{8CF6431C-3B2E-4A0E-A969-A904DA9C9CFA}">
      <dgm:prSet/>
      <dgm:spPr/>
      <dgm:t>
        <a:bodyPr/>
        <a:lstStyle/>
        <a:p>
          <a:endParaRPr lang="en-US" b="1"/>
        </a:p>
      </dgm:t>
    </dgm:pt>
    <dgm:pt modelId="{C9D3953D-A3A9-48F5-99F1-C87ABF22FEE8}">
      <dgm:prSet phldrT="[Text]"/>
      <dgm:spPr/>
      <dgm:t>
        <a:bodyPr/>
        <a:lstStyle/>
        <a:p>
          <a:r>
            <a:rPr lang="en-US" b="1" i="0" dirty="0" smtClean="0"/>
            <a:t>Religion</a:t>
          </a:r>
          <a:endParaRPr lang="en-US" b="1" dirty="0"/>
        </a:p>
      </dgm:t>
    </dgm:pt>
    <dgm:pt modelId="{FACFD5BA-917A-4B0B-8258-A4ACB2C2EFDD}" type="parTrans" cxnId="{3453CFA5-C0C7-4D44-B85A-E185BEC753D6}">
      <dgm:prSet/>
      <dgm:spPr/>
      <dgm:t>
        <a:bodyPr/>
        <a:lstStyle/>
        <a:p>
          <a:endParaRPr lang="en-US" b="1"/>
        </a:p>
      </dgm:t>
    </dgm:pt>
    <dgm:pt modelId="{0EC9C752-EEDA-41F3-A5E6-67E6FC399478}" type="sibTrans" cxnId="{3453CFA5-C0C7-4D44-B85A-E185BEC753D6}">
      <dgm:prSet/>
      <dgm:spPr/>
      <dgm:t>
        <a:bodyPr/>
        <a:lstStyle/>
        <a:p>
          <a:endParaRPr lang="en-US" b="1"/>
        </a:p>
      </dgm:t>
    </dgm:pt>
    <dgm:pt modelId="{3391A4FA-82AD-40A9-B086-FC70B3D894F9}">
      <dgm:prSet phldrT="[Text]"/>
      <dgm:spPr/>
      <dgm:t>
        <a:bodyPr/>
        <a:lstStyle/>
        <a:p>
          <a:r>
            <a:rPr lang="en-US" b="1" i="0" dirty="0" smtClean="0"/>
            <a:t>Family size</a:t>
          </a:r>
          <a:endParaRPr lang="en-US" b="1" dirty="0"/>
        </a:p>
      </dgm:t>
    </dgm:pt>
    <dgm:pt modelId="{F3B0A394-3B3A-4DE5-A328-0C510DEF9C52}" type="parTrans" cxnId="{E403A898-1F1B-49EB-BF42-72D25766ACAC}">
      <dgm:prSet/>
      <dgm:spPr/>
      <dgm:t>
        <a:bodyPr/>
        <a:lstStyle/>
        <a:p>
          <a:endParaRPr lang="en-US" b="1"/>
        </a:p>
      </dgm:t>
    </dgm:pt>
    <dgm:pt modelId="{B0D6DE6D-D532-45D1-B9F2-024E8660BDA4}" type="sibTrans" cxnId="{E403A898-1F1B-49EB-BF42-72D25766ACAC}">
      <dgm:prSet/>
      <dgm:spPr/>
      <dgm:t>
        <a:bodyPr/>
        <a:lstStyle/>
        <a:p>
          <a:endParaRPr lang="en-US" b="1"/>
        </a:p>
      </dgm:t>
    </dgm:pt>
    <dgm:pt modelId="{06E65E14-A308-472A-9AB7-E3E937185D38}">
      <dgm:prSet phldrT="[Text]"/>
      <dgm:spPr/>
      <dgm:t>
        <a:bodyPr/>
        <a:lstStyle/>
        <a:p>
          <a:r>
            <a:rPr lang="en-US" b="1" i="0" dirty="0" smtClean="0"/>
            <a:t>Family life cycle</a:t>
          </a:r>
          <a:endParaRPr lang="en-US" b="1" dirty="0"/>
        </a:p>
      </dgm:t>
    </dgm:pt>
    <dgm:pt modelId="{9E16BE6C-0CFC-4FAC-9D87-30548EEAC168}" type="parTrans" cxnId="{CB37E7F6-566D-44BA-AE75-B5452C0433AE}">
      <dgm:prSet/>
      <dgm:spPr/>
      <dgm:t>
        <a:bodyPr/>
        <a:lstStyle/>
        <a:p>
          <a:endParaRPr lang="en-US" b="1"/>
        </a:p>
      </dgm:t>
    </dgm:pt>
    <dgm:pt modelId="{50460FC7-3395-4BF9-81F7-86B92C563BDF}" type="sibTrans" cxnId="{CB37E7F6-566D-44BA-AE75-B5452C0433AE}">
      <dgm:prSet/>
      <dgm:spPr/>
      <dgm:t>
        <a:bodyPr/>
        <a:lstStyle/>
        <a:p>
          <a:endParaRPr lang="en-US" b="1"/>
        </a:p>
      </dgm:t>
    </dgm:pt>
    <dgm:pt modelId="{6064B320-EB6C-4A4A-8A7F-0496535E73D8}">
      <dgm:prSet phldrT="[Text]"/>
      <dgm:spPr/>
      <dgm:t>
        <a:bodyPr/>
        <a:lstStyle/>
        <a:p>
          <a:r>
            <a:rPr lang="en-US" b="1" i="0" dirty="0" smtClean="0"/>
            <a:t>Race</a:t>
          </a:r>
          <a:endParaRPr lang="en-US" b="1" dirty="0"/>
        </a:p>
      </dgm:t>
    </dgm:pt>
    <dgm:pt modelId="{D7E34960-3C4C-4DAD-88E9-D02027215843}" type="parTrans" cxnId="{752AC2DB-AEE5-4FAB-9E33-8BC5995DBA49}">
      <dgm:prSet/>
      <dgm:spPr/>
      <dgm:t>
        <a:bodyPr/>
        <a:lstStyle/>
        <a:p>
          <a:endParaRPr lang="en-US" b="1"/>
        </a:p>
      </dgm:t>
    </dgm:pt>
    <dgm:pt modelId="{299DEE4E-8F42-4BE0-846D-19BC4213D5E3}" type="sibTrans" cxnId="{752AC2DB-AEE5-4FAB-9E33-8BC5995DBA49}">
      <dgm:prSet/>
      <dgm:spPr/>
      <dgm:t>
        <a:bodyPr/>
        <a:lstStyle/>
        <a:p>
          <a:endParaRPr lang="en-US" b="1"/>
        </a:p>
      </dgm:t>
    </dgm:pt>
    <dgm:pt modelId="{67586A7F-6980-4796-B189-1E75A5815B2A}">
      <dgm:prSet phldrT="[Text]"/>
      <dgm:spPr/>
      <dgm:t>
        <a:bodyPr/>
        <a:lstStyle/>
        <a:p>
          <a:r>
            <a:rPr lang="en-US" b="1" i="0" dirty="0" smtClean="0"/>
            <a:t>Generation</a:t>
          </a:r>
          <a:endParaRPr lang="en-US" b="1" dirty="0"/>
        </a:p>
      </dgm:t>
    </dgm:pt>
    <dgm:pt modelId="{0BC2249D-FB30-4953-8A3F-7AF227D9FFF7}" type="parTrans" cxnId="{C31A9627-FC8F-4593-AD9C-4460B42A7E91}">
      <dgm:prSet/>
      <dgm:spPr/>
      <dgm:t>
        <a:bodyPr/>
        <a:lstStyle/>
        <a:p>
          <a:endParaRPr lang="en-US" b="1"/>
        </a:p>
      </dgm:t>
    </dgm:pt>
    <dgm:pt modelId="{3D968BED-6B2F-46E1-A584-3E29DB37EC7B}" type="sibTrans" cxnId="{C31A9627-FC8F-4593-AD9C-4460B42A7E91}">
      <dgm:prSet/>
      <dgm:spPr/>
      <dgm:t>
        <a:bodyPr/>
        <a:lstStyle/>
        <a:p>
          <a:endParaRPr lang="en-US" b="1"/>
        </a:p>
      </dgm:t>
    </dgm:pt>
    <dgm:pt modelId="{9ADE2098-0837-4AF3-BFAD-96360EB987DD}">
      <dgm:prSet phldrT="[Text]"/>
      <dgm:spPr/>
      <dgm:t>
        <a:bodyPr/>
        <a:lstStyle/>
        <a:p>
          <a:r>
            <a:rPr lang="en-US" b="1" i="0" dirty="0" smtClean="0"/>
            <a:t>Income</a:t>
          </a:r>
          <a:endParaRPr lang="en-US" b="1" dirty="0"/>
        </a:p>
      </dgm:t>
    </dgm:pt>
    <dgm:pt modelId="{26F57EC4-94E4-48AE-A909-3B1C615FC11A}" type="parTrans" cxnId="{31BD9E9A-047D-4594-8C61-5B59678CEC70}">
      <dgm:prSet/>
      <dgm:spPr/>
      <dgm:t>
        <a:bodyPr/>
        <a:lstStyle/>
        <a:p>
          <a:endParaRPr lang="en-US" b="1"/>
        </a:p>
      </dgm:t>
    </dgm:pt>
    <dgm:pt modelId="{F5EC0107-02B0-4E69-B596-2C03653FE8CA}" type="sibTrans" cxnId="{31BD9E9A-047D-4594-8C61-5B59678CEC70}">
      <dgm:prSet/>
      <dgm:spPr/>
      <dgm:t>
        <a:bodyPr/>
        <a:lstStyle/>
        <a:p>
          <a:endParaRPr lang="en-US" b="1"/>
        </a:p>
      </dgm:t>
    </dgm:pt>
    <dgm:pt modelId="{3E3C7046-022E-4713-A979-6A6DDD974C3E}">
      <dgm:prSet phldrT="[Text]"/>
      <dgm:spPr/>
      <dgm:t>
        <a:bodyPr/>
        <a:lstStyle/>
        <a:p>
          <a:r>
            <a:rPr lang="en-US" b="1" i="0" dirty="0" smtClean="0"/>
            <a:t>Nationality</a:t>
          </a:r>
          <a:endParaRPr lang="en-US" b="1" dirty="0"/>
        </a:p>
      </dgm:t>
    </dgm:pt>
    <dgm:pt modelId="{D48EC38C-6853-41C8-989D-CA85B315CDC3}" type="parTrans" cxnId="{C5ADC293-9520-46FA-895F-FF90AE1E7634}">
      <dgm:prSet/>
      <dgm:spPr/>
      <dgm:t>
        <a:bodyPr/>
        <a:lstStyle/>
        <a:p>
          <a:endParaRPr lang="en-US" b="1"/>
        </a:p>
      </dgm:t>
    </dgm:pt>
    <dgm:pt modelId="{71FA4CE0-EEA1-4563-B31F-EE35DF5305AF}" type="sibTrans" cxnId="{C5ADC293-9520-46FA-895F-FF90AE1E7634}">
      <dgm:prSet/>
      <dgm:spPr/>
      <dgm:t>
        <a:bodyPr/>
        <a:lstStyle/>
        <a:p>
          <a:endParaRPr lang="en-US" b="1"/>
        </a:p>
      </dgm:t>
    </dgm:pt>
    <dgm:pt modelId="{808A936C-71DF-40C5-9B4A-D03350A639E0}" type="pres">
      <dgm:prSet presAssocID="{1E0EE0B4-3359-4BA2-91BE-72C14574F9C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60262D3-E59A-489B-9F9C-2C2874CDDDB5}" type="pres">
      <dgm:prSet presAssocID="{DC12C6E1-4F6A-400E-B969-A439586D9653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48F407-BF44-4EF3-A891-B34EBA1CDCA7}" type="pres">
      <dgm:prSet presAssocID="{47C7EF24-BBF1-4317-A9D1-135D8EE1D6EE}" presName="sibTrans" presStyleCnt="0"/>
      <dgm:spPr/>
      <dgm:t>
        <a:bodyPr/>
        <a:lstStyle/>
        <a:p>
          <a:endParaRPr lang="en-US"/>
        </a:p>
      </dgm:t>
    </dgm:pt>
    <dgm:pt modelId="{C1AA4B2B-020C-419D-A46D-93F5D82269EE}" type="pres">
      <dgm:prSet presAssocID="{12381093-D2EC-475A-BFF9-078827519C26}" presName="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88F575-3183-46A2-AB88-B4F33B0B6ED8}" type="pres">
      <dgm:prSet presAssocID="{1F6A8FC8-253E-4B13-86B3-98D24DA6FD3B}" presName="sibTrans" presStyleCnt="0"/>
      <dgm:spPr/>
      <dgm:t>
        <a:bodyPr/>
        <a:lstStyle/>
        <a:p>
          <a:endParaRPr lang="en-US"/>
        </a:p>
      </dgm:t>
    </dgm:pt>
    <dgm:pt modelId="{BE22B49A-559A-4FEF-908A-53935EB75958}" type="pres">
      <dgm:prSet presAssocID="{05318C86-2992-47DE-A50D-2125D125158A}" presName="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89B7F2-15D3-45D7-A635-2B915F8ED7EB}" type="pres">
      <dgm:prSet presAssocID="{4361BA42-17E6-4697-9DE5-B33CE934BCC5}" presName="sibTrans" presStyleCnt="0"/>
      <dgm:spPr/>
      <dgm:t>
        <a:bodyPr/>
        <a:lstStyle/>
        <a:p>
          <a:endParaRPr lang="en-US"/>
        </a:p>
      </dgm:t>
    </dgm:pt>
    <dgm:pt modelId="{6D5E99F5-3008-46AB-B8E9-825BBDD3D2C6}" type="pres">
      <dgm:prSet presAssocID="{30FEE8BA-EE0B-43B2-936A-A9CB089D5AC8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3B6E0C-80D1-492A-82BA-B23C530A6131}" type="pres">
      <dgm:prSet presAssocID="{1922C00C-F6C7-4AFD-AFCF-EF9DA3F484D4}" presName="sibTrans" presStyleCnt="0"/>
      <dgm:spPr/>
      <dgm:t>
        <a:bodyPr/>
        <a:lstStyle/>
        <a:p>
          <a:endParaRPr lang="en-US"/>
        </a:p>
      </dgm:t>
    </dgm:pt>
    <dgm:pt modelId="{4EA9280C-83F9-4F3F-B42C-FDA9D8936170}" type="pres">
      <dgm:prSet presAssocID="{27E1A30F-1B8E-4A4B-904C-A12A670ADCA9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69D40A-7B8C-4374-B14E-6850DAA94C54}" type="pres">
      <dgm:prSet presAssocID="{CECA26B0-D3E4-4B36-B71F-990340B63A45}" presName="sibTrans" presStyleCnt="0"/>
      <dgm:spPr/>
      <dgm:t>
        <a:bodyPr/>
        <a:lstStyle/>
        <a:p>
          <a:endParaRPr lang="en-US"/>
        </a:p>
      </dgm:t>
    </dgm:pt>
    <dgm:pt modelId="{BF8014FF-9657-4A24-9173-2CB6DDC13E73}" type="pres">
      <dgm:prSet presAssocID="{C9D3953D-A3A9-48F5-99F1-C87ABF22FEE8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0EF6CF-7044-4710-9F7E-26EE83455137}" type="pres">
      <dgm:prSet presAssocID="{0EC9C752-EEDA-41F3-A5E6-67E6FC399478}" presName="sibTrans" presStyleCnt="0"/>
      <dgm:spPr/>
      <dgm:t>
        <a:bodyPr/>
        <a:lstStyle/>
        <a:p>
          <a:endParaRPr lang="en-US"/>
        </a:p>
      </dgm:t>
    </dgm:pt>
    <dgm:pt modelId="{9D695EBF-D30A-4736-9991-862C3DEF0021}" type="pres">
      <dgm:prSet presAssocID="{3391A4FA-82AD-40A9-B086-FC70B3D894F9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986505-395A-4047-8E19-201BB35588B3}" type="pres">
      <dgm:prSet presAssocID="{B0D6DE6D-D532-45D1-B9F2-024E8660BDA4}" presName="sibTrans" presStyleCnt="0"/>
      <dgm:spPr/>
      <dgm:t>
        <a:bodyPr/>
        <a:lstStyle/>
        <a:p>
          <a:endParaRPr lang="en-US"/>
        </a:p>
      </dgm:t>
    </dgm:pt>
    <dgm:pt modelId="{123800B3-202A-47AE-92A8-7ECD54D39544}" type="pres">
      <dgm:prSet presAssocID="{06E65E14-A308-472A-9AB7-E3E937185D38}" presName="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70F159-DE34-4ABF-88EC-07865F339E4C}" type="pres">
      <dgm:prSet presAssocID="{50460FC7-3395-4BF9-81F7-86B92C563BDF}" presName="sibTrans" presStyleCnt="0"/>
      <dgm:spPr/>
      <dgm:t>
        <a:bodyPr/>
        <a:lstStyle/>
        <a:p>
          <a:endParaRPr lang="en-US"/>
        </a:p>
      </dgm:t>
    </dgm:pt>
    <dgm:pt modelId="{172275C3-04EE-4C28-B295-42317E0681A0}" type="pres">
      <dgm:prSet presAssocID="{6064B320-EB6C-4A4A-8A7F-0496535E73D8}" presName="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2E506B-91F6-44D1-83AA-2B3F6C6332FF}" type="pres">
      <dgm:prSet presAssocID="{299DEE4E-8F42-4BE0-846D-19BC4213D5E3}" presName="sibTrans" presStyleCnt="0"/>
      <dgm:spPr/>
      <dgm:t>
        <a:bodyPr/>
        <a:lstStyle/>
        <a:p>
          <a:endParaRPr lang="en-US"/>
        </a:p>
      </dgm:t>
    </dgm:pt>
    <dgm:pt modelId="{80CA32CA-272C-4EEB-8CAD-CCC0F085AE85}" type="pres">
      <dgm:prSet presAssocID="{67586A7F-6980-4796-B189-1E75A5815B2A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3CB375-FF85-4E00-BC7E-37DC8A1D4E3D}" type="pres">
      <dgm:prSet presAssocID="{3D968BED-6B2F-46E1-A584-3E29DB37EC7B}" presName="sibTrans" presStyleCnt="0"/>
      <dgm:spPr/>
      <dgm:t>
        <a:bodyPr/>
        <a:lstStyle/>
        <a:p>
          <a:endParaRPr lang="en-US"/>
        </a:p>
      </dgm:t>
    </dgm:pt>
    <dgm:pt modelId="{8D5247F8-704A-4263-85D6-D315B9183DEA}" type="pres">
      <dgm:prSet presAssocID="{9ADE2098-0837-4AF3-BFAD-96360EB987DD}" presName="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682DF0-F069-4028-A734-E4B493A26317}" type="pres">
      <dgm:prSet presAssocID="{F5EC0107-02B0-4E69-B596-2C03653FE8CA}" presName="sibTrans" presStyleCnt="0"/>
      <dgm:spPr/>
      <dgm:t>
        <a:bodyPr/>
        <a:lstStyle/>
        <a:p>
          <a:endParaRPr lang="en-US"/>
        </a:p>
      </dgm:t>
    </dgm:pt>
    <dgm:pt modelId="{6B53168E-1D59-41BB-BCC7-826727835BC1}" type="pres">
      <dgm:prSet presAssocID="{3E3C7046-022E-4713-A979-6A6DDD974C3E}" presName="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632761B-B945-4598-AE54-68003F538B0B}" type="presOf" srcId="{3391A4FA-82AD-40A9-B086-FC70B3D894F9}" destId="{9D695EBF-D30A-4736-9991-862C3DEF0021}" srcOrd="0" destOrd="0" presId="urn:microsoft.com/office/officeart/2005/8/layout/default"/>
    <dgm:cxn modelId="{30B6A243-0ACF-4178-90B9-693175DCED29}" srcId="{1E0EE0B4-3359-4BA2-91BE-72C14574F9C7}" destId="{30FEE8BA-EE0B-43B2-936A-A9CB089D5AC8}" srcOrd="3" destOrd="0" parTransId="{F3C55CCC-D599-49FA-9E0E-3755F4FAFDA5}" sibTransId="{1922C00C-F6C7-4AFD-AFCF-EF9DA3F484D4}"/>
    <dgm:cxn modelId="{C31A9627-FC8F-4593-AD9C-4460B42A7E91}" srcId="{1E0EE0B4-3359-4BA2-91BE-72C14574F9C7}" destId="{67586A7F-6980-4796-B189-1E75A5815B2A}" srcOrd="9" destOrd="0" parTransId="{0BC2249D-FB30-4953-8A3F-7AF227D9FFF7}" sibTransId="{3D968BED-6B2F-46E1-A584-3E29DB37EC7B}"/>
    <dgm:cxn modelId="{84DAD50D-6097-423D-BB8C-B9B0F0BCEFC0}" type="presOf" srcId="{1E0EE0B4-3359-4BA2-91BE-72C14574F9C7}" destId="{808A936C-71DF-40C5-9B4A-D03350A639E0}" srcOrd="0" destOrd="0" presId="urn:microsoft.com/office/officeart/2005/8/layout/default"/>
    <dgm:cxn modelId="{752AC2DB-AEE5-4FAB-9E33-8BC5995DBA49}" srcId="{1E0EE0B4-3359-4BA2-91BE-72C14574F9C7}" destId="{6064B320-EB6C-4A4A-8A7F-0496535E73D8}" srcOrd="8" destOrd="0" parTransId="{D7E34960-3C4C-4DAD-88E9-D02027215843}" sibTransId="{299DEE4E-8F42-4BE0-846D-19BC4213D5E3}"/>
    <dgm:cxn modelId="{A4624856-D8E0-41CA-9913-B8193A3E5400}" type="presOf" srcId="{C9D3953D-A3A9-48F5-99F1-C87ABF22FEE8}" destId="{BF8014FF-9657-4A24-9173-2CB6DDC13E73}" srcOrd="0" destOrd="0" presId="urn:microsoft.com/office/officeart/2005/8/layout/default"/>
    <dgm:cxn modelId="{3453CFA5-C0C7-4D44-B85A-E185BEC753D6}" srcId="{1E0EE0B4-3359-4BA2-91BE-72C14574F9C7}" destId="{C9D3953D-A3A9-48F5-99F1-C87ABF22FEE8}" srcOrd="5" destOrd="0" parTransId="{FACFD5BA-917A-4B0B-8258-A4ACB2C2EFDD}" sibTransId="{0EC9C752-EEDA-41F3-A5E6-67E6FC399478}"/>
    <dgm:cxn modelId="{CE6C9ACC-16D3-40F5-B7C8-FDC4082E1F55}" type="presOf" srcId="{3E3C7046-022E-4713-A979-6A6DDD974C3E}" destId="{6B53168E-1D59-41BB-BCC7-826727835BC1}" srcOrd="0" destOrd="0" presId="urn:microsoft.com/office/officeart/2005/8/layout/default"/>
    <dgm:cxn modelId="{CB37E7F6-566D-44BA-AE75-B5452C0433AE}" srcId="{1E0EE0B4-3359-4BA2-91BE-72C14574F9C7}" destId="{06E65E14-A308-472A-9AB7-E3E937185D38}" srcOrd="7" destOrd="0" parTransId="{9E16BE6C-0CFC-4FAC-9D87-30548EEAC168}" sibTransId="{50460FC7-3395-4BF9-81F7-86B92C563BDF}"/>
    <dgm:cxn modelId="{8CF6431C-3B2E-4A0E-A969-A904DA9C9CFA}" srcId="{1E0EE0B4-3359-4BA2-91BE-72C14574F9C7}" destId="{27E1A30F-1B8E-4A4B-904C-A12A670ADCA9}" srcOrd="4" destOrd="0" parTransId="{07E7EEEE-2FAB-41DD-ACBB-B0AA7F7A97BC}" sibTransId="{CECA26B0-D3E4-4B36-B71F-990340B63A45}"/>
    <dgm:cxn modelId="{044F3CC4-4F29-48A2-BFF8-40FA56315F7B}" type="presOf" srcId="{30FEE8BA-EE0B-43B2-936A-A9CB089D5AC8}" destId="{6D5E99F5-3008-46AB-B8E9-825BBDD3D2C6}" srcOrd="0" destOrd="0" presId="urn:microsoft.com/office/officeart/2005/8/layout/default"/>
    <dgm:cxn modelId="{A56341D3-609D-49F9-818B-787B65AA6AC5}" type="presOf" srcId="{06E65E14-A308-472A-9AB7-E3E937185D38}" destId="{123800B3-202A-47AE-92A8-7ECD54D39544}" srcOrd="0" destOrd="0" presId="urn:microsoft.com/office/officeart/2005/8/layout/default"/>
    <dgm:cxn modelId="{4D6B567A-1C5C-416A-A096-AFC2F2C016C4}" type="presOf" srcId="{05318C86-2992-47DE-A50D-2125D125158A}" destId="{BE22B49A-559A-4FEF-908A-53935EB75958}" srcOrd="0" destOrd="0" presId="urn:microsoft.com/office/officeart/2005/8/layout/default"/>
    <dgm:cxn modelId="{E403A898-1F1B-49EB-BF42-72D25766ACAC}" srcId="{1E0EE0B4-3359-4BA2-91BE-72C14574F9C7}" destId="{3391A4FA-82AD-40A9-B086-FC70B3D894F9}" srcOrd="6" destOrd="0" parTransId="{F3B0A394-3B3A-4DE5-A328-0C510DEF9C52}" sibTransId="{B0D6DE6D-D532-45D1-B9F2-024E8660BDA4}"/>
    <dgm:cxn modelId="{41207634-6433-4C1D-8FC8-BBD219A428AE}" srcId="{1E0EE0B4-3359-4BA2-91BE-72C14574F9C7}" destId="{DC12C6E1-4F6A-400E-B969-A439586D9653}" srcOrd="0" destOrd="0" parTransId="{58FF625A-4809-4F57-A5C7-381DF2776214}" sibTransId="{47C7EF24-BBF1-4317-A9D1-135D8EE1D6EE}"/>
    <dgm:cxn modelId="{31BD9E9A-047D-4594-8C61-5B59678CEC70}" srcId="{1E0EE0B4-3359-4BA2-91BE-72C14574F9C7}" destId="{9ADE2098-0837-4AF3-BFAD-96360EB987DD}" srcOrd="10" destOrd="0" parTransId="{26F57EC4-94E4-48AE-A909-3B1C615FC11A}" sibTransId="{F5EC0107-02B0-4E69-B596-2C03653FE8CA}"/>
    <dgm:cxn modelId="{06921B6D-2F1D-486B-9753-16D3F2D62266}" type="presOf" srcId="{27E1A30F-1B8E-4A4B-904C-A12A670ADCA9}" destId="{4EA9280C-83F9-4F3F-B42C-FDA9D8936170}" srcOrd="0" destOrd="0" presId="urn:microsoft.com/office/officeart/2005/8/layout/default"/>
    <dgm:cxn modelId="{A9DBFD9B-EC5E-4221-81D3-7327575C8F4A}" srcId="{1E0EE0B4-3359-4BA2-91BE-72C14574F9C7}" destId="{05318C86-2992-47DE-A50D-2125D125158A}" srcOrd="2" destOrd="0" parTransId="{310AE366-2687-4A68-BED6-C7E105209A7A}" sibTransId="{4361BA42-17E6-4697-9DE5-B33CE934BCC5}"/>
    <dgm:cxn modelId="{FC13284D-664E-4BC6-827C-5226A04856A2}" type="presOf" srcId="{12381093-D2EC-475A-BFF9-078827519C26}" destId="{C1AA4B2B-020C-419D-A46D-93F5D82269EE}" srcOrd="0" destOrd="0" presId="urn:microsoft.com/office/officeart/2005/8/layout/default"/>
    <dgm:cxn modelId="{C5ADC293-9520-46FA-895F-FF90AE1E7634}" srcId="{1E0EE0B4-3359-4BA2-91BE-72C14574F9C7}" destId="{3E3C7046-022E-4713-A979-6A6DDD974C3E}" srcOrd="11" destOrd="0" parTransId="{D48EC38C-6853-41C8-989D-CA85B315CDC3}" sibTransId="{71FA4CE0-EEA1-4563-B31F-EE35DF5305AF}"/>
    <dgm:cxn modelId="{2A7C7213-2CBE-457C-83E8-DD5AF581CE79}" type="presOf" srcId="{9ADE2098-0837-4AF3-BFAD-96360EB987DD}" destId="{8D5247F8-704A-4263-85D6-D315B9183DEA}" srcOrd="0" destOrd="0" presId="urn:microsoft.com/office/officeart/2005/8/layout/default"/>
    <dgm:cxn modelId="{92F9D2F3-BF4D-4CFC-A9F7-B3F7503373AA}" srcId="{1E0EE0B4-3359-4BA2-91BE-72C14574F9C7}" destId="{12381093-D2EC-475A-BFF9-078827519C26}" srcOrd="1" destOrd="0" parTransId="{F1B5C20D-88F7-46FF-80D2-AB5A04090A5D}" sibTransId="{1F6A8FC8-253E-4B13-86B3-98D24DA6FD3B}"/>
    <dgm:cxn modelId="{275E5BC8-8B2F-4DBA-95DA-0D2FCB33514C}" type="presOf" srcId="{67586A7F-6980-4796-B189-1E75A5815B2A}" destId="{80CA32CA-272C-4EEB-8CAD-CCC0F085AE85}" srcOrd="0" destOrd="0" presId="urn:microsoft.com/office/officeart/2005/8/layout/default"/>
    <dgm:cxn modelId="{07937F14-53C3-4A06-8A7B-3AEEFA5F9063}" type="presOf" srcId="{6064B320-EB6C-4A4A-8A7F-0496535E73D8}" destId="{172275C3-04EE-4C28-B295-42317E0681A0}" srcOrd="0" destOrd="0" presId="urn:microsoft.com/office/officeart/2005/8/layout/default"/>
    <dgm:cxn modelId="{CE419C6B-3E86-43DF-A13D-A2317133F773}" type="presOf" srcId="{DC12C6E1-4F6A-400E-B969-A439586D9653}" destId="{D60262D3-E59A-489B-9F9C-2C2874CDDDB5}" srcOrd="0" destOrd="0" presId="urn:microsoft.com/office/officeart/2005/8/layout/default"/>
    <dgm:cxn modelId="{B0CAB905-85EF-4FFF-9B59-E7872FA55249}" type="presParOf" srcId="{808A936C-71DF-40C5-9B4A-D03350A639E0}" destId="{D60262D3-E59A-489B-9F9C-2C2874CDDDB5}" srcOrd="0" destOrd="0" presId="urn:microsoft.com/office/officeart/2005/8/layout/default"/>
    <dgm:cxn modelId="{858BF346-C939-41EB-86A6-1DCD60D15781}" type="presParOf" srcId="{808A936C-71DF-40C5-9B4A-D03350A639E0}" destId="{CD48F407-BF44-4EF3-A891-B34EBA1CDCA7}" srcOrd="1" destOrd="0" presId="urn:microsoft.com/office/officeart/2005/8/layout/default"/>
    <dgm:cxn modelId="{2643D9CC-EDA7-469D-9318-41CA4A876CD6}" type="presParOf" srcId="{808A936C-71DF-40C5-9B4A-D03350A639E0}" destId="{C1AA4B2B-020C-419D-A46D-93F5D82269EE}" srcOrd="2" destOrd="0" presId="urn:microsoft.com/office/officeart/2005/8/layout/default"/>
    <dgm:cxn modelId="{1CA06E46-C774-4375-8433-386550CE14A8}" type="presParOf" srcId="{808A936C-71DF-40C5-9B4A-D03350A639E0}" destId="{EC88F575-3183-46A2-AB88-B4F33B0B6ED8}" srcOrd="3" destOrd="0" presId="urn:microsoft.com/office/officeart/2005/8/layout/default"/>
    <dgm:cxn modelId="{9F66E7F6-663F-4BEE-A929-92C9465D8520}" type="presParOf" srcId="{808A936C-71DF-40C5-9B4A-D03350A639E0}" destId="{BE22B49A-559A-4FEF-908A-53935EB75958}" srcOrd="4" destOrd="0" presId="urn:microsoft.com/office/officeart/2005/8/layout/default"/>
    <dgm:cxn modelId="{F0FA5408-8D33-4A8E-AA8D-C2F26D3009F3}" type="presParOf" srcId="{808A936C-71DF-40C5-9B4A-D03350A639E0}" destId="{9F89B7F2-15D3-45D7-A635-2B915F8ED7EB}" srcOrd="5" destOrd="0" presId="urn:microsoft.com/office/officeart/2005/8/layout/default"/>
    <dgm:cxn modelId="{A5AA8DE2-3BF8-4E88-A428-98A2DFB425B1}" type="presParOf" srcId="{808A936C-71DF-40C5-9B4A-D03350A639E0}" destId="{6D5E99F5-3008-46AB-B8E9-825BBDD3D2C6}" srcOrd="6" destOrd="0" presId="urn:microsoft.com/office/officeart/2005/8/layout/default"/>
    <dgm:cxn modelId="{509F2A32-3C35-4695-ACE7-96A2FE914E51}" type="presParOf" srcId="{808A936C-71DF-40C5-9B4A-D03350A639E0}" destId="{263B6E0C-80D1-492A-82BA-B23C530A6131}" srcOrd="7" destOrd="0" presId="urn:microsoft.com/office/officeart/2005/8/layout/default"/>
    <dgm:cxn modelId="{51D8C41F-AC80-4016-A2AF-88C090A48C89}" type="presParOf" srcId="{808A936C-71DF-40C5-9B4A-D03350A639E0}" destId="{4EA9280C-83F9-4F3F-B42C-FDA9D8936170}" srcOrd="8" destOrd="0" presId="urn:microsoft.com/office/officeart/2005/8/layout/default"/>
    <dgm:cxn modelId="{1A46641F-D9CF-4041-8B6D-3BAFE15CAEC5}" type="presParOf" srcId="{808A936C-71DF-40C5-9B4A-D03350A639E0}" destId="{C369D40A-7B8C-4374-B14E-6850DAA94C54}" srcOrd="9" destOrd="0" presId="urn:microsoft.com/office/officeart/2005/8/layout/default"/>
    <dgm:cxn modelId="{D5C87A81-7F3A-44B1-AD23-CBAF6B9895FB}" type="presParOf" srcId="{808A936C-71DF-40C5-9B4A-D03350A639E0}" destId="{BF8014FF-9657-4A24-9173-2CB6DDC13E73}" srcOrd="10" destOrd="0" presId="urn:microsoft.com/office/officeart/2005/8/layout/default"/>
    <dgm:cxn modelId="{CDC7C4EA-B02D-42B0-81AB-2EDA33404F43}" type="presParOf" srcId="{808A936C-71DF-40C5-9B4A-D03350A639E0}" destId="{BD0EF6CF-7044-4710-9F7E-26EE83455137}" srcOrd="11" destOrd="0" presId="urn:microsoft.com/office/officeart/2005/8/layout/default"/>
    <dgm:cxn modelId="{A0AC0023-76E7-4101-8334-4F16B486EF81}" type="presParOf" srcId="{808A936C-71DF-40C5-9B4A-D03350A639E0}" destId="{9D695EBF-D30A-4736-9991-862C3DEF0021}" srcOrd="12" destOrd="0" presId="urn:microsoft.com/office/officeart/2005/8/layout/default"/>
    <dgm:cxn modelId="{6DD29555-B952-48BE-9DED-D9523334DC11}" type="presParOf" srcId="{808A936C-71DF-40C5-9B4A-D03350A639E0}" destId="{B5986505-395A-4047-8E19-201BB35588B3}" srcOrd="13" destOrd="0" presId="urn:microsoft.com/office/officeart/2005/8/layout/default"/>
    <dgm:cxn modelId="{540B30FA-CE06-42AB-A6A1-614B2A60AFCF}" type="presParOf" srcId="{808A936C-71DF-40C5-9B4A-D03350A639E0}" destId="{123800B3-202A-47AE-92A8-7ECD54D39544}" srcOrd="14" destOrd="0" presId="urn:microsoft.com/office/officeart/2005/8/layout/default"/>
    <dgm:cxn modelId="{720B07D7-01ED-421B-8E00-47D626E0A46D}" type="presParOf" srcId="{808A936C-71DF-40C5-9B4A-D03350A639E0}" destId="{BA70F159-DE34-4ABF-88EC-07865F339E4C}" srcOrd="15" destOrd="0" presId="urn:microsoft.com/office/officeart/2005/8/layout/default"/>
    <dgm:cxn modelId="{7087C887-BE99-4624-9D7E-5BF99D9CA3AF}" type="presParOf" srcId="{808A936C-71DF-40C5-9B4A-D03350A639E0}" destId="{172275C3-04EE-4C28-B295-42317E0681A0}" srcOrd="16" destOrd="0" presId="urn:microsoft.com/office/officeart/2005/8/layout/default"/>
    <dgm:cxn modelId="{AFA731E4-76FD-4DCE-8067-E7B7BBBF3095}" type="presParOf" srcId="{808A936C-71DF-40C5-9B4A-D03350A639E0}" destId="{F12E506B-91F6-44D1-83AA-2B3F6C6332FF}" srcOrd="17" destOrd="0" presId="urn:microsoft.com/office/officeart/2005/8/layout/default"/>
    <dgm:cxn modelId="{458773FB-F347-4EB0-B514-199DFB7311E1}" type="presParOf" srcId="{808A936C-71DF-40C5-9B4A-D03350A639E0}" destId="{80CA32CA-272C-4EEB-8CAD-CCC0F085AE85}" srcOrd="18" destOrd="0" presId="urn:microsoft.com/office/officeart/2005/8/layout/default"/>
    <dgm:cxn modelId="{2CEABDC2-D9C6-4344-BA8E-E6EE6FCB6C1F}" type="presParOf" srcId="{808A936C-71DF-40C5-9B4A-D03350A639E0}" destId="{C13CB375-FF85-4E00-BC7E-37DC8A1D4E3D}" srcOrd="19" destOrd="0" presId="urn:microsoft.com/office/officeart/2005/8/layout/default"/>
    <dgm:cxn modelId="{0B78994D-CF55-45B7-A991-45BE8A364CEA}" type="presParOf" srcId="{808A936C-71DF-40C5-9B4A-D03350A639E0}" destId="{8D5247F8-704A-4263-85D6-D315B9183DEA}" srcOrd="20" destOrd="0" presId="urn:microsoft.com/office/officeart/2005/8/layout/default"/>
    <dgm:cxn modelId="{7AEB2C64-8680-43DA-AF5B-C61C7527FDE9}" type="presParOf" srcId="{808A936C-71DF-40C5-9B4A-D03350A639E0}" destId="{90682DF0-F069-4028-A734-E4B493A26317}" srcOrd="21" destOrd="0" presId="urn:microsoft.com/office/officeart/2005/8/layout/default"/>
    <dgm:cxn modelId="{8CBF3703-1188-4064-B285-D98101BF0D4C}" type="presParOf" srcId="{808A936C-71DF-40C5-9B4A-D03350A639E0}" destId="{6B53168E-1D59-41BB-BCC7-826727835BC1}" srcOrd="2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0262D3-E59A-489B-9F9C-2C2874CDDDB5}">
      <dsp:nvSpPr>
        <dsp:cNvPr id="0" name=""/>
        <dsp:cNvSpPr/>
      </dsp:nvSpPr>
      <dsp:spPr>
        <a:xfrm>
          <a:off x="814387" y="1339"/>
          <a:ext cx="1777007" cy="106620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i="0" kern="1200" dirty="0" smtClean="0"/>
            <a:t>Age</a:t>
          </a:r>
          <a:endParaRPr lang="en-US" sz="2600" b="1" kern="1200" dirty="0"/>
        </a:p>
      </dsp:txBody>
      <dsp:txXfrm>
        <a:off x="814387" y="1339"/>
        <a:ext cx="1777007" cy="1066204"/>
      </dsp:txXfrm>
    </dsp:sp>
    <dsp:sp modelId="{C1AA4B2B-020C-419D-A46D-93F5D82269EE}">
      <dsp:nvSpPr>
        <dsp:cNvPr id="0" name=""/>
        <dsp:cNvSpPr/>
      </dsp:nvSpPr>
      <dsp:spPr>
        <a:xfrm>
          <a:off x="2769096" y="1339"/>
          <a:ext cx="1777007" cy="1066204"/>
        </a:xfrm>
        <a:prstGeom prst="rect">
          <a:avLst/>
        </a:prstGeom>
        <a:solidFill>
          <a:schemeClr val="accent5">
            <a:hueOff val="-907431"/>
            <a:satOff val="-1405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i="0" kern="1200" dirty="0" smtClean="0"/>
            <a:t>Gender</a:t>
          </a:r>
          <a:endParaRPr lang="en-US" sz="2600" b="1" kern="1200" dirty="0"/>
        </a:p>
      </dsp:txBody>
      <dsp:txXfrm>
        <a:off x="2769096" y="1339"/>
        <a:ext cx="1777007" cy="1066204"/>
      </dsp:txXfrm>
    </dsp:sp>
    <dsp:sp modelId="{BE22B49A-559A-4FEF-908A-53935EB75958}">
      <dsp:nvSpPr>
        <dsp:cNvPr id="0" name=""/>
        <dsp:cNvSpPr/>
      </dsp:nvSpPr>
      <dsp:spPr>
        <a:xfrm>
          <a:off x="4723804" y="1339"/>
          <a:ext cx="1777007" cy="1066204"/>
        </a:xfrm>
        <a:prstGeom prst="rect">
          <a:avLst/>
        </a:prstGeom>
        <a:solidFill>
          <a:schemeClr val="accent5">
            <a:hueOff val="-1814863"/>
            <a:satOff val="-281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i="0" kern="1200" dirty="0" smtClean="0"/>
            <a:t>Occupation</a:t>
          </a:r>
          <a:endParaRPr lang="en-US" sz="2600" b="1" kern="1200" dirty="0"/>
        </a:p>
      </dsp:txBody>
      <dsp:txXfrm>
        <a:off x="4723804" y="1339"/>
        <a:ext cx="1777007" cy="1066204"/>
      </dsp:txXfrm>
    </dsp:sp>
    <dsp:sp modelId="{6D5E99F5-3008-46AB-B8E9-825BBDD3D2C6}">
      <dsp:nvSpPr>
        <dsp:cNvPr id="0" name=""/>
        <dsp:cNvSpPr/>
      </dsp:nvSpPr>
      <dsp:spPr>
        <a:xfrm>
          <a:off x="814387" y="1245244"/>
          <a:ext cx="1777007" cy="1066204"/>
        </a:xfrm>
        <a:prstGeom prst="rect">
          <a:avLst/>
        </a:prstGeom>
        <a:solidFill>
          <a:schemeClr val="accent5">
            <a:hueOff val="-2722294"/>
            <a:satOff val="-4215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i="0" kern="1200" dirty="0" smtClean="0"/>
            <a:t>Education</a:t>
          </a:r>
          <a:endParaRPr lang="en-US" sz="2600" b="1" kern="1200" dirty="0"/>
        </a:p>
      </dsp:txBody>
      <dsp:txXfrm>
        <a:off x="814387" y="1245244"/>
        <a:ext cx="1777007" cy="1066204"/>
      </dsp:txXfrm>
    </dsp:sp>
    <dsp:sp modelId="{4EA9280C-83F9-4F3F-B42C-FDA9D8936170}">
      <dsp:nvSpPr>
        <dsp:cNvPr id="0" name=""/>
        <dsp:cNvSpPr/>
      </dsp:nvSpPr>
      <dsp:spPr>
        <a:xfrm>
          <a:off x="2769096" y="1245244"/>
          <a:ext cx="1777007" cy="1066204"/>
        </a:xfrm>
        <a:prstGeom prst="rect">
          <a:avLst/>
        </a:prstGeom>
        <a:solidFill>
          <a:schemeClr val="accent5">
            <a:hueOff val="-3629725"/>
            <a:satOff val="-562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i="0" kern="1200" dirty="0" smtClean="0"/>
            <a:t>Marital Status</a:t>
          </a:r>
          <a:endParaRPr lang="en-US" sz="2600" b="1" kern="1200" dirty="0"/>
        </a:p>
      </dsp:txBody>
      <dsp:txXfrm>
        <a:off x="2769096" y="1245244"/>
        <a:ext cx="1777007" cy="1066204"/>
      </dsp:txXfrm>
    </dsp:sp>
    <dsp:sp modelId="{BF8014FF-9657-4A24-9173-2CB6DDC13E73}">
      <dsp:nvSpPr>
        <dsp:cNvPr id="0" name=""/>
        <dsp:cNvSpPr/>
      </dsp:nvSpPr>
      <dsp:spPr>
        <a:xfrm>
          <a:off x="4723804" y="1245244"/>
          <a:ext cx="1777007" cy="1066204"/>
        </a:xfrm>
        <a:prstGeom prst="rect">
          <a:avLst/>
        </a:prstGeom>
        <a:solidFill>
          <a:schemeClr val="accent5">
            <a:hueOff val="-4537157"/>
            <a:satOff val="-7025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i="0" kern="1200" dirty="0" smtClean="0"/>
            <a:t>Religion</a:t>
          </a:r>
          <a:endParaRPr lang="en-US" sz="2600" b="1" kern="1200" dirty="0"/>
        </a:p>
      </dsp:txBody>
      <dsp:txXfrm>
        <a:off x="4723804" y="1245244"/>
        <a:ext cx="1777007" cy="1066204"/>
      </dsp:txXfrm>
    </dsp:sp>
    <dsp:sp modelId="{9D695EBF-D30A-4736-9991-862C3DEF0021}">
      <dsp:nvSpPr>
        <dsp:cNvPr id="0" name=""/>
        <dsp:cNvSpPr/>
      </dsp:nvSpPr>
      <dsp:spPr>
        <a:xfrm>
          <a:off x="814387" y="2489150"/>
          <a:ext cx="1777007" cy="1066204"/>
        </a:xfrm>
        <a:prstGeom prst="rect">
          <a:avLst/>
        </a:prstGeom>
        <a:solidFill>
          <a:schemeClr val="accent5">
            <a:hueOff val="-5444588"/>
            <a:satOff val="-8429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i="0" kern="1200" dirty="0" smtClean="0"/>
            <a:t>Family size</a:t>
          </a:r>
          <a:endParaRPr lang="en-US" sz="2600" b="1" kern="1200" dirty="0"/>
        </a:p>
      </dsp:txBody>
      <dsp:txXfrm>
        <a:off x="814387" y="2489150"/>
        <a:ext cx="1777007" cy="1066204"/>
      </dsp:txXfrm>
    </dsp:sp>
    <dsp:sp modelId="{123800B3-202A-47AE-92A8-7ECD54D39544}">
      <dsp:nvSpPr>
        <dsp:cNvPr id="0" name=""/>
        <dsp:cNvSpPr/>
      </dsp:nvSpPr>
      <dsp:spPr>
        <a:xfrm>
          <a:off x="2769096" y="2489150"/>
          <a:ext cx="1777007" cy="1066204"/>
        </a:xfrm>
        <a:prstGeom prst="rect">
          <a:avLst/>
        </a:prstGeom>
        <a:solidFill>
          <a:schemeClr val="accent5">
            <a:hueOff val="-6352019"/>
            <a:satOff val="-9834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i="0" kern="1200" dirty="0" smtClean="0"/>
            <a:t>Family life cycle</a:t>
          </a:r>
          <a:endParaRPr lang="en-US" sz="2600" b="1" kern="1200" dirty="0"/>
        </a:p>
      </dsp:txBody>
      <dsp:txXfrm>
        <a:off x="2769096" y="2489150"/>
        <a:ext cx="1777007" cy="1066204"/>
      </dsp:txXfrm>
    </dsp:sp>
    <dsp:sp modelId="{172275C3-04EE-4C28-B295-42317E0681A0}">
      <dsp:nvSpPr>
        <dsp:cNvPr id="0" name=""/>
        <dsp:cNvSpPr/>
      </dsp:nvSpPr>
      <dsp:spPr>
        <a:xfrm>
          <a:off x="4723804" y="2489150"/>
          <a:ext cx="1777007" cy="1066204"/>
        </a:xfrm>
        <a:prstGeom prst="rect">
          <a:avLst/>
        </a:prstGeom>
        <a:solidFill>
          <a:schemeClr val="accent5">
            <a:hueOff val="-7259451"/>
            <a:satOff val="-11239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i="0" kern="1200" dirty="0" smtClean="0"/>
            <a:t>Race</a:t>
          </a:r>
          <a:endParaRPr lang="en-US" sz="2600" b="1" kern="1200" dirty="0"/>
        </a:p>
      </dsp:txBody>
      <dsp:txXfrm>
        <a:off x="4723804" y="2489150"/>
        <a:ext cx="1777007" cy="1066204"/>
      </dsp:txXfrm>
    </dsp:sp>
    <dsp:sp modelId="{80CA32CA-272C-4EEB-8CAD-CCC0F085AE85}">
      <dsp:nvSpPr>
        <dsp:cNvPr id="0" name=""/>
        <dsp:cNvSpPr/>
      </dsp:nvSpPr>
      <dsp:spPr>
        <a:xfrm>
          <a:off x="814387" y="3733055"/>
          <a:ext cx="1777007" cy="1066204"/>
        </a:xfrm>
        <a:prstGeom prst="rect">
          <a:avLst/>
        </a:prstGeom>
        <a:solidFill>
          <a:schemeClr val="accent5">
            <a:hueOff val="-8166882"/>
            <a:satOff val="-12644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i="0" kern="1200" dirty="0" smtClean="0"/>
            <a:t>Generation</a:t>
          </a:r>
          <a:endParaRPr lang="en-US" sz="2600" b="1" kern="1200" dirty="0"/>
        </a:p>
      </dsp:txBody>
      <dsp:txXfrm>
        <a:off x="814387" y="3733055"/>
        <a:ext cx="1777007" cy="1066204"/>
      </dsp:txXfrm>
    </dsp:sp>
    <dsp:sp modelId="{8D5247F8-704A-4263-85D6-D315B9183DEA}">
      <dsp:nvSpPr>
        <dsp:cNvPr id="0" name=""/>
        <dsp:cNvSpPr/>
      </dsp:nvSpPr>
      <dsp:spPr>
        <a:xfrm>
          <a:off x="2769096" y="3733055"/>
          <a:ext cx="1777007" cy="1066204"/>
        </a:xfrm>
        <a:prstGeom prst="rect">
          <a:avLst/>
        </a:prstGeom>
        <a:solidFill>
          <a:schemeClr val="accent5">
            <a:hueOff val="-9074313"/>
            <a:satOff val="-14049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i="0" kern="1200" dirty="0" smtClean="0"/>
            <a:t>Income</a:t>
          </a:r>
          <a:endParaRPr lang="en-US" sz="2600" b="1" kern="1200" dirty="0"/>
        </a:p>
      </dsp:txBody>
      <dsp:txXfrm>
        <a:off x="2769096" y="3733055"/>
        <a:ext cx="1777007" cy="1066204"/>
      </dsp:txXfrm>
    </dsp:sp>
    <dsp:sp modelId="{6B53168E-1D59-41BB-BCC7-826727835BC1}">
      <dsp:nvSpPr>
        <dsp:cNvPr id="0" name=""/>
        <dsp:cNvSpPr/>
      </dsp:nvSpPr>
      <dsp:spPr>
        <a:xfrm>
          <a:off x="4723804" y="3733055"/>
          <a:ext cx="1777007" cy="1066204"/>
        </a:xfrm>
        <a:prstGeom prst="rect">
          <a:avLst/>
        </a:prstGeom>
        <a:solidFill>
          <a:schemeClr val="accent5">
            <a:hueOff val="-9981745"/>
            <a:satOff val="-15454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i="0" kern="1200" dirty="0" smtClean="0"/>
            <a:t>Nationality</a:t>
          </a:r>
          <a:endParaRPr lang="en-US" sz="2600" b="1" kern="1200" dirty="0"/>
        </a:p>
      </dsp:txBody>
      <dsp:txXfrm>
        <a:off x="4723804" y="3733055"/>
        <a:ext cx="1777007" cy="10662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78B3C4-119C-4346-9494-47BF0BD5AAD3}" type="datetimeFigureOut">
              <a:rPr lang="en-US" smtClean="0"/>
              <a:pPr/>
              <a:t>1/11/2021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D6698-B68B-49BA-A39E-CB564C27C9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DC6235-E579-4F54-BBE0-C632D7C144E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DC6235-E579-4F54-BBE0-C632D7C144E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DC6235-E579-4F54-BBE0-C632D7C144E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64FAC0-13E0-4923-943A-573BF8626244}" type="slidenum">
              <a:rPr lang="en-US"/>
              <a:pPr/>
              <a:t>23</a:t>
            </a:fld>
            <a:endParaRPr lang="en-US"/>
          </a:p>
        </p:txBody>
      </p:sp>
      <p:sp>
        <p:nvSpPr>
          <p:cNvPr id="1133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3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DC6235-E579-4F54-BBE0-C632D7C144E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F1315-3D94-4202-88CF-7112EF820DB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DC6235-E579-4F54-BBE0-C632D7C144E6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DC6235-E579-4F54-BBE0-C632D7C144E6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BF7BBF-E878-4C24-B06E-ABB4932D49B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Not all consumers are alike – different customers have different needs.  By </a:t>
            </a:r>
            <a:r>
              <a:rPr lang="en-US" b="1" smtClean="0"/>
              <a:t>segmenting</a:t>
            </a:r>
            <a:r>
              <a:rPr lang="en-US" smtClean="0"/>
              <a:t> the market and choosing target markets, companies can differentiate their products to provide the benefits that the segments desire.  Once a marketer has identified their segment, they can choose media that is targeted to that segment for their advertising.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F96D99-A307-4F1D-9EF5-FC4A019B16D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Demographics</a:t>
            </a:r>
            <a:r>
              <a:rPr lang="en-US" dirty="0" smtClean="0"/>
              <a:t> are the core of almost all segmentation because they are easy and logical.  In addition, they are a cost-effective way to reach segments and demographic shifts are easier to identify than other types of shifts.  When researching segmentation and media exposure, a consumer researcher will learn that media exposure is often directly related to demographics.  Age segmentation includes segments such as the baby boomers and generations X and Y.  Family life-cycle is based on the premise that many families pass through similar phases in their lives and share major life events such as moving, marriage, birth of a child, and retirement.  Income, education, and occupation tend to tie together and lead to segmentation based on social class.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D6698-B68B-49BA-A39E-CB564C27C9D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DC6235-E579-4F54-BBE0-C632D7C144E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DC6235-E579-4F54-BBE0-C632D7C144E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DC6235-E579-4F54-BBE0-C632D7C144E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F1315-3D94-4202-88CF-7112EF820DB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F1315-3D94-4202-88CF-7112EF820DB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1/11/2021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23A271A1-F6D6-438B-A432-4747EE7ECD40}" type="datetimeFigureOut">
              <a:rPr lang="en-US" smtClean="0"/>
              <a:pPr/>
              <a:t>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  <a:prstGeom prst="rect">
            <a:avLst/>
          </a:prstGeom>
        </p:spPr>
        <p:txBody>
          <a:bodyPr/>
          <a:lstStyle/>
          <a:p>
            <a:fld id="{23A271A1-F6D6-438B-A432-4747EE7ECD40}" type="datetimeFigureOut">
              <a:rPr lang="en-US" smtClean="0"/>
              <a:pPr/>
              <a:t>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  <a:prstGeom prst="rect">
            <a:avLst/>
          </a:prstGeo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5" name="Rectangle 5"/>
          <p:cNvSpPr>
            <a:spLocks noChangeArrowheads="1"/>
          </p:cNvSpPr>
          <p:nvPr userDrawn="1"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333399"/>
              </a:solidFill>
            </a:endParaRPr>
          </a:p>
        </p:txBody>
      </p:sp>
      <p:sp>
        <p:nvSpPr>
          <p:cNvPr id="87046" name="Rectangle 6"/>
          <p:cNvSpPr>
            <a:spLocks noChangeArrowheads="1"/>
          </p:cNvSpPr>
          <p:nvPr userDrawn="1"/>
        </p:nvSpPr>
        <p:spPr bwMode="auto">
          <a:xfrm>
            <a:off x="0" y="0"/>
            <a:ext cx="381000" cy="6858000"/>
          </a:xfrm>
          <a:prstGeom prst="rect">
            <a:avLst/>
          </a:prstGeom>
          <a:gradFill rotWithShape="1">
            <a:gsLst>
              <a:gs pos="0">
                <a:srgbClr val="0066CC">
                  <a:gamma/>
                  <a:shade val="46275"/>
                  <a:invGamma/>
                </a:srgbClr>
              </a:gs>
              <a:gs pos="100000">
                <a:srgbClr val="0066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7048" name="Rectangle 8"/>
          <p:cNvSpPr>
            <a:spLocks noChangeArrowheads="1"/>
          </p:cNvSpPr>
          <p:nvPr userDrawn="1"/>
        </p:nvSpPr>
        <p:spPr bwMode="auto">
          <a:xfrm>
            <a:off x="2209800" y="0"/>
            <a:ext cx="152400" cy="6858000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7049" name="Rectangle 9"/>
          <p:cNvSpPr>
            <a:spLocks noChangeArrowheads="1"/>
          </p:cNvSpPr>
          <p:nvPr userDrawn="1"/>
        </p:nvSpPr>
        <p:spPr bwMode="auto">
          <a:xfrm>
            <a:off x="2438400" y="28194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000000"/>
                </a:solidFill>
              </a:rPr>
              <a:t>Consumer Behavior,</a:t>
            </a:r>
            <a:br>
              <a:rPr lang="en-US" sz="3200" b="1" dirty="0">
                <a:solidFill>
                  <a:srgbClr val="000000"/>
                </a:solidFill>
              </a:rPr>
            </a:br>
            <a:r>
              <a:rPr lang="en-US" sz="3200" b="1" dirty="0">
                <a:solidFill>
                  <a:srgbClr val="000000"/>
                </a:solidFill>
              </a:rPr>
              <a:t/>
            </a:r>
            <a:br>
              <a:rPr lang="en-US" sz="3200" b="1" dirty="0">
                <a:solidFill>
                  <a:srgbClr val="000000"/>
                </a:solidFill>
              </a:rPr>
            </a:br>
            <a:endParaRPr lang="en-US" sz="3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5867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867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23A271A1-F6D6-438B-A432-4747EE7ECD40}" type="datetimeFigureOut">
              <a:rPr lang="en-US" smtClean="0"/>
              <a:pPr/>
              <a:t>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23A271A1-F6D6-438B-A432-4747EE7ECD40}" type="datetimeFigureOut">
              <a:rPr lang="en-US" smtClean="0"/>
              <a:pPr/>
              <a:t>1/11/2021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23A271A1-F6D6-438B-A432-4747EE7ECD40}" type="datetimeFigureOut">
              <a:rPr lang="en-US" smtClean="0"/>
              <a:pPr/>
              <a:t>1/11/2021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23A271A1-F6D6-438B-A432-4747EE7ECD40}" type="datetimeFigureOut">
              <a:rPr lang="en-US" smtClean="0"/>
              <a:pPr/>
              <a:t>1/11/2021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23A271A1-F6D6-438B-A432-4747EE7ECD40}" type="datetimeFigureOut">
              <a:rPr lang="en-US" smtClean="0"/>
              <a:pPr/>
              <a:t>1/11/2021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23A271A1-F6D6-438B-A432-4747EE7ECD40}" type="datetimeFigureOut">
              <a:rPr lang="en-US" smtClean="0"/>
              <a:pPr/>
              <a:t>1/11/2021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23A271A1-F6D6-438B-A432-4747EE7ECD40}" type="datetimeFigureOut">
              <a:rPr lang="en-US" smtClean="0"/>
              <a:pPr/>
              <a:t>1/11/2021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23A271A1-F6D6-438B-A432-4747EE7ECD40}" type="datetimeFigureOut">
              <a:rPr lang="en-US" smtClean="0"/>
              <a:pPr/>
              <a:t>1/11/2021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  <a:prstGeom prst="rect">
            <a:avLst/>
          </a:prstGeo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fultonschools.org/school/dunwoodysprings/test%20site/images/biz%20-%20Coca-Cola_logo5.jpg&amp;imgrefurl=http://www.fultonschools.org/school/dunwoodysprings/&amp;usg=__OQuT6gh_Lu_Sn6OrPnFn2vk7w0s=&amp;h=400&amp;w=400&amp;sz=110&amp;hl=en&amp;start=2&amp;tbnid=p6ANLnp23XMMiM:&amp;tbnh=124&amp;tbnw=124&amp;prev=/images?q=coca+cola&amp;gbv=2&amp;hl=en" TargetMode="External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hyperlink" Target="http://images.google.com/imgres?imgurl=http://www.kewalkiran.com/images/killer-logo.jpg&amp;imgrefurl=http://www.kewalkiran.com/killer.html&amp;usg=__E1N62AjkkyPhvoPBrd3bHgPlvzo=&amp;h=41&amp;w=175&amp;sz=3&amp;hl=en&amp;start=3&amp;tbnid=FYGnB4XUNwEBUM:&amp;tbnh=23&amp;tbnw=100&amp;prev=/images?q=killer+jeans+logo&amp;gbv=2&amp;hl=en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images.google.com/imgres?imgurl=http://www.engineerstudies.com/Insurance/HDFC.gif&amp;imgrefurl=http://www.engineerstudies.com/Insurance.asp&amp;usg=__59jBjWeuCMa5hNlylg6BAAb3QTw=&amp;h=61&amp;w=179&amp;sz=3&amp;hl=en&amp;start=18&amp;tbnid=OXkpMeqGaSiS5M:&amp;tbnh=34&amp;tbnw=101&amp;prev=/images?q=hdfc+standard+life+insurance&amp;gbv=2&amp;hl=en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images.google.com/imgres?imgurl=https://cp.hdfcinsurance.com/CPWeb/images/brandimage.gif&amp;imgrefurl=https://cp.hdfcinsurance.com/CPWeb/&amp;usg=__m3Pha9pj9T64H5ZMVlaphoVfG_0=&amp;h=133&amp;w=139&amp;sz=8&amp;hl=en&amp;start=11&amp;tbnid=OVD_yJpBcyIu-M:&amp;tbnh=89&amp;tbnw=93&amp;prev=/images?q=hdfc+standard+life+insurance&amp;gbv=2&amp;hl=en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hyperlink" Target="http://images.google.com/imgres?imgurl=http://www.naturalplaza.com/product_upload/210bi.jpg&amp;imgrefurl=http://www.naturalplaza.com/productdetails.jsp?PID=210&amp;usg=__MW4PoQwIt2f6Mrp7So2dL_cj_TA=&amp;h=394&amp;w=161&amp;sz=48&amp;hl=en&amp;start=2&amp;tbnid=ml98YImD1tG4bM:&amp;tbnh=124&amp;tbnw=51&amp;prev=/images?q=emami+fair+and+handsome&amp;gbv=2&amp;hl=en" TargetMode="External"/><Relationship Id="rId7" Type="http://schemas.openxmlformats.org/officeDocument/2006/relationships/hyperlink" Target="http://images.google.com/imgres?imgurl=http://weddinginspirasi.kopiblog.com/wp-content/uploads/2008/11/lux_sabun_mandi_soap.jpg&amp;imgrefurl=http://weddinginspirasi.kopiblog.com/tag/sabun/&amp;usg=__396dS5MIfLyE6p_gHix5Q9di-Ow=&amp;h=200&amp;w=200&amp;sz=9&amp;hl=en&amp;start=3&amp;tbnid=1KWTrccx1mtXUM:&amp;tbnh=104&amp;tbnw=104&amp;prev=/images?q=lux+soap&amp;gbv=2&amp;hl=en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 bwMode="auto"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>
            <a:noAutofit/>
          </a:bodyPr>
          <a:lstStyle/>
          <a:p>
            <a:pPr marL="0" indent="0" algn="ctr">
              <a:lnSpc>
                <a:spcPct val="90000"/>
              </a:lnSpc>
              <a:buFontTx/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Consumer Buyer </a:t>
            </a:r>
            <a:r>
              <a:rPr lang="en-US" sz="3200" dirty="0" smtClean="0">
                <a:solidFill>
                  <a:srgbClr val="FF0000"/>
                </a:solidFill>
              </a:rPr>
              <a:t>Behavior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828800" y="2514600"/>
            <a:ext cx="6477000" cy="1828800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/>
              <a:t> </a:t>
            </a: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 smtClean="0"/>
              <a:t>Market Segmentation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/>
              <a:t>	Segmentation Base</a:t>
            </a:r>
            <a:endParaRPr lang="en-US" altLang="zh-CN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7800" y="1652588"/>
            <a:ext cx="8785225" cy="1189037"/>
          </a:xfrm>
        </p:spPr>
        <p:txBody>
          <a:bodyPr/>
          <a:lstStyle/>
          <a:p>
            <a:r>
              <a:rPr lang="en-US" altLang="zh-CN"/>
              <a:t>Localizes its marketing efforts to specific geographic regions</a:t>
            </a:r>
          </a:p>
        </p:txBody>
      </p:sp>
      <p:pic>
        <p:nvPicPr>
          <p:cNvPr id="5" name="Picture 4" descr="biz%2520-%2520Coca-Cola_logo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895600"/>
            <a:ext cx="2057400" cy="2057400"/>
          </a:xfrm>
          <a:prstGeom prst="rect">
            <a:avLst/>
          </a:prstGeom>
          <a:noFill/>
        </p:spPr>
      </p:pic>
      <p:pic>
        <p:nvPicPr>
          <p:cNvPr id="6" name="Picture 6" descr="7upCherr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4267200"/>
            <a:ext cx="1657350" cy="2209800"/>
          </a:xfrm>
          <a:prstGeom prst="rect">
            <a:avLst/>
          </a:prstGeom>
          <a:noFill/>
        </p:spPr>
      </p:pic>
      <p:pic>
        <p:nvPicPr>
          <p:cNvPr id="7" name="Picture 8" descr="7_u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0" y="4114800"/>
            <a:ext cx="1252821" cy="2286000"/>
          </a:xfrm>
          <a:prstGeom prst="rect">
            <a:avLst/>
          </a:prstGeom>
          <a:noFill/>
        </p:spPr>
      </p:pic>
      <p:pic>
        <p:nvPicPr>
          <p:cNvPr id="8" name="Picture 10" descr="Nimbooz-925104530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0" y="487680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Psychographic </a:t>
            </a:r>
            <a:r>
              <a:rPr lang="en-US" dirty="0"/>
              <a:t>Segmentation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0"/>
              <a:t>Motivations</a:t>
            </a:r>
          </a:p>
          <a:p>
            <a:r>
              <a:rPr lang="en-US" b="0"/>
              <a:t>Personality</a:t>
            </a:r>
          </a:p>
          <a:p>
            <a:r>
              <a:rPr lang="en-US" b="0"/>
              <a:t>Perceptions</a:t>
            </a:r>
          </a:p>
          <a:p>
            <a:r>
              <a:rPr lang="en-US" b="0"/>
              <a:t>Learning</a:t>
            </a:r>
          </a:p>
          <a:p>
            <a:r>
              <a:rPr lang="en-US" b="0"/>
              <a:t>Attitudes</a:t>
            </a:r>
          </a:p>
        </p:txBody>
      </p:sp>
    </p:spTree>
  </p:cSld>
  <p:clrMapOvr>
    <a:masterClrMapping/>
  </p:clrMapOvr>
  <p:transition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/>
              <a:t>	Segmentation Base</a:t>
            </a:r>
            <a:endParaRPr lang="en-US" altLang="zh-CN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7620000" cy="4613275"/>
          </a:xfrm>
          <a:noFill/>
          <a:ln/>
        </p:spPr>
        <p:txBody>
          <a:bodyPr/>
          <a:lstStyle/>
          <a:p>
            <a:r>
              <a:rPr lang="en-US" altLang="zh-CN" sz="3300"/>
              <a:t>Grouping customers together based on social class, lifestyles and psychological characteristics (attitudes, interests and opinions)</a:t>
            </a:r>
            <a:endParaRPr lang="en-US" altLang="zh-CN"/>
          </a:p>
          <a:p>
            <a:r>
              <a:rPr lang="en-US" altLang="zh-CN"/>
              <a:t>Useful but more difficult to identify and measure compared to  demographic variables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228600"/>
            <a:ext cx="9144000" cy="6477000"/>
            <a:chOff x="1968" y="248"/>
            <a:chExt cx="3312" cy="3875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968" y="648"/>
              <a:ext cx="3312" cy="3475"/>
              <a:chOff x="1968" y="648"/>
              <a:chExt cx="3312" cy="3475"/>
            </a:xfrm>
          </p:grpSpPr>
          <p:sp>
            <p:nvSpPr>
              <p:cNvPr id="59397" name="Rectangle 4"/>
              <p:cNvSpPr>
                <a:spLocks noChangeArrowheads="1"/>
              </p:cNvSpPr>
              <p:nvPr/>
            </p:nvSpPr>
            <p:spPr bwMode="auto">
              <a:xfrm>
                <a:off x="1968" y="712"/>
                <a:ext cx="3312" cy="2944"/>
              </a:xfrm>
              <a:prstGeom prst="rect">
                <a:avLst/>
              </a:prstGeom>
              <a:gradFill rotWithShape="0">
                <a:gsLst>
                  <a:gs pos="0">
                    <a:srgbClr val="008000"/>
                  </a:gs>
                  <a:gs pos="100000">
                    <a:srgbClr val="E5F2E5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398" name="Rectangle 5"/>
              <p:cNvSpPr>
                <a:spLocks noChangeArrowheads="1"/>
              </p:cNvSpPr>
              <p:nvPr/>
            </p:nvSpPr>
            <p:spPr bwMode="auto">
              <a:xfrm>
                <a:off x="2512" y="1272"/>
                <a:ext cx="704" cy="1856"/>
              </a:xfrm>
              <a:prstGeom prst="rect">
                <a:avLst/>
              </a:prstGeom>
              <a:solidFill>
                <a:srgbClr val="0033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399" name="AutoShape 6"/>
              <p:cNvSpPr>
                <a:spLocks noChangeArrowheads="1"/>
              </p:cNvSpPr>
              <p:nvPr/>
            </p:nvSpPr>
            <p:spPr bwMode="auto">
              <a:xfrm>
                <a:off x="3216" y="3193"/>
                <a:ext cx="930" cy="930"/>
              </a:xfrm>
              <a:prstGeom prst="diamond">
                <a:avLst/>
              </a:prstGeom>
              <a:gradFill rotWithShape="0">
                <a:gsLst>
                  <a:gs pos="0">
                    <a:srgbClr val="FFFF00"/>
                  </a:gs>
                  <a:gs pos="50000">
                    <a:srgbClr val="FFFFCC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400"/>
                  <a:t>STRUGGLERS</a:t>
                </a:r>
              </a:p>
            </p:txBody>
          </p:sp>
          <p:sp>
            <p:nvSpPr>
              <p:cNvPr id="59400" name="AutoShape 7"/>
              <p:cNvSpPr>
                <a:spLocks noChangeArrowheads="1"/>
              </p:cNvSpPr>
              <p:nvPr/>
            </p:nvSpPr>
            <p:spPr bwMode="auto">
              <a:xfrm>
                <a:off x="2400" y="1272"/>
                <a:ext cx="930" cy="930"/>
              </a:xfrm>
              <a:prstGeom prst="diamond">
                <a:avLst/>
              </a:prstGeom>
              <a:gradFill rotWithShape="0">
                <a:gsLst>
                  <a:gs pos="0">
                    <a:srgbClr val="D6F5F5"/>
                  </a:gs>
                  <a:gs pos="100000">
                    <a:srgbClr val="33CCCC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400"/>
                  <a:t>FULFILLEDS</a:t>
                </a:r>
              </a:p>
            </p:txBody>
          </p:sp>
          <p:sp>
            <p:nvSpPr>
              <p:cNvPr id="59401" name="AutoShape 8"/>
              <p:cNvSpPr>
                <a:spLocks noChangeArrowheads="1"/>
              </p:cNvSpPr>
              <p:nvPr/>
            </p:nvSpPr>
            <p:spPr bwMode="auto">
              <a:xfrm>
                <a:off x="2400" y="2202"/>
                <a:ext cx="930" cy="930"/>
              </a:xfrm>
              <a:prstGeom prst="diamond">
                <a:avLst/>
              </a:prstGeom>
              <a:gradFill rotWithShape="0">
                <a:gsLst>
                  <a:gs pos="0">
                    <a:srgbClr val="D6F5F5"/>
                  </a:gs>
                  <a:gs pos="100000">
                    <a:srgbClr val="33CCCC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400"/>
                  <a:t>BELIEVERS</a:t>
                </a:r>
              </a:p>
            </p:txBody>
          </p:sp>
          <p:sp>
            <p:nvSpPr>
              <p:cNvPr id="59402" name="Rectangle 9"/>
              <p:cNvSpPr>
                <a:spLocks noChangeArrowheads="1"/>
              </p:cNvSpPr>
              <p:nvPr/>
            </p:nvSpPr>
            <p:spPr bwMode="auto">
              <a:xfrm>
                <a:off x="3312" y="1272"/>
                <a:ext cx="704" cy="1856"/>
              </a:xfrm>
              <a:prstGeom prst="rect">
                <a:avLst/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403" name="Rectangle 10"/>
              <p:cNvSpPr>
                <a:spLocks noChangeArrowheads="1"/>
              </p:cNvSpPr>
              <p:nvPr/>
            </p:nvSpPr>
            <p:spPr bwMode="auto">
              <a:xfrm>
                <a:off x="4146" y="1272"/>
                <a:ext cx="704" cy="185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404" name="AutoShape 11"/>
              <p:cNvSpPr>
                <a:spLocks noChangeArrowheads="1"/>
              </p:cNvSpPr>
              <p:nvPr/>
            </p:nvSpPr>
            <p:spPr bwMode="auto">
              <a:xfrm>
                <a:off x="3216" y="1272"/>
                <a:ext cx="930" cy="930"/>
              </a:xfrm>
              <a:prstGeom prst="diamond">
                <a:avLst/>
              </a:prstGeom>
              <a:gradFill rotWithShape="0">
                <a:gsLst>
                  <a:gs pos="0">
                    <a:srgbClr val="F5EBFF"/>
                  </a:gs>
                  <a:gs pos="100000">
                    <a:srgbClr val="CC99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400"/>
                  <a:t>ACHIEVERS</a:t>
                </a:r>
              </a:p>
            </p:txBody>
          </p:sp>
          <p:sp>
            <p:nvSpPr>
              <p:cNvPr id="59405" name="AutoShape 12"/>
              <p:cNvSpPr>
                <a:spLocks noChangeArrowheads="1"/>
              </p:cNvSpPr>
              <p:nvPr/>
            </p:nvSpPr>
            <p:spPr bwMode="auto">
              <a:xfrm>
                <a:off x="4032" y="1272"/>
                <a:ext cx="930" cy="930"/>
              </a:xfrm>
              <a:prstGeom prst="diamond">
                <a:avLst/>
              </a:prstGeom>
              <a:gradFill rotWithShape="0">
                <a:gsLst>
                  <a:gs pos="0">
                    <a:srgbClr val="FFE0EB"/>
                  </a:gs>
                  <a:gs pos="100000">
                    <a:srgbClr val="FF66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300"/>
                  <a:t>EXPERIENCERS</a:t>
                </a:r>
              </a:p>
            </p:txBody>
          </p:sp>
          <p:sp>
            <p:nvSpPr>
              <p:cNvPr id="59406" name="AutoShape 13"/>
              <p:cNvSpPr>
                <a:spLocks noChangeArrowheads="1"/>
              </p:cNvSpPr>
              <p:nvPr/>
            </p:nvSpPr>
            <p:spPr bwMode="auto">
              <a:xfrm>
                <a:off x="3216" y="2202"/>
                <a:ext cx="930" cy="930"/>
              </a:xfrm>
              <a:prstGeom prst="diamond">
                <a:avLst/>
              </a:prstGeom>
              <a:gradFill rotWithShape="0">
                <a:gsLst>
                  <a:gs pos="0">
                    <a:srgbClr val="F5EBFF"/>
                  </a:gs>
                  <a:gs pos="100000">
                    <a:srgbClr val="CC99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400"/>
                  <a:t>STRIVERS</a:t>
                </a:r>
              </a:p>
            </p:txBody>
          </p:sp>
          <p:sp>
            <p:nvSpPr>
              <p:cNvPr id="59407" name="AutoShape 14"/>
              <p:cNvSpPr>
                <a:spLocks noChangeArrowheads="1"/>
              </p:cNvSpPr>
              <p:nvPr/>
            </p:nvSpPr>
            <p:spPr bwMode="auto">
              <a:xfrm>
                <a:off x="4032" y="2202"/>
                <a:ext cx="930" cy="930"/>
              </a:xfrm>
              <a:prstGeom prst="diamond">
                <a:avLst/>
              </a:prstGeom>
              <a:gradFill rotWithShape="0">
                <a:gsLst>
                  <a:gs pos="0">
                    <a:srgbClr val="FFE0EB"/>
                  </a:gs>
                  <a:gs pos="100000">
                    <a:srgbClr val="FF669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400"/>
                  <a:t>MAKERS</a:t>
                </a:r>
              </a:p>
            </p:txBody>
          </p:sp>
          <p:sp>
            <p:nvSpPr>
              <p:cNvPr id="59408" name="Text Box 15"/>
              <p:cNvSpPr txBox="1">
                <a:spLocks noChangeArrowheads="1"/>
              </p:cNvSpPr>
              <p:nvPr/>
            </p:nvSpPr>
            <p:spPr bwMode="auto">
              <a:xfrm>
                <a:off x="4381" y="3388"/>
                <a:ext cx="737" cy="2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>
                    <a:latin typeface="Arial Narrow" pitchFamily="34" charset="0"/>
                  </a:rPr>
                  <a:t>Low Resources</a:t>
                </a:r>
              </a:p>
            </p:txBody>
          </p:sp>
          <p:sp>
            <p:nvSpPr>
              <p:cNvPr id="59409" name="Text Box 16"/>
              <p:cNvSpPr txBox="1">
                <a:spLocks noChangeArrowheads="1"/>
              </p:cNvSpPr>
              <p:nvPr/>
            </p:nvSpPr>
            <p:spPr bwMode="auto">
              <a:xfrm>
                <a:off x="4386" y="648"/>
                <a:ext cx="757" cy="2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>
                    <a:solidFill>
                      <a:schemeClr val="bg1"/>
                    </a:solidFill>
                    <a:latin typeface="Arial Narrow" pitchFamily="34" charset="0"/>
                  </a:rPr>
                  <a:t>High Resources</a:t>
                </a:r>
              </a:p>
            </p:txBody>
          </p:sp>
          <p:sp>
            <p:nvSpPr>
              <p:cNvPr id="59410" name="Text Box 17"/>
              <p:cNvSpPr txBox="1">
                <a:spLocks noChangeArrowheads="1"/>
              </p:cNvSpPr>
              <p:nvPr/>
            </p:nvSpPr>
            <p:spPr bwMode="auto">
              <a:xfrm>
                <a:off x="4203" y="1091"/>
                <a:ext cx="576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800">
                    <a:solidFill>
                      <a:srgbClr val="FFEC99"/>
                    </a:solidFill>
                    <a:latin typeface="Arial Narrow" pitchFamily="34" charset="0"/>
                  </a:rPr>
                  <a:t>Action Oriented</a:t>
                </a:r>
              </a:p>
            </p:txBody>
          </p:sp>
          <p:sp>
            <p:nvSpPr>
              <p:cNvPr id="59411" name="Text Box 18"/>
              <p:cNvSpPr txBox="1">
                <a:spLocks noChangeArrowheads="1"/>
              </p:cNvSpPr>
              <p:nvPr/>
            </p:nvSpPr>
            <p:spPr bwMode="auto">
              <a:xfrm>
                <a:off x="3393" y="1091"/>
                <a:ext cx="573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800">
                    <a:solidFill>
                      <a:srgbClr val="FFEC99"/>
                    </a:solidFill>
                    <a:latin typeface="Arial Narrow" pitchFamily="34" charset="0"/>
                  </a:rPr>
                  <a:t>Status Oriented</a:t>
                </a:r>
              </a:p>
            </p:txBody>
          </p:sp>
          <p:sp>
            <p:nvSpPr>
              <p:cNvPr id="59412" name="Text Box 19"/>
              <p:cNvSpPr txBox="1">
                <a:spLocks noChangeArrowheads="1"/>
              </p:cNvSpPr>
              <p:nvPr/>
            </p:nvSpPr>
            <p:spPr bwMode="auto">
              <a:xfrm>
                <a:off x="2545" y="1089"/>
                <a:ext cx="652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800">
                    <a:solidFill>
                      <a:srgbClr val="FFEC99"/>
                    </a:solidFill>
                    <a:latin typeface="Arial Narrow" pitchFamily="34" charset="0"/>
                  </a:rPr>
                  <a:t>Principle Oriented</a:t>
                </a:r>
              </a:p>
            </p:txBody>
          </p:sp>
        </p:grpSp>
        <p:sp>
          <p:nvSpPr>
            <p:cNvPr id="59396" name="AutoShape 20"/>
            <p:cNvSpPr>
              <a:spLocks noChangeArrowheads="1"/>
            </p:cNvSpPr>
            <p:nvPr/>
          </p:nvSpPr>
          <p:spPr bwMode="auto">
            <a:xfrm>
              <a:off x="3216" y="248"/>
              <a:ext cx="930" cy="930"/>
            </a:xfrm>
            <a:prstGeom prst="diamond">
              <a:avLst/>
            </a:prstGeom>
            <a:gradFill rotWithShape="0">
              <a:gsLst>
                <a:gs pos="0">
                  <a:srgbClr val="FF6600"/>
                </a:gs>
                <a:gs pos="50000">
                  <a:srgbClr val="FFE0CC"/>
                </a:gs>
                <a:gs pos="100000">
                  <a:srgbClr val="FF66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/>
                <a:t>ACTUALIZERS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/>
              <a:t>Two High-End Watches for Different Psychological Segments</a:t>
            </a:r>
          </a:p>
        </p:txBody>
      </p:sp>
      <p:pic>
        <p:nvPicPr>
          <p:cNvPr id="71684" name="Picture 4" descr="psycho - wat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6988" y="1555750"/>
            <a:ext cx="3775075" cy="4997450"/>
          </a:xfrm>
          <a:prstGeom prst="rect">
            <a:avLst/>
          </a:prstGeom>
          <a:noFill/>
        </p:spPr>
      </p:pic>
      <p:pic>
        <p:nvPicPr>
          <p:cNvPr id="71685" name="Picture 5" descr="psycho - watch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524000"/>
            <a:ext cx="3798888" cy="5029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LIFESTYLE </a:t>
            </a:r>
          </a:p>
        </p:txBody>
      </p:sp>
      <p:pic>
        <p:nvPicPr>
          <p:cNvPr id="30727" name="Picture 7" descr="whirlpo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600200"/>
            <a:ext cx="2743200" cy="1917010"/>
          </a:xfrm>
          <a:prstGeom prst="rect">
            <a:avLst/>
          </a:prstGeom>
          <a:noFill/>
        </p:spPr>
      </p:pic>
      <p:pic>
        <p:nvPicPr>
          <p:cNvPr id="4" name="Picture 5" descr="killer-logo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2743200"/>
            <a:ext cx="1905000" cy="981363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5257800" y="1752600"/>
            <a:ext cx="3505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PERSONALITY</a:t>
            </a:r>
          </a:p>
        </p:txBody>
      </p:sp>
      <p:pic>
        <p:nvPicPr>
          <p:cNvPr id="6" name="Picture 5" descr="Tata-Safari-4x4-VX-DiCOR-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5200" y="3505200"/>
            <a:ext cx="3250035" cy="2362200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1143000" y="5181600"/>
            <a:ext cx="2590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VALUES 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SOCIAL CLASS</a:t>
            </a:r>
          </a:p>
        </p:txBody>
      </p:sp>
      <p:pic>
        <p:nvPicPr>
          <p:cNvPr id="28677" name="Picture 5" descr="raymondgirl_2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905000"/>
            <a:ext cx="5867400" cy="376308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Family Life Cycle Advertising</a:t>
            </a:r>
          </a:p>
        </p:txBody>
      </p:sp>
      <p:pic>
        <p:nvPicPr>
          <p:cNvPr id="75780" name="Picture 4" descr="life cycle samsu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447800"/>
            <a:ext cx="3836988" cy="5181600"/>
          </a:xfrm>
          <a:prstGeom prst="rect">
            <a:avLst/>
          </a:prstGeom>
          <a:noFill/>
        </p:spPr>
      </p:pic>
      <p:sp>
        <p:nvSpPr>
          <p:cNvPr id="75783" name="Rectangle 7"/>
          <p:cNvSpPr>
            <a:spLocks noChangeArrowheads="1"/>
          </p:cNvSpPr>
          <p:nvPr/>
        </p:nvSpPr>
        <p:spPr bwMode="auto">
          <a:xfrm>
            <a:off x="685800" y="1981200"/>
            <a:ext cx="3810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3600">
                <a:solidFill>
                  <a:srgbClr val="B10909"/>
                </a:solidFill>
              </a:rPr>
              <a:t>Video cameras are often purchased by young couples with children.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5" descr="lv-colgate_toothpaste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62000" y="1600200"/>
            <a:ext cx="7573763" cy="4953000"/>
          </a:xfrm>
          <a:prstGeom prst="rect">
            <a:avLst/>
          </a:prstGeom>
          <a:noFill/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487363"/>
          </a:xfrm>
        </p:spPr>
        <p:txBody>
          <a:bodyPr>
            <a:normAutofit fontScale="90000"/>
          </a:bodyPr>
          <a:lstStyle/>
          <a:p>
            <a:r>
              <a:rPr lang="en-US" sz="2800"/>
              <a:t>Benefit segmentation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458200" cy="457200"/>
          </a:xfrm>
        </p:spPr>
        <p:txBody>
          <a:bodyPr/>
          <a:lstStyle/>
          <a:p>
            <a:pPr algn="ctr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sz="2400"/>
              <a:t>Segmented on the basis of benefits sought by consumers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276600" y="1143000"/>
            <a:ext cx="24384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3276600" y="1219200"/>
            <a:ext cx="243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Toothpaste</a:t>
            </a:r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4419600" y="1600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2209800" y="1905000"/>
            <a:ext cx="44958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1828800" y="1905000"/>
            <a:ext cx="5334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General benefits that consumers seek are cleanliness and hygiene in all segments.        Other key benefits are:-</a:t>
            </a:r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4419600" y="2819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>
            <a:off x="1295400" y="32004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1295400" y="3200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762000" y="3429000"/>
            <a:ext cx="16764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3505200" y="3429000"/>
            <a:ext cx="20574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6248400" y="3429000"/>
            <a:ext cx="19812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>
            <a:off x="4419600" y="3200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>
            <a:off x="7467600" y="3200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762000" y="35052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Cosmetic</a:t>
            </a:r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3581400" y="358140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Fluoride</a:t>
            </a:r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6248400" y="35814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Herbal</a:t>
            </a:r>
          </a:p>
        </p:txBody>
      </p:sp>
      <p:sp>
        <p:nvSpPr>
          <p:cNvPr id="12310" name="Line 22"/>
          <p:cNvSpPr>
            <a:spLocks noChangeShapeType="1"/>
          </p:cNvSpPr>
          <p:nvPr/>
        </p:nvSpPr>
        <p:spPr bwMode="auto">
          <a:xfrm>
            <a:off x="1295400" y="4038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11" name="Rectangle 23"/>
          <p:cNvSpPr>
            <a:spLocks noChangeArrowheads="1"/>
          </p:cNvSpPr>
          <p:nvPr/>
        </p:nvSpPr>
        <p:spPr bwMode="auto">
          <a:xfrm>
            <a:off x="457200" y="4572000"/>
            <a:ext cx="2438400" cy="1219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457200" y="4572000"/>
            <a:ext cx="2438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Protection against foul smell, modernity and cosmic value. Eg-Colgate, Prudent </a:t>
            </a:r>
          </a:p>
        </p:txBody>
      </p:sp>
      <p:sp>
        <p:nvSpPr>
          <p:cNvPr id="12313" name="Line 25"/>
          <p:cNvSpPr>
            <a:spLocks noChangeShapeType="1"/>
          </p:cNvSpPr>
          <p:nvPr/>
        </p:nvSpPr>
        <p:spPr bwMode="auto">
          <a:xfrm>
            <a:off x="4495800" y="4038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14" name="Rectangle 26"/>
          <p:cNvSpPr>
            <a:spLocks noChangeArrowheads="1"/>
          </p:cNvSpPr>
          <p:nvPr/>
        </p:nvSpPr>
        <p:spPr bwMode="auto">
          <a:xfrm>
            <a:off x="3505200" y="4572000"/>
            <a:ext cx="2133600" cy="152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3581400" y="4572000"/>
            <a:ext cx="20574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Family health, extra protection for children. Eg-Colgate Fluoride, Cibaca Fluoride.</a:t>
            </a:r>
          </a:p>
        </p:txBody>
      </p:sp>
      <p:sp>
        <p:nvSpPr>
          <p:cNvPr id="12317" name="Line 29"/>
          <p:cNvSpPr>
            <a:spLocks noChangeShapeType="1"/>
          </p:cNvSpPr>
          <p:nvPr/>
        </p:nvSpPr>
        <p:spPr bwMode="auto">
          <a:xfrm>
            <a:off x="7467600" y="4038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18" name="Line 30"/>
          <p:cNvSpPr>
            <a:spLocks noChangeShapeType="1"/>
          </p:cNvSpPr>
          <p:nvPr/>
        </p:nvSpPr>
        <p:spPr bwMode="auto">
          <a:xfrm>
            <a:off x="7543800" y="4038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19" name="Rectangle 31"/>
          <p:cNvSpPr>
            <a:spLocks noChangeArrowheads="1"/>
          </p:cNvSpPr>
          <p:nvPr/>
        </p:nvSpPr>
        <p:spPr bwMode="auto">
          <a:xfrm>
            <a:off x="6248400" y="4572000"/>
            <a:ext cx="2057400" cy="152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20" name="Text Box 32"/>
          <p:cNvSpPr txBox="1">
            <a:spLocks noChangeArrowheads="1"/>
          </p:cNvSpPr>
          <p:nvPr/>
        </p:nvSpPr>
        <p:spPr bwMode="auto">
          <a:xfrm>
            <a:off x="6248400" y="4572000"/>
            <a:ext cx="20574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>
                <a:latin typeface="Arial" charset="0"/>
              </a:rPr>
              <a:t>Family health and welfare. Traditionally good for health.         Eg-Neem, Dabur.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82" name="Group 70"/>
          <p:cNvGraphicFramePr>
            <a:graphicFrameLocks noGrp="1"/>
          </p:cNvGraphicFramePr>
          <p:nvPr/>
        </p:nvGraphicFramePr>
        <p:xfrm>
          <a:off x="914400" y="1752600"/>
          <a:ext cx="7772400" cy="3751109"/>
        </p:xfrm>
        <a:graphic>
          <a:graphicData uri="http://schemas.openxmlformats.org/drawingml/2006/table">
            <a:tbl>
              <a:tblPr/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4141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Motorcycle brands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50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Enfield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sturdy, good for long rides and high resale value.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73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Hero-Honda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Fuel efficient, high pick up and stylish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5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Kawasaki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bajaj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High pickup, sleek model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803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Scooter brands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3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Bajaj chetak cub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Fuel efficient, lifelong, high resale value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07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Kinetic Honda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Electronic ignition, easy to ride, trouble free.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356" name="Text Box 44"/>
          <p:cNvSpPr txBox="1">
            <a:spLocks noChangeArrowheads="1"/>
          </p:cNvSpPr>
          <p:nvPr/>
        </p:nvSpPr>
        <p:spPr bwMode="auto">
          <a:xfrm>
            <a:off x="762000" y="609600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Arial" charset="0"/>
              </a:rPr>
              <a:t>Consumers’ </a:t>
            </a:r>
            <a:r>
              <a:rPr lang="en-US" sz="2400" b="1" dirty="0">
                <a:latin typeface="Arial" charset="0"/>
              </a:rPr>
              <a:t>perceived benefits</a:t>
            </a:r>
            <a:r>
              <a:rPr lang="en-US" sz="2400" dirty="0">
                <a:latin typeface="Arial" charset="0"/>
              </a:rPr>
              <a:t> of Two-wheelers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Marketing: the name of the Game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The days of “one size fits all” are over </a:t>
            </a:r>
          </a:p>
          <a:p>
            <a:r>
              <a:rPr lang="en-US" i="1" dirty="0" smtClean="0"/>
              <a:t>No longer can one say “You can have any </a:t>
            </a:r>
            <a:r>
              <a:rPr lang="en-US" i="1" dirty="0" err="1" smtClean="0"/>
              <a:t>colour</a:t>
            </a:r>
            <a:r>
              <a:rPr lang="en-US" i="1" dirty="0" smtClean="0"/>
              <a:t> as long as it is black” </a:t>
            </a:r>
          </a:p>
          <a:p>
            <a:r>
              <a:rPr lang="en-US" i="1" dirty="0" smtClean="0"/>
              <a:t>Need to follow the “horses for courses” policy - no more mass marketing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benefi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-1"/>
            <a:ext cx="5029200" cy="6865313"/>
          </a:xfrm>
          <a:prstGeom prst="rect">
            <a:avLst/>
          </a:prstGeom>
          <a:noFill/>
        </p:spPr>
      </p:pic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533400" y="1524000"/>
            <a:ext cx="3124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3600" dirty="0">
                <a:solidFill>
                  <a:srgbClr val="B10909"/>
                </a:solidFill>
              </a:rPr>
              <a:t>Band-aid offers “flex” as a 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600" dirty="0">
                <a:solidFill>
                  <a:srgbClr val="B10909"/>
                </a:solidFill>
              </a:rPr>
              <a:t>benefit to consumers.</a:t>
            </a:r>
          </a:p>
        </p:txBody>
      </p:sp>
    </p:spTree>
  </p:cSld>
  <p:clrMapOvr>
    <a:masterClrMapping/>
  </p:clrMapOvr>
  <p:transition>
    <p:cove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– Situation Segmentation</a:t>
            </a:r>
            <a:endParaRPr 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Segmenting on the basis of special occasions or situations</a:t>
            </a:r>
          </a:p>
          <a:p>
            <a:r>
              <a:rPr lang="en-US" dirty="0"/>
              <a:t>Example Statements:</a:t>
            </a:r>
          </a:p>
          <a:p>
            <a:pPr lvl="1"/>
            <a:r>
              <a:rPr lang="en-US" dirty="0"/>
              <a:t>Whenever our daughter Jamie gets a raise, we always take her out to dinner.</a:t>
            </a:r>
          </a:p>
          <a:p>
            <a:pPr lvl="1"/>
            <a:r>
              <a:rPr lang="en-US" dirty="0"/>
              <a:t>When I’m away on business, I try to stay at a suites hotel.</a:t>
            </a:r>
          </a:p>
          <a:p>
            <a:pPr lvl="1"/>
            <a:r>
              <a:rPr lang="en-US" dirty="0"/>
              <a:t>I always buy my wife flowers on Valentine’s Day.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/>
              <a:t>OCCASSIONS – COCA COLA, RASNA</a:t>
            </a:r>
          </a:p>
        </p:txBody>
      </p:sp>
      <p:pic>
        <p:nvPicPr>
          <p:cNvPr id="34821" name="Picture 5" descr="rasna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590800"/>
            <a:ext cx="3886200" cy="290324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Behavioral Segmentation</a:t>
            </a:r>
          </a:p>
        </p:txBody>
      </p:sp>
      <p:sp>
        <p:nvSpPr>
          <p:cNvPr id="1095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524000"/>
            <a:ext cx="3886200" cy="4876800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b="1"/>
              <a:t>Decision Roles</a:t>
            </a:r>
          </a:p>
          <a:p>
            <a:r>
              <a:rPr lang="en-US" sz="3200"/>
              <a:t>Initiator</a:t>
            </a:r>
          </a:p>
          <a:p>
            <a:r>
              <a:rPr lang="en-US" sz="3200"/>
              <a:t>Influencer</a:t>
            </a:r>
          </a:p>
          <a:p>
            <a:r>
              <a:rPr lang="en-US" sz="3200"/>
              <a:t>Decider</a:t>
            </a:r>
          </a:p>
          <a:p>
            <a:r>
              <a:rPr lang="en-US" sz="3200"/>
              <a:t>Buyer</a:t>
            </a:r>
          </a:p>
          <a:p>
            <a:r>
              <a:rPr lang="en-US" sz="3200"/>
              <a:t>User</a:t>
            </a:r>
          </a:p>
        </p:txBody>
      </p:sp>
      <p:sp>
        <p:nvSpPr>
          <p:cNvPr id="10956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524000"/>
            <a:ext cx="4419600" cy="4800600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b="1"/>
              <a:t>Behavioral Variables</a:t>
            </a:r>
          </a:p>
          <a:p>
            <a:r>
              <a:rPr lang="en-US" sz="3200"/>
              <a:t>Occasions</a:t>
            </a:r>
          </a:p>
          <a:p>
            <a:r>
              <a:rPr lang="en-US" sz="3200"/>
              <a:t>Benefits</a:t>
            </a:r>
          </a:p>
          <a:p>
            <a:r>
              <a:rPr lang="en-US" sz="3200"/>
              <a:t>User Status</a:t>
            </a:r>
          </a:p>
          <a:p>
            <a:r>
              <a:rPr lang="en-US" sz="3200"/>
              <a:t>Usage Rate</a:t>
            </a:r>
          </a:p>
          <a:p>
            <a:r>
              <a:rPr lang="en-US" sz="3200"/>
              <a:t>Buyer-Readiness</a:t>
            </a:r>
          </a:p>
          <a:p>
            <a:r>
              <a:rPr lang="en-US" sz="3200"/>
              <a:t>Loyalty Status</a:t>
            </a:r>
          </a:p>
          <a:p>
            <a:r>
              <a:rPr lang="en-US" sz="3200"/>
              <a:t>Attitude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Use-Related Segmentation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Rate of Usage</a:t>
            </a:r>
          </a:p>
          <a:p>
            <a:pPr lvl="1"/>
            <a:r>
              <a:rPr lang="en-US" sz="3200" dirty="0" smtClean="0"/>
              <a:t>Heavy, Medium, Light or Non users.</a:t>
            </a:r>
            <a:endParaRPr lang="en-US" sz="3200" dirty="0"/>
          </a:p>
          <a:p>
            <a:r>
              <a:rPr lang="en-US" sz="3600" dirty="0"/>
              <a:t>Awareness Status</a:t>
            </a:r>
          </a:p>
          <a:p>
            <a:pPr lvl="1"/>
            <a:r>
              <a:rPr lang="en-US" sz="3200" dirty="0"/>
              <a:t>Aware vs. </a:t>
            </a:r>
            <a:r>
              <a:rPr lang="en-US" sz="3200" dirty="0" smtClean="0"/>
              <a:t>Unaware</a:t>
            </a:r>
            <a:endParaRPr lang="en-US" sz="3600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smtClean="0"/>
              <a:t>BUYER READINESS STAGE – BAJAJ ALLIANZE</a:t>
            </a:r>
          </a:p>
        </p:txBody>
      </p:sp>
      <p:pic>
        <p:nvPicPr>
          <p:cNvPr id="38917" name="Picture 5" descr="images%5Cbajaj_allianz4_domain-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057400"/>
            <a:ext cx="3657600" cy="2998788"/>
          </a:xfrm>
          <a:prstGeom prst="rect">
            <a:avLst/>
          </a:prstGeom>
          <a:noFill/>
        </p:spPr>
      </p:pic>
      <p:pic>
        <p:nvPicPr>
          <p:cNvPr id="38919" name="Picture 7" descr="bajaj%20allian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2667000"/>
            <a:ext cx="3448050" cy="19589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altLang="zh-CN"/>
              <a:t>	Targeting Strategy</a:t>
            </a:r>
          </a:p>
        </p:txBody>
      </p:sp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838200" y="1752600"/>
            <a:ext cx="7467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zh-CN" altLang="en-US" sz="3200" dirty="0"/>
              <a:t>1.</a:t>
            </a:r>
            <a:r>
              <a:rPr kumimoji="0" lang="en-US" altLang="zh-CN" sz="3200" dirty="0" smtClean="0"/>
              <a:t>Undifferentiated/Single/Mass </a:t>
            </a:r>
            <a:r>
              <a:rPr kumimoji="0" lang="en-US" altLang="zh-CN" sz="3200" dirty="0"/>
              <a:t>marketing</a:t>
            </a:r>
          </a:p>
          <a:p>
            <a:pPr>
              <a:lnSpc>
                <a:spcPct val="150000"/>
              </a:lnSpc>
            </a:pPr>
            <a:r>
              <a:rPr kumimoji="0" lang="en-US" altLang="zh-CN" sz="3200" dirty="0"/>
              <a:t>2.Differentiated marketing</a:t>
            </a:r>
          </a:p>
          <a:p>
            <a:pPr>
              <a:lnSpc>
                <a:spcPct val="150000"/>
              </a:lnSpc>
            </a:pPr>
            <a:r>
              <a:rPr kumimoji="0" lang="en-US" altLang="zh-CN" sz="3200" dirty="0" smtClean="0"/>
              <a:t>3.Concentrated/Focused/Niche </a:t>
            </a:r>
            <a:r>
              <a:rPr kumimoji="0" lang="en-US" altLang="zh-CN" sz="3200" dirty="0"/>
              <a:t>marketing</a:t>
            </a:r>
          </a:p>
          <a:p>
            <a:pPr>
              <a:lnSpc>
                <a:spcPct val="150000"/>
              </a:lnSpc>
            </a:pPr>
            <a:r>
              <a:rPr kumimoji="0" lang="en-US" altLang="zh-CN" sz="3200" dirty="0" smtClean="0"/>
              <a:t>4.Micro </a:t>
            </a:r>
            <a:r>
              <a:rPr kumimoji="0" lang="en-US" altLang="zh-CN" sz="3200" dirty="0"/>
              <a:t>marketing</a:t>
            </a:r>
            <a:endParaRPr kumimoji="0" lang="zh-CN" altLang="en-US" sz="3200" dirty="0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johnson-and-johnson-baby-products-coupo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447800"/>
            <a:ext cx="5562600" cy="449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tata_sal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295400"/>
            <a:ext cx="2438400" cy="3120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9631_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191000"/>
            <a:ext cx="2826541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Saffola_Gold_Dil_Ko_Rakhiye_Jawan_edible_oi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3810000"/>
            <a:ext cx="2667000" cy="262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 Segmentation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886200" y="1600200"/>
            <a:ext cx="4876800" cy="4525963"/>
          </a:xfrm>
        </p:spPr>
        <p:txBody>
          <a:bodyPr>
            <a:no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3600" b="0" dirty="0"/>
              <a:t>The process of dividing a potential market into distinct subsets of consumers and selecting one or more segments as a target market to be reached with a distinct marketing mix</a:t>
            </a:r>
            <a:r>
              <a:rPr lang="en-US" sz="3600" b="0" dirty="0" smtClean="0"/>
              <a:t>.</a:t>
            </a:r>
          </a:p>
        </p:txBody>
      </p:sp>
      <p:pic>
        <p:nvPicPr>
          <p:cNvPr id="5130" name="Picture 10" descr="d_puzzle-piec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828800"/>
            <a:ext cx="2682875" cy="3581400"/>
          </a:xfrm>
          <a:prstGeom prst="rect">
            <a:avLst/>
          </a:prstGeom>
          <a:noFill/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Segmentation is Necessary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3886200" cy="4373563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b="0" dirty="0" smtClean="0"/>
              <a:t>Consumer needs differs</a:t>
            </a:r>
          </a:p>
          <a:p>
            <a:pPr eaLnBrk="1" hangingPunct="1"/>
            <a:r>
              <a:rPr lang="en-US" b="0" dirty="0" smtClean="0"/>
              <a:t>Differentiation helps products compete</a:t>
            </a:r>
          </a:p>
          <a:p>
            <a:pPr eaLnBrk="1" hangingPunct="1"/>
            <a:r>
              <a:rPr lang="en-US" b="0" dirty="0" smtClean="0"/>
              <a:t>Segmentation helps identify media</a:t>
            </a:r>
          </a:p>
          <a:p>
            <a:pPr eaLnBrk="1" hangingPunct="1"/>
            <a:r>
              <a:rPr lang="en-US" b="0" dirty="0" smtClean="0"/>
              <a:t>To identify the gaps (opportunities) in the market</a:t>
            </a:r>
          </a:p>
          <a:p>
            <a:pPr eaLnBrk="1" hangingPunct="1"/>
            <a:r>
              <a:rPr lang="en-US" b="0" dirty="0" smtClean="0"/>
              <a:t>To help identifying repositioning requirements</a:t>
            </a:r>
          </a:p>
        </p:txBody>
      </p:sp>
      <p:pic>
        <p:nvPicPr>
          <p:cNvPr id="9220" name="Picture 4" descr="ch3-family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133600"/>
            <a:ext cx="434181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Demographic Segmentation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990600" y="1752600"/>
          <a:ext cx="73152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 descr="hdfc-standard-life-insuran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3429000"/>
          </a:xfrm>
          <a:prstGeom prst="rect">
            <a:avLst/>
          </a:prstGeom>
          <a:noFill/>
        </p:spPr>
      </p:pic>
      <p:pic>
        <p:nvPicPr>
          <p:cNvPr id="25608" name="Picture 8" descr="brand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3581400"/>
            <a:ext cx="3048000" cy="2916238"/>
          </a:xfrm>
          <a:prstGeom prst="rect">
            <a:avLst/>
          </a:prstGeom>
          <a:noFill/>
        </p:spPr>
      </p:pic>
      <p:pic>
        <p:nvPicPr>
          <p:cNvPr id="25610" name="Picture 10" descr="HDFC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76800" y="4495800"/>
            <a:ext cx="3505200" cy="12954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 descr="coke+ma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438400"/>
            <a:ext cx="5638800" cy="42291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210bi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3657600"/>
            <a:ext cx="1158875" cy="2819400"/>
          </a:xfrm>
          <a:prstGeom prst="rect">
            <a:avLst/>
          </a:prstGeom>
          <a:noFill/>
        </p:spPr>
      </p:pic>
      <p:pic>
        <p:nvPicPr>
          <p:cNvPr id="26631" name="Picture 7" descr="1291761_29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810000" cy="3810000"/>
          </a:xfrm>
          <a:prstGeom prst="rect">
            <a:avLst/>
          </a:prstGeom>
          <a:noFill/>
        </p:spPr>
      </p:pic>
      <p:pic>
        <p:nvPicPr>
          <p:cNvPr id="26633" name="Picture 9" descr="13189,xcitefun-hrithik-cinthol-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3733800"/>
            <a:ext cx="3333750" cy="2668588"/>
          </a:xfrm>
          <a:prstGeom prst="rect">
            <a:avLst/>
          </a:prstGeom>
          <a:noFill/>
        </p:spPr>
      </p:pic>
      <p:pic>
        <p:nvPicPr>
          <p:cNvPr id="26635" name="Picture 11" descr="lux_sabun_mandi_soap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05400" y="144780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Geographic Segmentation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b="1" i="1" dirty="0" smtClean="0"/>
              <a:t>“Birds of a feather flock together”</a:t>
            </a:r>
          </a:p>
          <a:p>
            <a:r>
              <a:rPr lang="en-US" b="0" dirty="0" smtClean="0"/>
              <a:t>The </a:t>
            </a:r>
            <a:r>
              <a:rPr lang="en-US" b="0" dirty="0"/>
              <a:t>division of a total potential market </a:t>
            </a:r>
            <a:r>
              <a:rPr lang="en-US" b="0" dirty="0" smtClean="0"/>
              <a:t>into </a:t>
            </a:r>
            <a:r>
              <a:rPr lang="en-US" b="0" dirty="0"/>
              <a:t>smaller subgroups on the basis of geographic </a:t>
            </a:r>
            <a:r>
              <a:rPr lang="en-US" b="0" dirty="0" smtClean="0"/>
              <a:t>variables.</a:t>
            </a:r>
          </a:p>
          <a:p>
            <a:r>
              <a:rPr lang="en-US" b="0" dirty="0" smtClean="0"/>
              <a:t> </a:t>
            </a:r>
            <a:r>
              <a:rPr lang="en-US" b="0" dirty="0"/>
              <a:t>(e.g., region, state, or city</a:t>
            </a:r>
            <a:r>
              <a:rPr lang="en-US" b="0" dirty="0" smtClean="0"/>
              <a:t>)</a:t>
            </a:r>
          </a:p>
          <a:p>
            <a:r>
              <a:rPr lang="en-US" b="0" dirty="0" smtClean="0"/>
              <a:t>People who live close to one another are likely to be similar in tastes, incomes, lifestyles &amp; consumption.  They might eat similar foods, like the same movies, and take the same types of vacations. </a:t>
            </a:r>
          </a:p>
          <a:p>
            <a:endParaRPr lang="en-US" b="0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775</Words>
  <Application>Microsoft Office PowerPoint</Application>
  <PresentationFormat>On-screen Show (4:3)</PresentationFormat>
  <Paragraphs>140</Paragraphs>
  <Slides>28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Arial</vt:lpstr>
      <vt:lpstr>Arial Narrow</vt:lpstr>
      <vt:lpstr>Calibri</vt:lpstr>
      <vt:lpstr>华文仿宋</vt:lpstr>
      <vt:lpstr>Tahoma</vt:lpstr>
      <vt:lpstr>Tw Cen MT</vt:lpstr>
      <vt:lpstr>Wingdings</vt:lpstr>
      <vt:lpstr>Wingdings 2</vt:lpstr>
      <vt:lpstr>Median</vt:lpstr>
      <vt:lpstr>  Market Segmentation</vt:lpstr>
      <vt:lpstr>Marketing: the name of the Game</vt:lpstr>
      <vt:lpstr>Market Segmentation</vt:lpstr>
      <vt:lpstr>Why Segmentation is Necessary</vt:lpstr>
      <vt:lpstr>Demographic Segmentation</vt:lpstr>
      <vt:lpstr>PowerPoint Presentation</vt:lpstr>
      <vt:lpstr>PowerPoint Presentation</vt:lpstr>
      <vt:lpstr>PowerPoint Presentation</vt:lpstr>
      <vt:lpstr>Geographic Segmentation</vt:lpstr>
      <vt:lpstr> Segmentation Base</vt:lpstr>
      <vt:lpstr>Psychographic Segmentation</vt:lpstr>
      <vt:lpstr> Segmentation Base</vt:lpstr>
      <vt:lpstr>PowerPoint Presentation</vt:lpstr>
      <vt:lpstr>Two High-End Watches for Different Psychological Segments</vt:lpstr>
      <vt:lpstr>LIFESTYLE </vt:lpstr>
      <vt:lpstr>SOCIAL CLASS</vt:lpstr>
      <vt:lpstr>Family Life Cycle Advertising</vt:lpstr>
      <vt:lpstr>Benefit segmentation</vt:lpstr>
      <vt:lpstr>PowerPoint Presentation</vt:lpstr>
      <vt:lpstr>PowerPoint Presentation</vt:lpstr>
      <vt:lpstr>Usage – Situation Segmentation</vt:lpstr>
      <vt:lpstr>OCCASSIONS – COCA COLA, RASNA</vt:lpstr>
      <vt:lpstr>Behavioral Segmentation</vt:lpstr>
      <vt:lpstr>Use-Related Segmentation</vt:lpstr>
      <vt:lpstr>BUYER READINESS STAGE – BAJAJ ALLIANZE</vt:lpstr>
      <vt:lpstr> Targeting Strategy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Segmentation</dc:title>
  <dc:creator>subodh</dc:creator>
  <cp:lastModifiedBy>Ronnie Das</cp:lastModifiedBy>
  <cp:revision>8</cp:revision>
  <dcterms:created xsi:type="dcterms:W3CDTF">2011-04-01T12:45:06Z</dcterms:created>
  <dcterms:modified xsi:type="dcterms:W3CDTF">2021-01-11T10:59:32Z</dcterms:modified>
</cp:coreProperties>
</file>