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44"/>
  </p:notesMasterIdLst>
  <p:sldIdLst>
    <p:sldId id="345" r:id="rId2"/>
    <p:sldId id="347" r:id="rId3"/>
    <p:sldId id="348" r:id="rId4"/>
    <p:sldId id="418" r:id="rId5"/>
    <p:sldId id="415" r:id="rId6"/>
    <p:sldId id="416" r:id="rId7"/>
    <p:sldId id="302" r:id="rId8"/>
    <p:sldId id="349" r:id="rId9"/>
    <p:sldId id="372" r:id="rId10"/>
    <p:sldId id="306" r:id="rId11"/>
    <p:sldId id="401" r:id="rId12"/>
    <p:sldId id="308" r:id="rId13"/>
    <p:sldId id="309" r:id="rId14"/>
    <p:sldId id="310" r:id="rId15"/>
    <p:sldId id="311" r:id="rId16"/>
    <p:sldId id="313" r:id="rId17"/>
    <p:sldId id="314" r:id="rId18"/>
    <p:sldId id="373" r:id="rId19"/>
    <p:sldId id="316" r:id="rId20"/>
    <p:sldId id="317" r:id="rId21"/>
    <p:sldId id="319" r:id="rId22"/>
    <p:sldId id="321" r:id="rId23"/>
    <p:sldId id="324" r:id="rId24"/>
    <p:sldId id="326" r:id="rId25"/>
    <p:sldId id="353" r:id="rId26"/>
    <p:sldId id="417" r:id="rId27"/>
    <p:sldId id="406" r:id="rId28"/>
    <p:sldId id="412" r:id="rId29"/>
    <p:sldId id="330" r:id="rId30"/>
    <p:sldId id="356" r:id="rId31"/>
    <p:sldId id="378" r:id="rId32"/>
    <p:sldId id="379" r:id="rId33"/>
    <p:sldId id="359" r:id="rId34"/>
    <p:sldId id="380" r:id="rId35"/>
    <p:sldId id="360" r:id="rId36"/>
    <p:sldId id="382" r:id="rId37"/>
    <p:sldId id="383" r:id="rId38"/>
    <p:sldId id="384" r:id="rId39"/>
    <p:sldId id="385" r:id="rId40"/>
    <p:sldId id="389" r:id="rId41"/>
    <p:sldId id="363" r:id="rId42"/>
    <p:sldId id="392" r:id="rId4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8953"/>
    <a:srgbClr val="918E4D"/>
    <a:srgbClr val="9B9853"/>
    <a:srgbClr val="ABA761"/>
    <a:srgbClr val="C6C3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00" autoAdjust="0"/>
    <p:restoredTop sz="66846" autoAdjust="0"/>
  </p:normalViewPr>
  <p:slideViewPr>
    <p:cSldViewPr>
      <p:cViewPr varScale="1">
        <p:scale>
          <a:sx n="46" d="100"/>
          <a:sy n="46" d="100"/>
        </p:scale>
        <p:origin x="2142" y="54"/>
      </p:cViewPr>
      <p:guideLst>
        <p:guide orient="horz" pos="2160"/>
        <p:guide pos="2880"/>
      </p:guideLst>
    </p:cSldViewPr>
  </p:slideViewPr>
  <p:notesTextViewPr>
    <p:cViewPr>
      <p:scale>
        <a:sx n="100" d="100"/>
        <a:sy n="100" d="100"/>
      </p:scale>
      <p:origin x="0" y="0"/>
    </p:cViewPr>
  </p:notesTextViewPr>
  <p:sorterViewPr>
    <p:cViewPr>
      <p:scale>
        <a:sx n="50" d="100"/>
        <a:sy n="50" d="100"/>
      </p:scale>
      <p:origin x="0" y="0"/>
    </p:cViewPr>
  </p:sorterViewPr>
  <p:notesViewPr>
    <p:cSldViewPr>
      <p:cViewPr>
        <p:scale>
          <a:sx n="80" d="100"/>
          <a:sy n="80" d="100"/>
        </p:scale>
        <p:origin x="-2454" y="35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8174C2-9544-4D6D-B3E7-94E5605B3C53}" type="doc">
      <dgm:prSet loTypeId="urn:microsoft.com/office/officeart/2005/8/layout/cycle8" loCatId="cycle" qsTypeId="urn:microsoft.com/office/officeart/2005/8/quickstyle/3d1" qsCatId="3D" csTypeId="urn:microsoft.com/office/officeart/2005/8/colors/colorful4" csCatId="colorful" phldr="1"/>
      <dgm:spPr/>
      <dgm:t>
        <a:bodyPr/>
        <a:lstStyle/>
        <a:p>
          <a:endParaRPr lang="en-US"/>
        </a:p>
      </dgm:t>
    </dgm:pt>
    <dgm:pt modelId="{3051DC4C-9441-4F42-B6D5-0419553DEE1D}">
      <dgm:prSet phldrT="[Text]" custT="1"/>
      <dgm:spPr/>
      <dgm:t>
        <a:bodyPr/>
        <a:lstStyle/>
        <a:p>
          <a:r>
            <a:rPr lang="en-US" sz="2800" b="1" dirty="0" smtClean="0"/>
            <a:t>Cognitive </a:t>
          </a:r>
          <a:endParaRPr lang="en-US" sz="2800" b="1" dirty="0"/>
        </a:p>
      </dgm:t>
    </dgm:pt>
    <dgm:pt modelId="{54692E47-3F7F-4D46-916A-3A2DBD57690C}" type="parTrans" cxnId="{0320249F-165C-4190-92B8-CA2500C4A543}">
      <dgm:prSet/>
      <dgm:spPr/>
      <dgm:t>
        <a:bodyPr/>
        <a:lstStyle/>
        <a:p>
          <a:endParaRPr lang="en-US" sz="1800" b="1"/>
        </a:p>
      </dgm:t>
    </dgm:pt>
    <dgm:pt modelId="{9C07CDC2-8935-43FC-8EFD-4D8FF0EB7E50}" type="sibTrans" cxnId="{0320249F-165C-4190-92B8-CA2500C4A543}">
      <dgm:prSet/>
      <dgm:spPr/>
      <dgm:t>
        <a:bodyPr/>
        <a:lstStyle/>
        <a:p>
          <a:endParaRPr lang="en-US" sz="1800" b="1"/>
        </a:p>
      </dgm:t>
    </dgm:pt>
    <dgm:pt modelId="{71DEC9B2-8701-441A-8A5D-0CABAE8FF6FA}">
      <dgm:prSet phldrT="[Text]" custT="1"/>
      <dgm:spPr/>
      <dgm:t>
        <a:bodyPr/>
        <a:lstStyle/>
        <a:p>
          <a:r>
            <a:rPr lang="en-US" sz="2800" b="1" dirty="0" smtClean="0"/>
            <a:t>Affective</a:t>
          </a:r>
          <a:endParaRPr lang="en-US" sz="2800" b="1" dirty="0"/>
        </a:p>
      </dgm:t>
    </dgm:pt>
    <dgm:pt modelId="{9FC48245-7503-48E9-8923-6D4D93A99CF4}" type="parTrans" cxnId="{79136E9D-B640-4A2C-A5BB-F78171B0CA63}">
      <dgm:prSet/>
      <dgm:spPr/>
      <dgm:t>
        <a:bodyPr/>
        <a:lstStyle/>
        <a:p>
          <a:endParaRPr lang="en-US" sz="1800" b="1"/>
        </a:p>
      </dgm:t>
    </dgm:pt>
    <dgm:pt modelId="{87B77FFA-1F65-40AB-BC73-A3D044282D5E}" type="sibTrans" cxnId="{79136E9D-B640-4A2C-A5BB-F78171B0CA63}">
      <dgm:prSet/>
      <dgm:spPr/>
      <dgm:t>
        <a:bodyPr/>
        <a:lstStyle/>
        <a:p>
          <a:endParaRPr lang="en-US" sz="1800" b="1"/>
        </a:p>
      </dgm:t>
    </dgm:pt>
    <dgm:pt modelId="{020109DC-0D7C-4167-A17C-86FF5117F0A0}">
      <dgm:prSet phldrT="[Text]" custT="1"/>
      <dgm:spPr/>
      <dgm:t>
        <a:bodyPr/>
        <a:lstStyle/>
        <a:p>
          <a:r>
            <a:rPr lang="en-US" sz="2800" b="1" dirty="0" smtClean="0"/>
            <a:t>Conative</a:t>
          </a:r>
          <a:endParaRPr lang="en-US" sz="2800" b="1" dirty="0"/>
        </a:p>
      </dgm:t>
    </dgm:pt>
    <dgm:pt modelId="{9BCAA7BC-4D50-4CC3-BE96-8EDEDD16CF60}" type="parTrans" cxnId="{518ECDF4-56DA-475A-96B7-756054378BAD}">
      <dgm:prSet/>
      <dgm:spPr/>
      <dgm:t>
        <a:bodyPr/>
        <a:lstStyle/>
        <a:p>
          <a:endParaRPr lang="en-US" sz="1800" b="1"/>
        </a:p>
      </dgm:t>
    </dgm:pt>
    <dgm:pt modelId="{03537D93-83DF-4D6F-A9AC-E5153449FCC1}" type="sibTrans" cxnId="{518ECDF4-56DA-475A-96B7-756054378BAD}">
      <dgm:prSet/>
      <dgm:spPr/>
      <dgm:t>
        <a:bodyPr/>
        <a:lstStyle/>
        <a:p>
          <a:endParaRPr lang="en-US" sz="1800" b="1"/>
        </a:p>
      </dgm:t>
    </dgm:pt>
    <dgm:pt modelId="{0E010C9A-3D08-4DE1-8F98-85CA18DE9BA5}" type="pres">
      <dgm:prSet presAssocID="{B48174C2-9544-4D6D-B3E7-94E5605B3C53}" presName="compositeShape" presStyleCnt="0">
        <dgm:presLayoutVars>
          <dgm:chMax val="7"/>
          <dgm:dir/>
          <dgm:resizeHandles val="exact"/>
        </dgm:presLayoutVars>
      </dgm:prSet>
      <dgm:spPr/>
      <dgm:t>
        <a:bodyPr/>
        <a:lstStyle/>
        <a:p>
          <a:endParaRPr lang="en-US"/>
        </a:p>
      </dgm:t>
    </dgm:pt>
    <dgm:pt modelId="{95799F81-E1AF-44E4-A53F-476786DCB382}" type="pres">
      <dgm:prSet presAssocID="{B48174C2-9544-4D6D-B3E7-94E5605B3C53}" presName="wedge1" presStyleLbl="node1" presStyleIdx="0" presStyleCnt="3"/>
      <dgm:spPr/>
      <dgm:t>
        <a:bodyPr/>
        <a:lstStyle/>
        <a:p>
          <a:endParaRPr lang="en-US"/>
        </a:p>
      </dgm:t>
    </dgm:pt>
    <dgm:pt modelId="{FC13BC45-1222-4F64-9BFB-B7FBCC9FC9FC}" type="pres">
      <dgm:prSet presAssocID="{B48174C2-9544-4D6D-B3E7-94E5605B3C53}" presName="dummy1a" presStyleCnt="0"/>
      <dgm:spPr/>
    </dgm:pt>
    <dgm:pt modelId="{826F4BF8-F2FC-4977-9173-BEA45C0C8522}" type="pres">
      <dgm:prSet presAssocID="{B48174C2-9544-4D6D-B3E7-94E5605B3C53}" presName="dummy1b" presStyleCnt="0"/>
      <dgm:spPr/>
    </dgm:pt>
    <dgm:pt modelId="{A249EB24-A917-4E8F-BAF0-EDD889BB384A}" type="pres">
      <dgm:prSet presAssocID="{B48174C2-9544-4D6D-B3E7-94E5605B3C53}" presName="wedge1Tx" presStyleLbl="node1" presStyleIdx="0" presStyleCnt="3">
        <dgm:presLayoutVars>
          <dgm:chMax val="0"/>
          <dgm:chPref val="0"/>
          <dgm:bulletEnabled val="1"/>
        </dgm:presLayoutVars>
      </dgm:prSet>
      <dgm:spPr/>
      <dgm:t>
        <a:bodyPr/>
        <a:lstStyle/>
        <a:p>
          <a:endParaRPr lang="en-US"/>
        </a:p>
      </dgm:t>
    </dgm:pt>
    <dgm:pt modelId="{53BCDE90-ADEA-4514-8DDC-F59A12E6825A}" type="pres">
      <dgm:prSet presAssocID="{B48174C2-9544-4D6D-B3E7-94E5605B3C53}" presName="wedge2" presStyleLbl="node1" presStyleIdx="1" presStyleCnt="3"/>
      <dgm:spPr/>
      <dgm:t>
        <a:bodyPr/>
        <a:lstStyle/>
        <a:p>
          <a:endParaRPr lang="en-US"/>
        </a:p>
      </dgm:t>
    </dgm:pt>
    <dgm:pt modelId="{49C94517-27B2-4B7B-A482-B64255C3F292}" type="pres">
      <dgm:prSet presAssocID="{B48174C2-9544-4D6D-B3E7-94E5605B3C53}" presName="dummy2a" presStyleCnt="0"/>
      <dgm:spPr/>
    </dgm:pt>
    <dgm:pt modelId="{830F2699-0B06-4B05-8CA9-CCAEA363873E}" type="pres">
      <dgm:prSet presAssocID="{B48174C2-9544-4D6D-B3E7-94E5605B3C53}" presName="dummy2b" presStyleCnt="0"/>
      <dgm:spPr/>
    </dgm:pt>
    <dgm:pt modelId="{05C1F78F-769C-49F8-BBEC-30431EC5407D}" type="pres">
      <dgm:prSet presAssocID="{B48174C2-9544-4D6D-B3E7-94E5605B3C53}" presName="wedge2Tx" presStyleLbl="node1" presStyleIdx="1" presStyleCnt="3">
        <dgm:presLayoutVars>
          <dgm:chMax val="0"/>
          <dgm:chPref val="0"/>
          <dgm:bulletEnabled val="1"/>
        </dgm:presLayoutVars>
      </dgm:prSet>
      <dgm:spPr/>
      <dgm:t>
        <a:bodyPr/>
        <a:lstStyle/>
        <a:p>
          <a:endParaRPr lang="en-US"/>
        </a:p>
      </dgm:t>
    </dgm:pt>
    <dgm:pt modelId="{B4802C6F-CAB7-4ED2-A033-89EA48E8D221}" type="pres">
      <dgm:prSet presAssocID="{B48174C2-9544-4D6D-B3E7-94E5605B3C53}" presName="wedge3" presStyleLbl="node1" presStyleIdx="2" presStyleCnt="3"/>
      <dgm:spPr/>
      <dgm:t>
        <a:bodyPr/>
        <a:lstStyle/>
        <a:p>
          <a:endParaRPr lang="en-US"/>
        </a:p>
      </dgm:t>
    </dgm:pt>
    <dgm:pt modelId="{20CBB097-B8E8-469E-B65C-F693D5159062}" type="pres">
      <dgm:prSet presAssocID="{B48174C2-9544-4D6D-B3E7-94E5605B3C53}" presName="dummy3a" presStyleCnt="0"/>
      <dgm:spPr/>
    </dgm:pt>
    <dgm:pt modelId="{5ECEE394-EAA4-4A90-91F4-6596522E752A}" type="pres">
      <dgm:prSet presAssocID="{B48174C2-9544-4D6D-B3E7-94E5605B3C53}" presName="dummy3b" presStyleCnt="0"/>
      <dgm:spPr/>
    </dgm:pt>
    <dgm:pt modelId="{CEBBB0A6-8179-4C7D-BEC7-926291FA4BE1}" type="pres">
      <dgm:prSet presAssocID="{B48174C2-9544-4D6D-B3E7-94E5605B3C53}" presName="wedge3Tx" presStyleLbl="node1" presStyleIdx="2" presStyleCnt="3">
        <dgm:presLayoutVars>
          <dgm:chMax val="0"/>
          <dgm:chPref val="0"/>
          <dgm:bulletEnabled val="1"/>
        </dgm:presLayoutVars>
      </dgm:prSet>
      <dgm:spPr/>
      <dgm:t>
        <a:bodyPr/>
        <a:lstStyle/>
        <a:p>
          <a:endParaRPr lang="en-US"/>
        </a:p>
      </dgm:t>
    </dgm:pt>
    <dgm:pt modelId="{25B8448D-130C-43BF-B351-783E3A8FBD23}" type="pres">
      <dgm:prSet presAssocID="{9C07CDC2-8935-43FC-8EFD-4D8FF0EB7E50}" presName="arrowWedge1" presStyleLbl="fgSibTrans2D1" presStyleIdx="0" presStyleCnt="3"/>
      <dgm:spPr/>
    </dgm:pt>
    <dgm:pt modelId="{814EC06A-F08B-407F-91AE-DFAB42D182F5}" type="pres">
      <dgm:prSet presAssocID="{87B77FFA-1F65-40AB-BC73-A3D044282D5E}" presName="arrowWedge2" presStyleLbl="fgSibTrans2D1" presStyleIdx="1" presStyleCnt="3"/>
      <dgm:spPr/>
    </dgm:pt>
    <dgm:pt modelId="{27FF1864-5F86-4488-8E9D-2CFF4C83A1B3}" type="pres">
      <dgm:prSet presAssocID="{03537D93-83DF-4D6F-A9AC-E5153449FCC1}" presName="arrowWedge3" presStyleLbl="fgSibTrans2D1" presStyleIdx="2" presStyleCnt="3"/>
      <dgm:spPr/>
    </dgm:pt>
  </dgm:ptLst>
  <dgm:cxnLst>
    <dgm:cxn modelId="{3378966B-5A38-4AA7-B44C-72FD7375F02B}" type="presOf" srcId="{3051DC4C-9441-4F42-B6D5-0419553DEE1D}" destId="{A249EB24-A917-4E8F-BAF0-EDD889BB384A}" srcOrd="1" destOrd="0" presId="urn:microsoft.com/office/officeart/2005/8/layout/cycle8"/>
    <dgm:cxn modelId="{97696C70-C8D0-4BFE-A192-AFE697933317}" type="presOf" srcId="{020109DC-0D7C-4167-A17C-86FF5117F0A0}" destId="{B4802C6F-CAB7-4ED2-A033-89EA48E8D221}" srcOrd="0" destOrd="0" presId="urn:microsoft.com/office/officeart/2005/8/layout/cycle8"/>
    <dgm:cxn modelId="{518ECDF4-56DA-475A-96B7-756054378BAD}" srcId="{B48174C2-9544-4D6D-B3E7-94E5605B3C53}" destId="{020109DC-0D7C-4167-A17C-86FF5117F0A0}" srcOrd="2" destOrd="0" parTransId="{9BCAA7BC-4D50-4CC3-BE96-8EDEDD16CF60}" sibTransId="{03537D93-83DF-4D6F-A9AC-E5153449FCC1}"/>
    <dgm:cxn modelId="{ECBE8CB4-3964-4E66-AE5A-63232222B7C3}" type="presOf" srcId="{71DEC9B2-8701-441A-8A5D-0CABAE8FF6FA}" destId="{05C1F78F-769C-49F8-BBEC-30431EC5407D}" srcOrd="1" destOrd="0" presId="urn:microsoft.com/office/officeart/2005/8/layout/cycle8"/>
    <dgm:cxn modelId="{0320249F-165C-4190-92B8-CA2500C4A543}" srcId="{B48174C2-9544-4D6D-B3E7-94E5605B3C53}" destId="{3051DC4C-9441-4F42-B6D5-0419553DEE1D}" srcOrd="0" destOrd="0" parTransId="{54692E47-3F7F-4D46-916A-3A2DBD57690C}" sibTransId="{9C07CDC2-8935-43FC-8EFD-4D8FF0EB7E50}"/>
    <dgm:cxn modelId="{42DC47CB-63AD-479B-A953-ECC5E448A218}" type="presOf" srcId="{B48174C2-9544-4D6D-B3E7-94E5605B3C53}" destId="{0E010C9A-3D08-4DE1-8F98-85CA18DE9BA5}" srcOrd="0" destOrd="0" presId="urn:microsoft.com/office/officeart/2005/8/layout/cycle8"/>
    <dgm:cxn modelId="{0BA7BE56-307F-4E77-AA3B-A8C161B9DED9}" type="presOf" srcId="{3051DC4C-9441-4F42-B6D5-0419553DEE1D}" destId="{95799F81-E1AF-44E4-A53F-476786DCB382}" srcOrd="0" destOrd="0" presId="urn:microsoft.com/office/officeart/2005/8/layout/cycle8"/>
    <dgm:cxn modelId="{79136E9D-B640-4A2C-A5BB-F78171B0CA63}" srcId="{B48174C2-9544-4D6D-B3E7-94E5605B3C53}" destId="{71DEC9B2-8701-441A-8A5D-0CABAE8FF6FA}" srcOrd="1" destOrd="0" parTransId="{9FC48245-7503-48E9-8923-6D4D93A99CF4}" sibTransId="{87B77FFA-1F65-40AB-BC73-A3D044282D5E}"/>
    <dgm:cxn modelId="{3B5DC02D-E9F1-4136-8750-11BA49B35E09}" type="presOf" srcId="{020109DC-0D7C-4167-A17C-86FF5117F0A0}" destId="{CEBBB0A6-8179-4C7D-BEC7-926291FA4BE1}" srcOrd="1" destOrd="0" presId="urn:microsoft.com/office/officeart/2005/8/layout/cycle8"/>
    <dgm:cxn modelId="{080E5585-0CC1-44C5-AB6B-6D63675E6F27}" type="presOf" srcId="{71DEC9B2-8701-441A-8A5D-0CABAE8FF6FA}" destId="{53BCDE90-ADEA-4514-8DDC-F59A12E6825A}" srcOrd="0" destOrd="0" presId="urn:microsoft.com/office/officeart/2005/8/layout/cycle8"/>
    <dgm:cxn modelId="{0D9E2110-75C1-42DF-8556-D1142F5BC82C}" type="presParOf" srcId="{0E010C9A-3D08-4DE1-8F98-85CA18DE9BA5}" destId="{95799F81-E1AF-44E4-A53F-476786DCB382}" srcOrd="0" destOrd="0" presId="urn:microsoft.com/office/officeart/2005/8/layout/cycle8"/>
    <dgm:cxn modelId="{A9F14F48-0C1D-494A-B728-9B7D93453494}" type="presParOf" srcId="{0E010C9A-3D08-4DE1-8F98-85CA18DE9BA5}" destId="{FC13BC45-1222-4F64-9BFB-B7FBCC9FC9FC}" srcOrd="1" destOrd="0" presId="urn:microsoft.com/office/officeart/2005/8/layout/cycle8"/>
    <dgm:cxn modelId="{23AADF26-E235-4214-83C7-79DC179B6796}" type="presParOf" srcId="{0E010C9A-3D08-4DE1-8F98-85CA18DE9BA5}" destId="{826F4BF8-F2FC-4977-9173-BEA45C0C8522}" srcOrd="2" destOrd="0" presId="urn:microsoft.com/office/officeart/2005/8/layout/cycle8"/>
    <dgm:cxn modelId="{8882012C-93A4-4AFE-8073-F839AE973DB8}" type="presParOf" srcId="{0E010C9A-3D08-4DE1-8F98-85CA18DE9BA5}" destId="{A249EB24-A917-4E8F-BAF0-EDD889BB384A}" srcOrd="3" destOrd="0" presId="urn:microsoft.com/office/officeart/2005/8/layout/cycle8"/>
    <dgm:cxn modelId="{F26A1219-4778-4E0B-A40D-B77A3540F6DA}" type="presParOf" srcId="{0E010C9A-3D08-4DE1-8F98-85CA18DE9BA5}" destId="{53BCDE90-ADEA-4514-8DDC-F59A12E6825A}" srcOrd="4" destOrd="0" presId="urn:microsoft.com/office/officeart/2005/8/layout/cycle8"/>
    <dgm:cxn modelId="{CDDADB33-69FD-4C34-9800-5C915467BFDD}" type="presParOf" srcId="{0E010C9A-3D08-4DE1-8F98-85CA18DE9BA5}" destId="{49C94517-27B2-4B7B-A482-B64255C3F292}" srcOrd="5" destOrd="0" presId="urn:microsoft.com/office/officeart/2005/8/layout/cycle8"/>
    <dgm:cxn modelId="{8715524F-B81C-4BE5-83DB-59D91BC45472}" type="presParOf" srcId="{0E010C9A-3D08-4DE1-8F98-85CA18DE9BA5}" destId="{830F2699-0B06-4B05-8CA9-CCAEA363873E}" srcOrd="6" destOrd="0" presId="urn:microsoft.com/office/officeart/2005/8/layout/cycle8"/>
    <dgm:cxn modelId="{D46999A1-123A-4FEC-BC3E-3E84061B2520}" type="presParOf" srcId="{0E010C9A-3D08-4DE1-8F98-85CA18DE9BA5}" destId="{05C1F78F-769C-49F8-BBEC-30431EC5407D}" srcOrd="7" destOrd="0" presId="urn:microsoft.com/office/officeart/2005/8/layout/cycle8"/>
    <dgm:cxn modelId="{5E87B580-1E91-4924-B5CB-BB180E6BD40A}" type="presParOf" srcId="{0E010C9A-3D08-4DE1-8F98-85CA18DE9BA5}" destId="{B4802C6F-CAB7-4ED2-A033-89EA48E8D221}" srcOrd="8" destOrd="0" presId="urn:microsoft.com/office/officeart/2005/8/layout/cycle8"/>
    <dgm:cxn modelId="{AFF53646-3F16-4D3E-8F36-CCB4AA0215AE}" type="presParOf" srcId="{0E010C9A-3D08-4DE1-8F98-85CA18DE9BA5}" destId="{20CBB097-B8E8-469E-B65C-F693D5159062}" srcOrd="9" destOrd="0" presId="urn:microsoft.com/office/officeart/2005/8/layout/cycle8"/>
    <dgm:cxn modelId="{8B4F1E0C-4B9C-4A4D-8675-3859BD3EB703}" type="presParOf" srcId="{0E010C9A-3D08-4DE1-8F98-85CA18DE9BA5}" destId="{5ECEE394-EAA4-4A90-91F4-6596522E752A}" srcOrd="10" destOrd="0" presId="urn:microsoft.com/office/officeart/2005/8/layout/cycle8"/>
    <dgm:cxn modelId="{62FF756F-C473-4115-A26C-793C2AC15241}" type="presParOf" srcId="{0E010C9A-3D08-4DE1-8F98-85CA18DE9BA5}" destId="{CEBBB0A6-8179-4C7D-BEC7-926291FA4BE1}" srcOrd="11" destOrd="0" presId="urn:microsoft.com/office/officeart/2005/8/layout/cycle8"/>
    <dgm:cxn modelId="{DB54F486-659D-4C86-BE8B-78CAD1DF2028}" type="presParOf" srcId="{0E010C9A-3D08-4DE1-8F98-85CA18DE9BA5}" destId="{25B8448D-130C-43BF-B351-783E3A8FBD23}" srcOrd="12" destOrd="0" presId="urn:microsoft.com/office/officeart/2005/8/layout/cycle8"/>
    <dgm:cxn modelId="{A4163508-754C-416F-9277-99BE1AAF3081}" type="presParOf" srcId="{0E010C9A-3D08-4DE1-8F98-85CA18DE9BA5}" destId="{814EC06A-F08B-407F-91AE-DFAB42D182F5}" srcOrd="13" destOrd="0" presId="urn:microsoft.com/office/officeart/2005/8/layout/cycle8"/>
    <dgm:cxn modelId="{79D1F56E-8035-4382-8C11-F6328E11E862}" type="presParOf" srcId="{0E010C9A-3D08-4DE1-8F98-85CA18DE9BA5}" destId="{27FF1864-5F86-4488-8E9D-2CFF4C83A1B3}" srcOrd="14"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EED771A-0C66-46BE-BD61-9A32D6D45289}" type="doc">
      <dgm:prSet loTypeId="urn:microsoft.com/office/officeart/2005/8/layout/default" loCatId="list" qsTypeId="urn:microsoft.com/office/officeart/2005/8/quickstyle/3d3" qsCatId="3D" csTypeId="urn:microsoft.com/office/officeart/2005/8/colors/colorful3" csCatId="colorful"/>
      <dgm:spPr/>
      <dgm:t>
        <a:bodyPr/>
        <a:lstStyle/>
        <a:p>
          <a:endParaRPr lang="en-US"/>
        </a:p>
      </dgm:t>
    </dgm:pt>
    <dgm:pt modelId="{6438849E-9337-4E37-B6C1-5B76483F6B35}">
      <dgm:prSet/>
      <dgm:spPr/>
      <dgm:t>
        <a:bodyPr/>
        <a:lstStyle/>
        <a:p>
          <a:pPr rtl="0"/>
          <a:r>
            <a:rPr lang="en-US" b="1" dirty="0" smtClean="0"/>
            <a:t>Utilitarian</a:t>
          </a:r>
          <a:endParaRPr lang="en-US" dirty="0"/>
        </a:p>
      </dgm:t>
    </dgm:pt>
    <dgm:pt modelId="{1104932F-E24A-4C55-9B38-08CA9FA048A9}" type="parTrans" cxnId="{AF4F1CFD-9FFA-453F-B52C-B59B7DC9E4C8}">
      <dgm:prSet/>
      <dgm:spPr/>
      <dgm:t>
        <a:bodyPr/>
        <a:lstStyle/>
        <a:p>
          <a:endParaRPr lang="en-US"/>
        </a:p>
      </dgm:t>
    </dgm:pt>
    <dgm:pt modelId="{80C14001-EA5D-4C64-9668-8ADF6186F09C}" type="sibTrans" cxnId="{AF4F1CFD-9FFA-453F-B52C-B59B7DC9E4C8}">
      <dgm:prSet/>
      <dgm:spPr/>
      <dgm:t>
        <a:bodyPr/>
        <a:lstStyle/>
        <a:p>
          <a:endParaRPr lang="en-US"/>
        </a:p>
      </dgm:t>
    </dgm:pt>
    <dgm:pt modelId="{F67A9485-5B27-47E7-9BA2-79BD7821D18E}">
      <dgm:prSet/>
      <dgm:spPr/>
      <dgm:t>
        <a:bodyPr/>
        <a:lstStyle/>
        <a:p>
          <a:pPr rtl="0"/>
          <a:r>
            <a:rPr lang="en-US" b="1" dirty="0" smtClean="0"/>
            <a:t>Ego-defensive</a:t>
          </a:r>
          <a:endParaRPr lang="en-US" dirty="0"/>
        </a:p>
      </dgm:t>
    </dgm:pt>
    <dgm:pt modelId="{883BF41E-E736-476F-B363-1AAB6AA21AA2}" type="parTrans" cxnId="{DE8BB71C-DAC8-4B58-9CD1-C15DA7E86D03}">
      <dgm:prSet/>
      <dgm:spPr/>
      <dgm:t>
        <a:bodyPr/>
        <a:lstStyle/>
        <a:p>
          <a:endParaRPr lang="en-US"/>
        </a:p>
      </dgm:t>
    </dgm:pt>
    <dgm:pt modelId="{3F212CB0-1B48-41E4-84B1-DAFC32C411C8}" type="sibTrans" cxnId="{DE8BB71C-DAC8-4B58-9CD1-C15DA7E86D03}">
      <dgm:prSet/>
      <dgm:spPr/>
      <dgm:t>
        <a:bodyPr/>
        <a:lstStyle/>
        <a:p>
          <a:endParaRPr lang="en-US"/>
        </a:p>
      </dgm:t>
    </dgm:pt>
    <dgm:pt modelId="{8765530E-873E-4E55-B047-FC7B95928AA5}">
      <dgm:prSet/>
      <dgm:spPr/>
      <dgm:t>
        <a:bodyPr/>
        <a:lstStyle/>
        <a:p>
          <a:pPr rtl="0"/>
          <a:r>
            <a:rPr lang="en-US" b="1" dirty="0" smtClean="0"/>
            <a:t>Value-expressive</a:t>
          </a:r>
          <a:endParaRPr lang="en-US" dirty="0"/>
        </a:p>
      </dgm:t>
    </dgm:pt>
    <dgm:pt modelId="{27F06C01-4A0A-4F05-A7DE-91F5378A2623}" type="parTrans" cxnId="{7C6833F7-ABB5-4336-9724-C917CBB6C96A}">
      <dgm:prSet/>
      <dgm:spPr/>
      <dgm:t>
        <a:bodyPr/>
        <a:lstStyle/>
        <a:p>
          <a:endParaRPr lang="en-US"/>
        </a:p>
      </dgm:t>
    </dgm:pt>
    <dgm:pt modelId="{EAA22D6E-E421-444F-88BA-9733BE47BC21}" type="sibTrans" cxnId="{7C6833F7-ABB5-4336-9724-C917CBB6C96A}">
      <dgm:prSet/>
      <dgm:spPr/>
      <dgm:t>
        <a:bodyPr/>
        <a:lstStyle/>
        <a:p>
          <a:endParaRPr lang="en-US"/>
        </a:p>
      </dgm:t>
    </dgm:pt>
    <dgm:pt modelId="{D7E1E35D-A747-4C17-81FB-42767297A8B5}">
      <dgm:prSet/>
      <dgm:spPr/>
      <dgm:t>
        <a:bodyPr/>
        <a:lstStyle/>
        <a:p>
          <a:pPr rtl="0"/>
          <a:r>
            <a:rPr lang="en-US" b="1" dirty="0" smtClean="0"/>
            <a:t>Knowledge</a:t>
          </a:r>
          <a:endParaRPr lang="en-US" b="1" dirty="0"/>
        </a:p>
      </dgm:t>
    </dgm:pt>
    <dgm:pt modelId="{2554BE92-6A12-47BC-8505-CCF56B0F309B}" type="parTrans" cxnId="{2CC02425-6370-47B5-9523-0501F57C343A}">
      <dgm:prSet/>
      <dgm:spPr/>
      <dgm:t>
        <a:bodyPr/>
        <a:lstStyle/>
        <a:p>
          <a:endParaRPr lang="en-US"/>
        </a:p>
      </dgm:t>
    </dgm:pt>
    <dgm:pt modelId="{614B2841-373E-4D13-A939-FE59449AB7D2}" type="sibTrans" cxnId="{2CC02425-6370-47B5-9523-0501F57C343A}">
      <dgm:prSet/>
      <dgm:spPr/>
      <dgm:t>
        <a:bodyPr/>
        <a:lstStyle/>
        <a:p>
          <a:endParaRPr lang="en-US"/>
        </a:p>
      </dgm:t>
    </dgm:pt>
    <dgm:pt modelId="{F6331D1E-1D52-419A-A744-762A9588F8EF}" type="pres">
      <dgm:prSet presAssocID="{EEED771A-0C66-46BE-BD61-9A32D6D45289}" presName="diagram" presStyleCnt="0">
        <dgm:presLayoutVars>
          <dgm:dir/>
          <dgm:resizeHandles val="exact"/>
        </dgm:presLayoutVars>
      </dgm:prSet>
      <dgm:spPr/>
      <dgm:t>
        <a:bodyPr/>
        <a:lstStyle/>
        <a:p>
          <a:endParaRPr lang="en-US"/>
        </a:p>
      </dgm:t>
    </dgm:pt>
    <dgm:pt modelId="{283E889F-E6A2-4136-87B5-1DB49E5727AA}" type="pres">
      <dgm:prSet presAssocID="{6438849E-9337-4E37-B6C1-5B76483F6B35}" presName="node" presStyleLbl="node1" presStyleIdx="0" presStyleCnt="4">
        <dgm:presLayoutVars>
          <dgm:bulletEnabled val="1"/>
        </dgm:presLayoutVars>
      </dgm:prSet>
      <dgm:spPr/>
      <dgm:t>
        <a:bodyPr/>
        <a:lstStyle/>
        <a:p>
          <a:endParaRPr lang="en-US"/>
        </a:p>
      </dgm:t>
    </dgm:pt>
    <dgm:pt modelId="{834EA0AC-7D05-45C2-80C5-80161B66554B}" type="pres">
      <dgm:prSet presAssocID="{80C14001-EA5D-4C64-9668-8ADF6186F09C}" presName="sibTrans" presStyleCnt="0"/>
      <dgm:spPr/>
      <dgm:t>
        <a:bodyPr/>
        <a:lstStyle/>
        <a:p>
          <a:endParaRPr lang="en-US"/>
        </a:p>
      </dgm:t>
    </dgm:pt>
    <dgm:pt modelId="{4C632EE8-98B0-4D02-9FBF-5D5860DBEB14}" type="pres">
      <dgm:prSet presAssocID="{F67A9485-5B27-47E7-9BA2-79BD7821D18E}" presName="node" presStyleLbl="node1" presStyleIdx="1" presStyleCnt="4">
        <dgm:presLayoutVars>
          <dgm:bulletEnabled val="1"/>
        </dgm:presLayoutVars>
      </dgm:prSet>
      <dgm:spPr/>
      <dgm:t>
        <a:bodyPr/>
        <a:lstStyle/>
        <a:p>
          <a:endParaRPr lang="en-US"/>
        </a:p>
      </dgm:t>
    </dgm:pt>
    <dgm:pt modelId="{D353BF6F-2E66-414B-AE6B-BFFF5DED2719}" type="pres">
      <dgm:prSet presAssocID="{3F212CB0-1B48-41E4-84B1-DAFC32C411C8}" presName="sibTrans" presStyleCnt="0"/>
      <dgm:spPr/>
      <dgm:t>
        <a:bodyPr/>
        <a:lstStyle/>
        <a:p>
          <a:endParaRPr lang="en-US"/>
        </a:p>
      </dgm:t>
    </dgm:pt>
    <dgm:pt modelId="{CA49076B-B8EC-4204-8714-C67E31FF0FE5}" type="pres">
      <dgm:prSet presAssocID="{8765530E-873E-4E55-B047-FC7B95928AA5}" presName="node" presStyleLbl="node1" presStyleIdx="2" presStyleCnt="4">
        <dgm:presLayoutVars>
          <dgm:bulletEnabled val="1"/>
        </dgm:presLayoutVars>
      </dgm:prSet>
      <dgm:spPr/>
      <dgm:t>
        <a:bodyPr/>
        <a:lstStyle/>
        <a:p>
          <a:endParaRPr lang="en-US"/>
        </a:p>
      </dgm:t>
    </dgm:pt>
    <dgm:pt modelId="{48FFD317-0088-446B-A49C-3CB9A1E75FCD}" type="pres">
      <dgm:prSet presAssocID="{EAA22D6E-E421-444F-88BA-9733BE47BC21}" presName="sibTrans" presStyleCnt="0"/>
      <dgm:spPr/>
      <dgm:t>
        <a:bodyPr/>
        <a:lstStyle/>
        <a:p>
          <a:endParaRPr lang="en-US"/>
        </a:p>
      </dgm:t>
    </dgm:pt>
    <dgm:pt modelId="{26E32560-D332-4260-8D13-D1FEBD5AA019}" type="pres">
      <dgm:prSet presAssocID="{D7E1E35D-A747-4C17-81FB-42767297A8B5}" presName="node" presStyleLbl="node1" presStyleIdx="3" presStyleCnt="4">
        <dgm:presLayoutVars>
          <dgm:bulletEnabled val="1"/>
        </dgm:presLayoutVars>
      </dgm:prSet>
      <dgm:spPr/>
      <dgm:t>
        <a:bodyPr/>
        <a:lstStyle/>
        <a:p>
          <a:endParaRPr lang="en-US"/>
        </a:p>
      </dgm:t>
    </dgm:pt>
  </dgm:ptLst>
  <dgm:cxnLst>
    <dgm:cxn modelId="{6C47CCF7-E51D-4C43-910F-8A015E3AEC63}" type="presOf" srcId="{8765530E-873E-4E55-B047-FC7B95928AA5}" destId="{CA49076B-B8EC-4204-8714-C67E31FF0FE5}" srcOrd="0" destOrd="0" presId="urn:microsoft.com/office/officeart/2005/8/layout/default"/>
    <dgm:cxn modelId="{6BC18B39-3D57-490F-B1A6-E272C8E10409}" type="presOf" srcId="{F67A9485-5B27-47E7-9BA2-79BD7821D18E}" destId="{4C632EE8-98B0-4D02-9FBF-5D5860DBEB14}" srcOrd="0" destOrd="0" presId="urn:microsoft.com/office/officeart/2005/8/layout/default"/>
    <dgm:cxn modelId="{DF838396-8E55-4078-A4E7-9C3A5894A681}" type="presOf" srcId="{D7E1E35D-A747-4C17-81FB-42767297A8B5}" destId="{26E32560-D332-4260-8D13-D1FEBD5AA019}" srcOrd="0" destOrd="0" presId="urn:microsoft.com/office/officeart/2005/8/layout/default"/>
    <dgm:cxn modelId="{DE8BB71C-DAC8-4B58-9CD1-C15DA7E86D03}" srcId="{EEED771A-0C66-46BE-BD61-9A32D6D45289}" destId="{F67A9485-5B27-47E7-9BA2-79BD7821D18E}" srcOrd="1" destOrd="0" parTransId="{883BF41E-E736-476F-B363-1AAB6AA21AA2}" sibTransId="{3F212CB0-1B48-41E4-84B1-DAFC32C411C8}"/>
    <dgm:cxn modelId="{AF4F1CFD-9FFA-453F-B52C-B59B7DC9E4C8}" srcId="{EEED771A-0C66-46BE-BD61-9A32D6D45289}" destId="{6438849E-9337-4E37-B6C1-5B76483F6B35}" srcOrd="0" destOrd="0" parTransId="{1104932F-E24A-4C55-9B38-08CA9FA048A9}" sibTransId="{80C14001-EA5D-4C64-9668-8ADF6186F09C}"/>
    <dgm:cxn modelId="{173FB4FA-05EE-49BE-A567-959D945B3C94}" type="presOf" srcId="{6438849E-9337-4E37-B6C1-5B76483F6B35}" destId="{283E889F-E6A2-4136-87B5-1DB49E5727AA}" srcOrd="0" destOrd="0" presId="urn:microsoft.com/office/officeart/2005/8/layout/default"/>
    <dgm:cxn modelId="{58A82157-B7B0-4E4A-8B8D-037FBD3DC38E}" type="presOf" srcId="{EEED771A-0C66-46BE-BD61-9A32D6D45289}" destId="{F6331D1E-1D52-419A-A744-762A9588F8EF}" srcOrd="0" destOrd="0" presId="urn:microsoft.com/office/officeart/2005/8/layout/default"/>
    <dgm:cxn modelId="{7C6833F7-ABB5-4336-9724-C917CBB6C96A}" srcId="{EEED771A-0C66-46BE-BD61-9A32D6D45289}" destId="{8765530E-873E-4E55-B047-FC7B95928AA5}" srcOrd="2" destOrd="0" parTransId="{27F06C01-4A0A-4F05-A7DE-91F5378A2623}" sibTransId="{EAA22D6E-E421-444F-88BA-9733BE47BC21}"/>
    <dgm:cxn modelId="{2CC02425-6370-47B5-9523-0501F57C343A}" srcId="{EEED771A-0C66-46BE-BD61-9A32D6D45289}" destId="{D7E1E35D-A747-4C17-81FB-42767297A8B5}" srcOrd="3" destOrd="0" parTransId="{2554BE92-6A12-47BC-8505-CCF56B0F309B}" sibTransId="{614B2841-373E-4D13-A939-FE59449AB7D2}"/>
    <dgm:cxn modelId="{C781E02B-5B0C-4D14-8C95-575023854B3E}" type="presParOf" srcId="{F6331D1E-1D52-419A-A744-762A9588F8EF}" destId="{283E889F-E6A2-4136-87B5-1DB49E5727AA}" srcOrd="0" destOrd="0" presId="urn:microsoft.com/office/officeart/2005/8/layout/default"/>
    <dgm:cxn modelId="{72EF35CD-0FAE-42D1-989B-26F514C1949D}" type="presParOf" srcId="{F6331D1E-1D52-419A-A744-762A9588F8EF}" destId="{834EA0AC-7D05-45C2-80C5-80161B66554B}" srcOrd="1" destOrd="0" presId="urn:microsoft.com/office/officeart/2005/8/layout/default"/>
    <dgm:cxn modelId="{141FFB5B-2244-4604-AD58-E4655E7DBC01}" type="presParOf" srcId="{F6331D1E-1D52-419A-A744-762A9588F8EF}" destId="{4C632EE8-98B0-4D02-9FBF-5D5860DBEB14}" srcOrd="2" destOrd="0" presId="urn:microsoft.com/office/officeart/2005/8/layout/default"/>
    <dgm:cxn modelId="{FB593409-3B32-441E-9C1A-A39C02AE09F0}" type="presParOf" srcId="{F6331D1E-1D52-419A-A744-762A9588F8EF}" destId="{D353BF6F-2E66-414B-AE6B-BFFF5DED2719}" srcOrd="3" destOrd="0" presId="urn:microsoft.com/office/officeart/2005/8/layout/default"/>
    <dgm:cxn modelId="{49E415BE-7589-44AA-8169-9AAD2407B803}" type="presParOf" srcId="{F6331D1E-1D52-419A-A744-762A9588F8EF}" destId="{CA49076B-B8EC-4204-8714-C67E31FF0FE5}" srcOrd="4" destOrd="0" presId="urn:microsoft.com/office/officeart/2005/8/layout/default"/>
    <dgm:cxn modelId="{F7A648E6-1BC7-4063-A28D-5A752C96199E}" type="presParOf" srcId="{F6331D1E-1D52-419A-A744-762A9588F8EF}" destId="{48FFD317-0088-446B-A49C-3CB9A1E75FCD}" srcOrd="5" destOrd="0" presId="urn:microsoft.com/office/officeart/2005/8/layout/default"/>
    <dgm:cxn modelId="{DE459947-6091-4038-BFC2-549C4D2F6F87}" type="presParOf" srcId="{F6331D1E-1D52-419A-A744-762A9588F8EF}" destId="{26E32560-D332-4260-8D13-D1FEBD5AA019}"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799F81-E1AF-44E4-A53F-476786DCB382}">
      <dsp:nvSpPr>
        <dsp:cNvPr id="0" name=""/>
        <dsp:cNvSpPr/>
      </dsp:nvSpPr>
      <dsp:spPr>
        <a:xfrm>
          <a:off x="1937141" y="326898"/>
          <a:ext cx="4224528" cy="4224528"/>
        </a:xfrm>
        <a:prstGeom prst="pie">
          <a:avLst>
            <a:gd name="adj1" fmla="val 16200000"/>
            <a:gd name="adj2" fmla="val 180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b="1" kern="1200" dirty="0" smtClean="0"/>
            <a:t>Cognitive </a:t>
          </a:r>
          <a:endParaRPr lang="en-US" sz="2800" b="1" kern="1200" dirty="0"/>
        </a:p>
      </dsp:txBody>
      <dsp:txXfrm>
        <a:off x="4163568" y="1222095"/>
        <a:ext cx="1508760" cy="1257299"/>
      </dsp:txXfrm>
    </dsp:sp>
    <dsp:sp modelId="{53BCDE90-ADEA-4514-8DDC-F59A12E6825A}">
      <dsp:nvSpPr>
        <dsp:cNvPr id="0" name=""/>
        <dsp:cNvSpPr/>
      </dsp:nvSpPr>
      <dsp:spPr>
        <a:xfrm>
          <a:off x="1850136" y="477774"/>
          <a:ext cx="4224528" cy="4224528"/>
        </a:xfrm>
        <a:prstGeom prst="pie">
          <a:avLst>
            <a:gd name="adj1" fmla="val 1800000"/>
            <a:gd name="adj2" fmla="val 9000000"/>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b="1" kern="1200" dirty="0" smtClean="0"/>
            <a:t>Affective</a:t>
          </a:r>
          <a:endParaRPr lang="en-US" sz="2800" b="1" kern="1200" dirty="0"/>
        </a:p>
      </dsp:txBody>
      <dsp:txXfrm>
        <a:off x="2855975" y="3218688"/>
        <a:ext cx="2263140" cy="1106424"/>
      </dsp:txXfrm>
    </dsp:sp>
    <dsp:sp modelId="{B4802C6F-CAB7-4ED2-A033-89EA48E8D221}">
      <dsp:nvSpPr>
        <dsp:cNvPr id="0" name=""/>
        <dsp:cNvSpPr/>
      </dsp:nvSpPr>
      <dsp:spPr>
        <a:xfrm>
          <a:off x="1763130" y="326898"/>
          <a:ext cx="4224528" cy="4224528"/>
        </a:xfrm>
        <a:prstGeom prst="pie">
          <a:avLst>
            <a:gd name="adj1" fmla="val 9000000"/>
            <a:gd name="adj2" fmla="val 16200000"/>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b="1" kern="1200" dirty="0" smtClean="0"/>
            <a:t>Conative</a:t>
          </a:r>
          <a:endParaRPr lang="en-US" sz="2800" b="1" kern="1200" dirty="0"/>
        </a:p>
      </dsp:txBody>
      <dsp:txXfrm>
        <a:off x="2252471" y="1222095"/>
        <a:ext cx="1508760" cy="1257299"/>
      </dsp:txXfrm>
    </dsp:sp>
    <dsp:sp modelId="{25B8448D-130C-43BF-B351-783E3A8FBD23}">
      <dsp:nvSpPr>
        <dsp:cNvPr id="0" name=""/>
        <dsp:cNvSpPr/>
      </dsp:nvSpPr>
      <dsp:spPr>
        <a:xfrm>
          <a:off x="1675971" y="65379"/>
          <a:ext cx="4747564" cy="4747564"/>
        </a:xfrm>
        <a:prstGeom prst="circularArrow">
          <a:avLst>
            <a:gd name="adj1" fmla="val 5085"/>
            <a:gd name="adj2" fmla="val 327528"/>
            <a:gd name="adj3" fmla="val 1472472"/>
            <a:gd name="adj4" fmla="val 16199432"/>
            <a:gd name="adj5" fmla="val 5932"/>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814EC06A-F08B-407F-91AE-DFAB42D182F5}">
      <dsp:nvSpPr>
        <dsp:cNvPr id="0" name=""/>
        <dsp:cNvSpPr/>
      </dsp:nvSpPr>
      <dsp:spPr>
        <a:xfrm>
          <a:off x="1588617" y="215988"/>
          <a:ext cx="4747564" cy="4747564"/>
        </a:xfrm>
        <a:prstGeom prst="circularArrow">
          <a:avLst>
            <a:gd name="adj1" fmla="val 5085"/>
            <a:gd name="adj2" fmla="val 327528"/>
            <a:gd name="adj3" fmla="val 8671970"/>
            <a:gd name="adj4" fmla="val 1800502"/>
            <a:gd name="adj5" fmla="val 5932"/>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27FF1864-5F86-4488-8E9D-2CFF4C83A1B3}">
      <dsp:nvSpPr>
        <dsp:cNvPr id="0" name=""/>
        <dsp:cNvSpPr/>
      </dsp:nvSpPr>
      <dsp:spPr>
        <a:xfrm>
          <a:off x="1501263" y="65379"/>
          <a:ext cx="4747564" cy="4747564"/>
        </a:xfrm>
        <a:prstGeom prst="circularArrow">
          <a:avLst>
            <a:gd name="adj1" fmla="val 5085"/>
            <a:gd name="adj2" fmla="val 327528"/>
            <a:gd name="adj3" fmla="val 15873039"/>
            <a:gd name="adj4" fmla="val 9000000"/>
            <a:gd name="adj5" fmla="val 5932"/>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3E889F-E6A2-4136-87B5-1DB49E5727AA}">
      <dsp:nvSpPr>
        <dsp:cNvPr id="0" name=""/>
        <dsp:cNvSpPr/>
      </dsp:nvSpPr>
      <dsp:spPr>
        <a:xfrm>
          <a:off x="809" y="5943"/>
          <a:ext cx="3156086" cy="1893651"/>
        </a:xfrm>
        <a:prstGeom prst="rect">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en-US" sz="4700" b="1" kern="1200" dirty="0" smtClean="0"/>
            <a:t>Utilitarian</a:t>
          </a:r>
          <a:endParaRPr lang="en-US" sz="4700" kern="1200" dirty="0"/>
        </a:p>
      </dsp:txBody>
      <dsp:txXfrm>
        <a:off x="809" y="5943"/>
        <a:ext cx="3156086" cy="1893651"/>
      </dsp:txXfrm>
    </dsp:sp>
    <dsp:sp modelId="{4C632EE8-98B0-4D02-9FBF-5D5860DBEB14}">
      <dsp:nvSpPr>
        <dsp:cNvPr id="0" name=""/>
        <dsp:cNvSpPr/>
      </dsp:nvSpPr>
      <dsp:spPr>
        <a:xfrm>
          <a:off x="3472504" y="5943"/>
          <a:ext cx="3156086" cy="1893651"/>
        </a:xfrm>
        <a:prstGeom prst="rect">
          <a:avLst/>
        </a:prstGeom>
        <a:solidFill>
          <a:schemeClr val="accent3">
            <a:hueOff val="4329407"/>
            <a:satOff val="-942"/>
            <a:lumOff val="2092"/>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en-US" sz="4700" b="1" kern="1200" dirty="0" smtClean="0"/>
            <a:t>Ego-defensive</a:t>
          </a:r>
          <a:endParaRPr lang="en-US" sz="4700" kern="1200" dirty="0"/>
        </a:p>
      </dsp:txBody>
      <dsp:txXfrm>
        <a:off x="3472504" y="5943"/>
        <a:ext cx="3156086" cy="1893651"/>
      </dsp:txXfrm>
    </dsp:sp>
    <dsp:sp modelId="{CA49076B-B8EC-4204-8714-C67E31FF0FE5}">
      <dsp:nvSpPr>
        <dsp:cNvPr id="0" name=""/>
        <dsp:cNvSpPr/>
      </dsp:nvSpPr>
      <dsp:spPr>
        <a:xfrm>
          <a:off x="809" y="2215204"/>
          <a:ext cx="3156086" cy="1893651"/>
        </a:xfrm>
        <a:prstGeom prst="rect">
          <a:avLst/>
        </a:prstGeom>
        <a:solidFill>
          <a:schemeClr val="accent3">
            <a:hueOff val="8658813"/>
            <a:satOff val="-1884"/>
            <a:lumOff val="4183"/>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en-US" sz="4700" b="1" kern="1200" dirty="0" smtClean="0"/>
            <a:t>Value-expressive</a:t>
          </a:r>
          <a:endParaRPr lang="en-US" sz="4700" kern="1200" dirty="0"/>
        </a:p>
      </dsp:txBody>
      <dsp:txXfrm>
        <a:off x="809" y="2215204"/>
        <a:ext cx="3156086" cy="1893651"/>
      </dsp:txXfrm>
    </dsp:sp>
    <dsp:sp modelId="{26E32560-D332-4260-8D13-D1FEBD5AA019}">
      <dsp:nvSpPr>
        <dsp:cNvPr id="0" name=""/>
        <dsp:cNvSpPr/>
      </dsp:nvSpPr>
      <dsp:spPr>
        <a:xfrm>
          <a:off x="3472504" y="2215204"/>
          <a:ext cx="3156086" cy="1893651"/>
        </a:xfrm>
        <a:prstGeom prst="rect">
          <a:avLst/>
        </a:prstGeom>
        <a:solidFill>
          <a:schemeClr val="accent3">
            <a:hueOff val="12988219"/>
            <a:satOff val="-2826"/>
            <a:lumOff val="6275"/>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en-US" sz="4700" b="1" kern="1200" dirty="0" smtClean="0"/>
            <a:t>Knowledge</a:t>
          </a:r>
          <a:endParaRPr lang="en-US" sz="4700" b="1" kern="1200" dirty="0"/>
        </a:p>
      </dsp:txBody>
      <dsp:txXfrm>
        <a:off x="3472504" y="2215204"/>
        <a:ext cx="3156086" cy="1893651"/>
      </dsp:txXfrm>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33FBA08E-705E-42B3-BC60-C837447E661B}" type="datetimeFigureOut">
              <a:rPr lang="en-US"/>
              <a:pPr>
                <a:defRPr/>
              </a:pPr>
              <a:t>12/28/2020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4FB99FAF-6F37-4A1E-88C8-EEF7E123328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81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6B4D3E1-A2AF-4098-8527-01F47DBCC10A}"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According to the </a:t>
            </a:r>
            <a:r>
              <a:rPr lang="en-US" b="1" dirty="0" smtClean="0"/>
              <a:t>attitude-toward-object model</a:t>
            </a:r>
            <a:r>
              <a:rPr lang="en-US" dirty="0" smtClean="0"/>
              <a:t>, consumers will like a brand or product that has an adequate level of attributes that the consumer thinks are positive.  For example, if you are buying a home, there is a list of attributes that the home must have – 2 bedrooms, 2 bathrooms, air conditioning, and a back yard.  With this model, an attitude is positive for the house that has the most of these attributes.</a:t>
            </a:r>
          </a:p>
        </p:txBody>
      </p:sp>
      <p:sp>
        <p:nvSpPr>
          <p:cNvPr id="593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20923D-A335-4F66-8E85-F00BCA7CAF33}" type="slidenum">
              <a:rPr lang="en-US" smtClean="0"/>
              <a:pPr fontAlgn="base">
                <a:spcBef>
                  <a:spcPct val="0"/>
                </a:spcBef>
                <a:spcAft>
                  <a:spcPct val="0"/>
                </a:spcAft>
                <a:defRPr/>
              </a:pPr>
              <a:t>17</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Instead of asking people what product they like and have positive attitudes toward, the </a:t>
            </a:r>
            <a:r>
              <a:rPr lang="en-US" b="1" dirty="0" smtClean="0"/>
              <a:t>attitude-toward-behavior model </a:t>
            </a:r>
            <a:r>
              <a:rPr lang="en-US" dirty="0" smtClean="0"/>
              <a:t>is based on how positive someone's attitude is toward </a:t>
            </a:r>
            <a:r>
              <a:rPr lang="en-US" u="sng" dirty="0" smtClean="0"/>
              <a:t>acting </a:t>
            </a:r>
            <a:r>
              <a:rPr lang="en-US" dirty="0" smtClean="0"/>
              <a:t>a certain way, for instance purchasing a certain brand.  The question is now how likely are you to purchase brand X rather than how highly do you rate brand X.</a:t>
            </a:r>
          </a:p>
        </p:txBody>
      </p:sp>
      <p:sp>
        <p:nvSpPr>
          <p:cNvPr id="604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AE18B11-E8A0-4241-BC8B-5139ED1126AA}" type="slidenum">
              <a:rPr lang="en-US" smtClean="0"/>
              <a:pPr fontAlgn="base">
                <a:spcBef>
                  <a:spcPct val="0"/>
                </a:spcBef>
                <a:spcAft>
                  <a:spcPct val="0"/>
                </a:spcAft>
                <a:defRPr/>
              </a:pPr>
              <a:t>19</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Like other models, the </a:t>
            </a:r>
            <a:r>
              <a:rPr lang="en-US" b="1" smtClean="0"/>
              <a:t>theory of reasoned action </a:t>
            </a:r>
            <a:r>
              <a:rPr lang="en-US" smtClean="0"/>
              <a:t>has the three components, cognitive (think), affective (feel), and conative (do).  In this model, we also need to understand subjective norms or how a consumer is influenced by others.</a:t>
            </a:r>
          </a:p>
        </p:txBody>
      </p:sp>
      <p:sp>
        <p:nvSpPr>
          <p:cNvPr id="624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7CDB113-47EF-44EB-B1C3-6EE1895F083F}" type="slidenum">
              <a:rPr lang="en-US" smtClean="0"/>
              <a:pPr fontAlgn="base">
                <a:spcBef>
                  <a:spcPct val="0"/>
                </a:spcBef>
                <a:spcAft>
                  <a:spcPct val="0"/>
                </a:spcAft>
                <a:defRPr/>
              </a:pPr>
              <a:t>20</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will lead you to think about the subjective norm and your attitude toward the behavior.</a:t>
            </a:r>
          </a:p>
        </p:txBody>
      </p:sp>
      <p:sp>
        <p:nvSpPr>
          <p:cNvPr id="645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07ECDB8-7FC5-47B7-BE4A-80B36A4E856B}" type="slidenum">
              <a:rPr lang="en-US" smtClean="0"/>
              <a:pPr fontAlgn="base">
                <a:spcBef>
                  <a:spcPct val="0"/>
                </a:spcBef>
                <a:spcAft>
                  <a:spcPct val="0"/>
                </a:spcAft>
                <a:defRPr/>
              </a:pPr>
              <a:t>21</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 </a:t>
            </a:r>
            <a:r>
              <a:rPr lang="en-US" b="1" dirty="0" smtClean="0"/>
              <a:t>theory of trying to consume</a:t>
            </a:r>
            <a:r>
              <a:rPr lang="en-US" dirty="0" smtClean="0"/>
              <a:t> addresses the fact that many people may want to purchase but in many cases they cannot.  This may occur for personal reasons, such as not having enough money, or situational</a:t>
            </a:r>
            <a:r>
              <a:rPr lang="en-US" baseline="0" dirty="0" smtClean="0"/>
              <a:t> </a:t>
            </a:r>
            <a:r>
              <a:rPr lang="en-US" dirty="0" smtClean="0"/>
              <a:t>reasons, such as not being able to go to a particular store.</a:t>
            </a:r>
          </a:p>
        </p:txBody>
      </p:sp>
      <p:sp>
        <p:nvSpPr>
          <p:cNvPr id="655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0D35521-25B3-46FB-8CEF-3AED04584DB6}" type="slidenum">
              <a:rPr lang="en-US" smtClean="0"/>
              <a:pPr fontAlgn="base">
                <a:spcBef>
                  <a:spcPct val="0"/>
                </a:spcBef>
                <a:spcAft>
                  <a:spcPct val="0"/>
                </a:spcAft>
                <a:defRPr/>
              </a:pPr>
              <a:t>22</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 </a:t>
            </a:r>
            <a:r>
              <a:rPr lang="en-US" b="1" dirty="0" smtClean="0"/>
              <a:t>attitude-toward-the-ad model </a:t>
            </a:r>
            <a:r>
              <a:rPr lang="en-US" dirty="0" smtClean="0"/>
              <a:t>helps us understand how advertising impacts attitudes.  The model is more thoroughly diagramed on the next slide.</a:t>
            </a:r>
          </a:p>
        </p:txBody>
      </p:sp>
      <p:sp>
        <p:nvSpPr>
          <p:cNvPr id="675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261C70A-C8E8-48B4-A4ED-7935312F5659}" type="slidenum">
              <a:rPr lang="en-US" smtClean="0"/>
              <a:pPr fontAlgn="base">
                <a:spcBef>
                  <a:spcPct val="0"/>
                </a:spcBef>
                <a:spcAft>
                  <a:spcPct val="0"/>
                </a:spcAft>
                <a:defRPr/>
              </a:pPr>
              <a:t>23</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Here we see that everything begins with exposure to the ad.  After this exposure, the consumer has feelings (affect) and thoughts (cognition) regarding the ad.  This forms an attitude which works with beliefs about the brand to help form an attitude toward the brand.</a:t>
            </a:r>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89952F-5DA1-4F36-95C7-144458667A98}" type="slidenum">
              <a:rPr lang="en-US" smtClean="0"/>
              <a:pPr fontAlgn="base">
                <a:spcBef>
                  <a:spcPct val="0"/>
                </a:spcBef>
                <a:spcAft>
                  <a:spcPct val="0"/>
                </a:spcAft>
                <a:defRPr/>
              </a:pPr>
              <a:t>24</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96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49CAFE7-1E70-49C1-A03F-4650B63A16A8}" type="slidenum">
              <a:rPr lang="en-US" smtClean="0"/>
              <a:pPr fontAlgn="base">
                <a:spcBef>
                  <a:spcPct val="0"/>
                </a:spcBef>
                <a:spcAft>
                  <a:spcPct val="0"/>
                </a:spcAft>
                <a:defRPr/>
              </a:pPr>
              <a:t>25</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962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Changing the basic </a:t>
            </a:r>
            <a:r>
              <a:rPr lang="en-US" b="1" dirty="0" smtClean="0"/>
              <a:t>motivational function </a:t>
            </a:r>
            <a:r>
              <a:rPr lang="en-US" dirty="0" smtClean="0"/>
              <a:t>means to change the basic need that a consumer is trying to fulfill. </a:t>
            </a:r>
            <a:r>
              <a:rPr lang="en-US" b="1" dirty="0" smtClean="0"/>
              <a:t> Utilitarian </a:t>
            </a:r>
            <a:r>
              <a:rPr lang="en-US" dirty="0" smtClean="0"/>
              <a:t>function is how the product is useful to us.  A marketer might want to create a more positive attitude toward a brand by showing all it can do.  An </a:t>
            </a:r>
            <a:r>
              <a:rPr lang="en-US" b="1" dirty="0" smtClean="0"/>
              <a:t>ego-defensive</a:t>
            </a:r>
            <a:r>
              <a:rPr lang="en-US" dirty="0" smtClean="0"/>
              <a:t> function would show how the product would make them feel more secure and confident.  A </a:t>
            </a:r>
            <a:r>
              <a:rPr lang="en-US" b="1" dirty="0" smtClean="0"/>
              <a:t>value-expressive</a:t>
            </a:r>
            <a:r>
              <a:rPr lang="en-US" dirty="0" smtClean="0"/>
              <a:t> function would more positively reflect the consumer’s values, lifestyle, and outlook.  Finally, the </a:t>
            </a:r>
            <a:r>
              <a:rPr lang="en-US" b="1" dirty="0" smtClean="0"/>
              <a:t>knowledge</a:t>
            </a:r>
            <a:r>
              <a:rPr lang="en-US" dirty="0" smtClean="0"/>
              <a:t> function would satisfy the consumer’s “need to know” and help them understand more about the world around them.</a:t>
            </a:r>
          </a:p>
          <a:p>
            <a:pPr eaLnBrk="1" hangingPunct="1">
              <a:spcBef>
                <a:spcPct val="0"/>
              </a:spcBef>
            </a:pPr>
            <a:endParaRPr lang="en-US" dirty="0" smtClean="0"/>
          </a:p>
          <a:p>
            <a:pPr eaLnBrk="1" hangingPunct="1">
              <a:spcBef>
                <a:spcPct val="0"/>
              </a:spcBef>
            </a:pPr>
            <a:r>
              <a:rPr lang="en-US" dirty="0" smtClean="0"/>
              <a:t>It is important for marketers to realize that they might have to combine functions because different customers are motivated to purchase their products for different reasons.  Someone might buy a product because it tastes good and fills them up (utilitarian), while another thinks it is low fat and will make them healthy and therefore look better (ego-defensive).</a:t>
            </a:r>
          </a:p>
          <a:p>
            <a:pPr eaLnBrk="1" hangingPunct="1">
              <a:spcBef>
                <a:spcPct val="0"/>
              </a:spcBef>
            </a:pPr>
            <a:endParaRPr lang="en-US" dirty="0" smtClean="0"/>
          </a:p>
        </p:txBody>
      </p:sp>
      <p:sp>
        <p:nvSpPr>
          <p:cNvPr id="716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25EC058-BB5B-4A84-9847-10FC36A4E139}" type="slidenum">
              <a:rPr lang="en-US" smtClean="0"/>
              <a:pPr fontAlgn="base">
                <a:spcBef>
                  <a:spcPct val="0"/>
                </a:spcBef>
                <a:spcAft>
                  <a:spcPct val="0"/>
                </a:spcAft>
                <a:defRPr/>
              </a:pPr>
              <a:t>29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dirty="0" smtClean="0"/>
              <a:t>We have </a:t>
            </a:r>
            <a:r>
              <a:rPr lang="en-US" b="1" dirty="0" smtClean="0"/>
              <a:t>attitudes </a:t>
            </a:r>
            <a:r>
              <a:rPr lang="en-US" dirty="0" smtClean="0"/>
              <a:t>toward many things – to people, products, advertisements, ideas, and more.  For the most part, these attitudes have been learned and guide our behavior toward the object. It is important to understand these four concepts.  The first is that we must clearly define the </a:t>
            </a:r>
            <a:r>
              <a:rPr lang="en-US" b="1" dirty="0" smtClean="0"/>
              <a:t>object </a:t>
            </a:r>
            <a:r>
              <a:rPr lang="en-US" dirty="0" smtClean="0"/>
              <a:t>which we are discussing or measuring the attitude toward.  Is it a product category, a specific brand, or a particular model?  The second is the agreement among researchers that attitudes are </a:t>
            </a:r>
            <a:r>
              <a:rPr lang="en-US" b="1" dirty="0" smtClean="0"/>
              <a:t>learned</a:t>
            </a:r>
            <a:r>
              <a:rPr lang="en-US" dirty="0" smtClean="0"/>
              <a:t>, either through direct experience or from others.  Attitudes are </a:t>
            </a:r>
            <a:r>
              <a:rPr lang="en-US" b="1" dirty="0" smtClean="0"/>
              <a:t>consistent</a:t>
            </a:r>
            <a:r>
              <a:rPr lang="en-US" dirty="0" smtClean="0"/>
              <a:t>,</a:t>
            </a:r>
            <a:r>
              <a:rPr lang="en-US" b="1" dirty="0" smtClean="0"/>
              <a:t> </a:t>
            </a:r>
            <a:r>
              <a:rPr lang="en-US" dirty="0" smtClean="0"/>
              <a:t>they are not necessarily permanent and can change over time.  We all know how our attitude can be affected by a </a:t>
            </a:r>
            <a:r>
              <a:rPr lang="en-US" b="1" dirty="0" smtClean="0"/>
              <a:t>situation</a:t>
            </a:r>
            <a:r>
              <a:rPr lang="en-US" dirty="0" smtClean="0"/>
              <a:t> – think about the times you have to eat foods that are not necessarily your favorite but they are what is available or what you are being served at a friend’s house.</a:t>
            </a:r>
          </a:p>
        </p:txBody>
      </p:sp>
      <p:sp>
        <p:nvSpPr>
          <p:cNvPr id="501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D6849CE-4C12-4572-9831-C353C49D48D7}" type="slidenum">
              <a:rPr lang="en-US" smtClean="0"/>
              <a:pPr fontAlgn="base">
                <a:spcBef>
                  <a:spcPct val="0"/>
                </a:spcBef>
                <a:spcAft>
                  <a:spcPct val="0"/>
                </a:spcAft>
                <a:defRPr/>
              </a:pPr>
              <a:t>7</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These are models that attempt to understand the relationships between attitude and behavior.  They will be explained in more detail on the following slides.</a:t>
            </a:r>
          </a:p>
        </p:txBody>
      </p:sp>
      <p:sp>
        <p:nvSpPr>
          <p:cNvPr id="522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9A8DA44-0A0E-4E6D-8DD5-AEE442A745D2}" type="slidenum">
              <a:rPr lang="en-US" smtClean="0"/>
              <a:pPr fontAlgn="base">
                <a:spcBef>
                  <a:spcPct val="0"/>
                </a:spcBef>
                <a:spcAft>
                  <a:spcPct val="0"/>
                </a:spcAft>
                <a:defRPr/>
              </a:pPr>
              <a:t>10</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 </a:t>
            </a:r>
            <a:r>
              <a:rPr lang="en-US" dirty="0" err="1" smtClean="0"/>
              <a:t>tricomponent</a:t>
            </a:r>
            <a:r>
              <a:rPr lang="en-US" dirty="0" smtClean="0"/>
              <a:t> attitude model has three components, as seen on this figure – the cognitive, affective, and conative components.  Each of these will be explained in more detail in the slides that follow.</a:t>
            </a:r>
          </a:p>
        </p:txBody>
      </p:sp>
      <p:sp>
        <p:nvSpPr>
          <p:cNvPr id="4" name="Slide Number Placeholder 3"/>
          <p:cNvSpPr>
            <a:spLocks noGrp="1"/>
          </p:cNvSpPr>
          <p:nvPr>
            <p:ph type="sldNum" sz="quarter" idx="10"/>
          </p:nvPr>
        </p:nvSpPr>
        <p:spPr/>
        <p:txBody>
          <a:bodyPr/>
          <a:lstStyle/>
          <a:p>
            <a:pPr>
              <a:defRPr/>
            </a:pPr>
            <a:fld id="{4FB99FAF-6F37-4A1E-88C8-EEF7E1233282}" type="slidenum">
              <a:rPr lang="en-US" smtClean="0"/>
              <a:pPr>
                <a:defRPr/>
              </a:pPr>
              <a:t>11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542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4680B4-0183-4D61-964C-800EE97D6ECD}" type="slidenum">
              <a:rPr lang="en-US" smtClean="0"/>
              <a:pPr fontAlgn="base">
                <a:spcBef>
                  <a:spcPct val="0"/>
                </a:spcBef>
                <a:spcAft>
                  <a:spcPct val="0"/>
                </a:spcAft>
                <a:defRPr/>
              </a:pPr>
              <a:t>12</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How you feel about a brand, the emotions you have toward it, constitutes the </a:t>
            </a:r>
            <a:r>
              <a:rPr lang="en-US" b="1" smtClean="0"/>
              <a:t>affective component </a:t>
            </a:r>
            <a:r>
              <a:rPr lang="en-US" smtClean="0"/>
              <a:t>of the model.  These feelings often tend to be overall good or bad feelings.</a:t>
            </a:r>
          </a:p>
        </p:txBody>
      </p:sp>
      <p:sp>
        <p:nvSpPr>
          <p:cNvPr id="553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73064C7-EFF7-414E-93F5-6A95204A83BB}" type="slidenum">
              <a:rPr lang="en-US" smtClean="0"/>
              <a:pPr fontAlgn="base">
                <a:spcBef>
                  <a:spcPct val="0"/>
                </a:spcBef>
                <a:spcAft>
                  <a:spcPct val="0"/>
                </a:spcAft>
                <a:defRPr/>
              </a:pPr>
              <a:t>13</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a:t>
            </a:r>
            <a:r>
              <a:rPr lang="en-US" b="1" smtClean="0"/>
              <a:t>conative component </a:t>
            </a:r>
            <a:r>
              <a:rPr lang="en-US" smtClean="0"/>
              <a:t>describes the likelihood that you will do something in regard to the object.  One of the most important is your intention to buy a certain object.</a:t>
            </a:r>
          </a:p>
        </p:txBody>
      </p:sp>
      <p:sp>
        <p:nvSpPr>
          <p:cNvPr id="563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9F30DC8-7559-4597-9B77-331649953375}" type="slidenum">
              <a:rPr lang="en-US" smtClean="0"/>
              <a:pPr fontAlgn="base">
                <a:spcBef>
                  <a:spcPct val="0"/>
                </a:spcBef>
                <a:spcAft>
                  <a:spcPct val="0"/>
                </a:spcAft>
                <a:defRPr/>
              </a:pPr>
              <a:t>14</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You probably have an overall positive or negative feeling toward your university.  Try to break this affective component down a bit more – what do you like and not like?  You can now look to the cognitive to determine what beliefs you have about these different parts of your university.  Finally, how does this influence what you do?  Will you come back for a graduate degree?  Recommend your little brother or sister attend?  Send your children here?  Donate money as an alumnus?</a:t>
            </a:r>
          </a:p>
        </p:txBody>
      </p:sp>
      <p:sp>
        <p:nvSpPr>
          <p:cNvPr id="573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BCDDEF-55A0-4B81-B83A-555E344FC9F4}" type="slidenum">
              <a:rPr lang="en-US" smtClean="0"/>
              <a:pPr fontAlgn="base">
                <a:spcBef>
                  <a:spcPct val="0"/>
                </a:spcBef>
                <a:spcAft>
                  <a:spcPct val="0"/>
                </a:spcAft>
                <a:defRPr/>
              </a:pPr>
              <a:t>15</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Just as the name implies, these are models that breakdown overall attitude into the attributes or beliefs which form an overall opinion.  There are several of these models, as you will see on the next few slides.</a:t>
            </a:r>
          </a:p>
        </p:txBody>
      </p:sp>
      <p:sp>
        <p:nvSpPr>
          <p:cNvPr id="583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2251DAE-5E39-4D32-97F8-B23D883AFC5E}" type="slidenum">
              <a:rPr lang="en-US" smtClean="0"/>
              <a:pPr fontAlgn="base">
                <a:spcBef>
                  <a:spcPct val="0"/>
                </a:spcBef>
                <a:spcAft>
                  <a:spcPct val="0"/>
                </a:spcAft>
                <a:defRPr/>
              </a:pPr>
              <a:t>16</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094511CD-5000-4E01-AF92-CC5B55CFD9C2}" type="datetime1">
              <a:rPr lang="en-US"/>
              <a:pPr>
                <a:defRPr/>
              </a:pPr>
              <a:t>12/28/2020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67FB290-D61D-4561-9D63-E6353F3B5C6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3855A952-F250-421D-AF7D-C9A14257CE00}" type="datetime1">
              <a:rPr lang="en-US"/>
              <a:pPr>
                <a:defRPr/>
              </a:pPr>
              <a:t>12/28/2020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63507D7-B185-4036-A634-7EA96401A90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9AD76F15-1028-49B2-9619-D7ED01E1F983}" type="datetime1">
              <a:rPr lang="en-US"/>
              <a:pPr>
                <a:defRPr/>
              </a:pPr>
              <a:t>12/28/2020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4CFD701-2EF2-4896-A830-E601B66BD551}"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457200" y="6534150"/>
            <a:ext cx="2895600" cy="476250"/>
          </a:xfrm>
          <a:prstGeom prst="rect">
            <a:avLst/>
          </a:prstGeom>
        </p:spPr>
        <p:txBody>
          <a:bodyPr/>
          <a:lstStyle>
            <a:lvl1pPr>
              <a:defRPr/>
            </a:lvl1pPr>
          </a:lstStyle>
          <a:p>
            <a:r>
              <a:rPr lang="en-US"/>
              <a:t>Copyright 2007 by Prentice Hall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ounded Rectangle 3"/>
          <p:cNvSpPr/>
          <p:nvPr userDrawn="1"/>
        </p:nvSpPr>
        <p:spPr>
          <a:xfrm>
            <a:off x="457200" y="1371600"/>
            <a:ext cx="8229600" cy="152400"/>
          </a:xfrm>
          <a:prstGeom prst="roundRect">
            <a:avLst/>
          </a:prstGeom>
          <a:solidFill>
            <a:srgbClr val="C6C38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8229600" cy="43735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2858B23B-C8E5-455C-BA1D-596E39054028}" type="datetime1">
              <a:rPr lang="en-US"/>
              <a:pPr>
                <a:defRPr/>
              </a:pPr>
              <a:t>12/28/2020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8D11B85-6A64-46B1-87CA-B13B7353B58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B0D56F15-D16A-4643-BD57-57382A6A0725}" type="datetime1">
              <a:rPr lang="en-US"/>
              <a:pPr>
                <a:defRPr/>
              </a:pPr>
              <a:t>12/28/2020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22482AF-DCBA-44D7-9A50-B1A41B73406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ounded Rectangle 4"/>
          <p:cNvSpPr/>
          <p:nvPr userDrawn="1"/>
        </p:nvSpPr>
        <p:spPr>
          <a:xfrm>
            <a:off x="457200" y="1371600"/>
            <a:ext cx="8229600" cy="152400"/>
          </a:xfrm>
          <a:prstGeom prst="roundRect">
            <a:avLst/>
          </a:prstGeom>
          <a:solidFill>
            <a:srgbClr val="ABA761"/>
          </a:solidFill>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8926DADF-9959-45ED-9A98-460745EBC6F4}" type="datetime1">
              <a:rPr lang="en-US"/>
              <a:pPr>
                <a:defRPr/>
              </a:pPr>
              <a:t>12/28/2020</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559A7CA0-E028-4776-8987-03A336F8E68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7A51AA57-FA56-491A-AEE4-ADD63E44E833}" type="datetime1">
              <a:rPr lang="en-US"/>
              <a:pPr>
                <a:defRPr/>
              </a:pPr>
              <a:t>12/28/2020</a:t>
            </a:fld>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00DBC546-60E9-4EE5-84EC-9D784D2979A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04A83826-1658-4256-BD8B-3F66E50D2287}" type="datetime1">
              <a:rPr lang="en-US"/>
              <a:pPr>
                <a:defRPr/>
              </a:pPr>
              <a:t>12/28/2020</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74A5A69C-9FE8-442A-83E4-BE0C79FD17F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132098AC-3705-41FB-8943-A709CA931D82}" type="datetime1">
              <a:rPr lang="en-US"/>
              <a:pPr>
                <a:defRPr/>
              </a:pPr>
              <a:t>12/28/2020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AE0A7BEE-C38A-4628-B894-71DEE747584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09752FFF-48BC-46F4-AD2C-CE60A9262F15}" type="datetime1">
              <a:rPr lang="en-US"/>
              <a:pPr>
                <a:defRPr/>
              </a:pPr>
              <a:t>12/28/2020</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91B62C79-D3CF-4D55-BDAD-D63E1889F24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3305E2C7-4E23-473B-8E67-52870C809901}" type="datetime1">
              <a:rPr lang="en-US"/>
              <a:pPr>
                <a:defRPr/>
              </a:pPr>
              <a:t>12/28/2020</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BB96898C-D971-40BA-B2F6-9C686A4D85F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457200" y="6477000"/>
            <a:ext cx="5791200" cy="381000"/>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492875"/>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29718327-3ABF-42A9-80D4-30EB8FA9555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 id="2147483833" r:id="rId12"/>
  </p:sldLayoutIdLst>
  <p:hf hdr="0" ftr="0" dt="0"/>
  <p:txStyles>
    <p:titleStyle>
      <a:lvl1pPr algn="ctr" rtl="0" eaLnBrk="0" fontAlgn="base" hangingPunct="0">
        <a:spcBef>
          <a:spcPct val="0"/>
        </a:spcBef>
        <a:spcAft>
          <a:spcPct val="0"/>
        </a:spcAft>
        <a:defRPr sz="4000" b="1" kern="1200">
          <a:solidFill>
            <a:schemeClr val="tx1"/>
          </a:solidFill>
          <a:latin typeface="+mj-lt"/>
          <a:ea typeface="+mj-ea"/>
          <a:cs typeface="+mj-cs"/>
        </a:defRPr>
      </a:lvl1pPr>
      <a:lvl2pPr algn="ctr" rtl="0" eaLnBrk="0" fontAlgn="base" hangingPunct="0">
        <a:spcBef>
          <a:spcPct val="0"/>
        </a:spcBef>
        <a:spcAft>
          <a:spcPct val="0"/>
        </a:spcAft>
        <a:defRPr sz="4000" b="1">
          <a:solidFill>
            <a:schemeClr val="tx1"/>
          </a:solidFill>
          <a:latin typeface="Calibri" pitchFamily="34" charset="0"/>
        </a:defRPr>
      </a:lvl2pPr>
      <a:lvl3pPr algn="ctr" rtl="0" eaLnBrk="0" fontAlgn="base" hangingPunct="0">
        <a:spcBef>
          <a:spcPct val="0"/>
        </a:spcBef>
        <a:spcAft>
          <a:spcPct val="0"/>
        </a:spcAft>
        <a:defRPr sz="4000" b="1">
          <a:solidFill>
            <a:schemeClr val="tx1"/>
          </a:solidFill>
          <a:latin typeface="Calibri" pitchFamily="34" charset="0"/>
        </a:defRPr>
      </a:lvl3pPr>
      <a:lvl4pPr algn="ctr" rtl="0" eaLnBrk="0" fontAlgn="base" hangingPunct="0">
        <a:spcBef>
          <a:spcPct val="0"/>
        </a:spcBef>
        <a:spcAft>
          <a:spcPct val="0"/>
        </a:spcAft>
        <a:defRPr sz="4000" b="1">
          <a:solidFill>
            <a:schemeClr val="tx1"/>
          </a:solidFill>
          <a:latin typeface="Calibri" pitchFamily="34" charset="0"/>
        </a:defRPr>
      </a:lvl4pPr>
      <a:lvl5pPr algn="ctr" rtl="0" eaLnBrk="0" fontAlgn="base" hangingPunct="0">
        <a:spcBef>
          <a:spcPct val="0"/>
        </a:spcBef>
        <a:spcAft>
          <a:spcPct val="0"/>
        </a:spcAft>
        <a:defRPr sz="4000" b="1">
          <a:solidFill>
            <a:schemeClr val="tx1"/>
          </a:solidFill>
          <a:latin typeface="Calibri" pitchFamily="34" charset="0"/>
        </a:defRPr>
      </a:lvl5pPr>
      <a:lvl6pPr marL="457200" algn="ctr" rtl="0" fontAlgn="base">
        <a:spcBef>
          <a:spcPct val="0"/>
        </a:spcBef>
        <a:spcAft>
          <a:spcPct val="0"/>
        </a:spcAft>
        <a:defRPr sz="4400" b="1">
          <a:solidFill>
            <a:srgbClr val="0070C0"/>
          </a:solidFill>
          <a:latin typeface="Calibri" pitchFamily="34" charset="0"/>
        </a:defRPr>
      </a:lvl6pPr>
      <a:lvl7pPr marL="914400" algn="ctr" rtl="0" fontAlgn="base">
        <a:spcBef>
          <a:spcPct val="0"/>
        </a:spcBef>
        <a:spcAft>
          <a:spcPct val="0"/>
        </a:spcAft>
        <a:defRPr sz="4400" b="1">
          <a:solidFill>
            <a:srgbClr val="0070C0"/>
          </a:solidFill>
          <a:latin typeface="Calibri" pitchFamily="34" charset="0"/>
        </a:defRPr>
      </a:lvl7pPr>
      <a:lvl8pPr marL="1371600" algn="ctr" rtl="0" fontAlgn="base">
        <a:spcBef>
          <a:spcPct val="0"/>
        </a:spcBef>
        <a:spcAft>
          <a:spcPct val="0"/>
        </a:spcAft>
        <a:defRPr sz="4400" b="1">
          <a:solidFill>
            <a:srgbClr val="0070C0"/>
          </a:solidFill>
          <a:latin typeface="Calibri" pitchFamily="34" charset="0"/>
        </a:defRPr>
      </a:lvl8pPr>
      <a:lvl9pPr marL="1828800" algn="ctr" rtl="0" fontAlgn="base">
        <a:spcBef>
          <a:spcPct val="0"/>
        </a:spcBef>
        <a:spcAft>
          <a:spcPct val="0"/>
        </a:spcAft>
        <a:defRPr sz="4400" b="1">
          <a:solidFill>
            <a:srgbClr val="0070C0"/>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8382000" y="304800"/>
            <a:ext cx="152400" cy="5791200"/>
          </a:xfrm>
          <a:prstGeom prst="rect">
            <a:avLst/>
          </a:prstGeom>
          <a:solidFill>
            <a:srgbClr val="C6C38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315" name="Title 1"/>
          <p:cNvSpPr>
            <a:spLocks noGrp="1"/>
          </p:cNvSpPr>
          <p:nvPr>
            <p:ph type="ctrTitle"/>
          </p:nvPr>
        </p:nvSpPr>
        <p:spPr/>
        <p:txBody>
          <a:bodyPr/>
          <a:lstStyle/>
          <a:p>
            <a:pPr eaLnBrk="1" hangingPunct="1"/>
            <a:endParaRPr lang="en-US" sz="2800" dirty="0" smtClean="0"/>
          </a:p>
        </p:txBody>
      </p:sp>
      <p:sp>
        <p:nvSpPr>
          <p:cNvPr id="3" name="Subtitle 2"/>
          <p:cNvSpPr>
            <a:spLocks noGrp="1"/>
          </p:cNvSpPr>
          <p:nvPr>
            <p:ph type="subTitle" idx="1"/>
          </p:nvPr>
        </p:nvSpPr>
        <p:spPr/>
        <p:txBody>
          <a:bodyPr rtlCol="0">
            <a:normAutofit/>
          </a:bodyPr>
          <a:lstStyle/>
          <a:p>
            <a:pPr eaLnBrk="1" fontAlgn="auto" hangingPunct="1">
              <a:spcAft>
                <a:spcPts val="0"/>
              </a:spcAft>
              <a:defRPr/>
            </a:pPr>
            <a:r>
              <a:rPr lang="en-US" sz="4800" b="1" dirty="0" smtClean="0">
                <a:solidFill>
                  <a:schemeClr val="tx1"/>
                </a:solidFill>
              </a:rPr>
              <a:t>Consumer Beliefs &amp; Attitude</a:t>
            </a:r>
          </a:p>
        </p:txBody>
      </p:sp>
      <p:sp>
        <p:nvSpPr>
          <p:cNvPr id="16" name="Rectangle 15"/>
          <p:cNvSpPr/>
          <p:nvPr/>
        </p:nvSpPr>
        <p:spPr>
          <a:xfrm>
            <a:off x="152400" y="6400800"/>
            <a:ext cx="8763000" cy="304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mtClean="0"/>
              <a:t>Structural Models of Attitudes</a:t>
            </a:r>
          </a:p>
        </p:txBody>
      </p:sp>
      <p:sp>
        <p:nvSpPr>
          <p:cNvPr id="21507" name="Rectangle 3"/>
          <p:cNvSpPr>
            <a:spLocks noGrp="1" noChangeArrowheads="1"/>
          </p:cNvSpPr>
          <p:nvPr>
            <p:ph type="body" idx="1"/>
          </p:nvPr>
        </p:nvSpPr>
        <p:spPr/>
        <p:txBody>
          <a:bodyPr/>
          <a:lstStyle/>
          <a:p>
            <a:r>
              <a:rPr lang="en-US" smtClean="0"/>
              <a:t>Tricomponent Attitude Model</a:t>
            </a:r>
          </a:p>
          <a:p>
            <a:r>
              <a:rPr lang="en-US" smtClean="0"/>
              <a:t>Multiattribute Attitude Model</a:t>
            </a:r>
          </a:p>
          <a:p>
            <a:r>
              <a:rPr lang="en-US" smtClean="0"/>
              <a:t>The Trying-to-Consume Model</a:t>
            </a:r>
          </a:p>
          <a:p>
            <a:r>
              <a:rPr lang="en-US" smtClean="0"/>
              <a:t>Attitude-Toward-the-Ad Model</a:t>
            </a:r>
          </a:p>
          <a:p>
            <a:endParaRPr lang="en-US" smtClean="0"/>
          </a:p>
        </p:txBody>
      </p:sp>
    </p:spTree>
  </p:cSld>
  <p:clrMapOvr>
    <a:masterClrMapping/>
  </p:clrMapOvr>
  <p:transition>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Simple Representation of the </a:t>
            </a:r>
            <a:r>
              <a:rPr lang="en-US" dirty="0" err="1" smtClean="0"/>
              <a:t>Tricomponent</a:t>
            </a:r>
            <a:r>
              <a:rPr lang="en-US" dirty="0" smtClean="0"/>
              <a:t> Attitude Model</a:t>
            </a:r>
            <a:endParaRPr lang="en-US" dirty="0"/>
          </a:p>
        </p:txBody>
      </p:sp>
      <p:sp>
        <p:nvSpPr>
          <p:cNvPr id="3" name="Slide Number Placeholder 2"/>
          <p:cNvSpPr>
            <a:spLocks noGrp="1"/>
          </p:cNvSpPr>
          <p:nvPr>
            <p:ph type="sldNum" sz="quarter" idx="12"/>
          </p:nvPr>
        </p:nvSpPr>
        <p:spPr/>
        <p:txBody>
          <a:bodyPr/>
          <a:lstStyle/>
          <a:p>
            <a:pPr>
              <a:defRPr/>
            </a:pPr>
            <a:fld id="{74A5A69C-9FE8-442A-83E4-BE0C79FD17FD}" type="slidenum">
              <a:rPr lang="en-US" smtClean="0"/>
              <a:pPr>
                <a:defRPr/>
              </a:pPr>
              <a:t>11</a:t>
            </a:fld>
            <a:endParaRPr lang="en-US"/>
          </a:p>
        </p:txBody>
      </p:sp>
      <p:graphicFrame>
        <p:nvGraphicFramePr>
          <p:cNvPr id="4" name="Diagram 3"/>
          <p:cNvGraphicFramePr/>
          <p:nvPr/>
        </p:nvGraphicFramePr>
        <p:xfrm>
          <a:off x="457200" y="1524000"/>
          <a:ext cx="79248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The Tricomponent Model</a:t>
            </a:r>
          </a:p>
        </p:txBody>
      </p:sp>
      <p:sp>
        <p:nvSpPr>
          <p:cNvPr id="23555" name="Rectangle 3"/>
          <p:cNvSpPr>
            <a:spLocks noGrp="1" noChangeArrowheads="1"/>
          </p:cNvSpPr>
          <p:nvPr>
            <p:ph type="body" sz="half" idx="1"/>
          </p:nvPr>
        </p:nvSpPr>
        <p:spPr>
          <a:xfrm>
            <a:off x="685800" y="2743200"/>
            <a:ext cx="3429000" cy="4525963"/>
          </a:xfrm>
        </p:spPr>
        <p:txBody>
          <a:bodyPr/>
          <a:lstStyle/>
          <a:p>
            <a:pPr eaLnBrk="1" hangingPunct="1"/>
            <a:r>
              <a:rPr lang="en-US" sz="3600" smtClean="0"/>
              <a:t>Cognitive</a:t>
            </a:r>
          </a:p>
          <a:p>
            <a:pPr eaLnBrk="1" hangingPunct="1"/>
            <a:r>
              <a:rPr lang="en-US" sz="3600" smtClean="0">
                <a:solidFill>
                  <a:schemeClr val="bg2"/>
                </a:solidFill>
              </a:rPr>
              <a:t>Affective</a:t>
            </a:r>
          </a:p>
          <a:p>
            <a:pPr eaLnBrk="1" hangingPunct="1"/>
            <a:r>
              <a:rPr lang="en-US" sz="3600" smtClean="0">
                <a:solidFill>
                  <a:schemeClr val="bg2"/>
                </a:solidFill>
              </a:rPr>
              <a:t>Conative</a:t>
            </a:r>
          </a:p>
        </p:txBody>
      </p:sp>
      <p:sp>
        <p:nvSpPr>
          <p:cNvPr id="23556" name="Rectangle 4"/>
          <p:cNvSpPr>
            <a:spLocks noGrp="1" noChangeArrowheads="1"/>
          </p:cNvSpPr>
          <p:nvPr>
            <p:ph type="body" sz="half" idx="2"/>
          </p:nvPr>
        </p:nvSpPr>
        <p:spPr>
          <a:xfrm>
            <a:off x="4724400" y="2057400"/>
            <a:ext cx="4038600" cy="4525963"/>
          </a:xfrm>
        </p:spPr>
        <p:txBody>
          <a:bodyPr/>
          <a:lstStyle/>
          <a:p>
            <a:pPr eaLnBrk="1" hangingPunct="1">
              <a:spcBef>
                <a:spcPct val="0"/>
              </a:spcBef>
            </a:pPr>
            <a:r>
              <a:rPr lang="en-US" dirty="0" smtClean="0"/>
              <a:t>It</a:t>
            </a:r>
            <a:r>
              <a:rPr lang="en-US" b="1" dirty="0" smtClean="0"/>
              <a:t> </a:t>
            </a:r>
            <a:r>
              <a:rPr lang="en-US" dirty="0" smtClean="0"/>
              <a:t>is what you know or think about an object.  </a:t>
            </a:r>
          </a:p>
          <a:p>
            <a:pPr eaLnBrk="1" hangingPunct="1">
              <a:spcBef>
                <a:spcPct val="0"/>
              </a:spcBef>
            </a:pPr>
            <a:r>
              <a:rPr lang="en-US" dirty="0" smtClean="0"/>
              <a:t>This can be formed through direct experience or what you learn from others.  </a:t>
            </a:r>
          </a:p>
          <a:p>
            <a:pPr eaLnBrk="1" hangingPunct="1">
              <a:spcBef>
                <a:spcPct val="0"/>
              </a:spcBef>
            </a:pPr>
            <a:r>
              <a:rPr lang="en-US" dirty="0" smtClean="0"/>
              <a:t>The knowledge you acquire becomes a belief.</a:t>
            </a:r>
          </a:p>
        </p:txBody>
      </p:sp>
      <p:sp>
        <p:nvSpPr>
          <p:cNvPr id="23557" name="Rectangle 7"/>
          <p:cNvSpPr>
            <a:spLocks noChangeArrowheads="1"/>
          </p:cNvSpPr>
          <p:nvPr/>
        </p:nvSpPr>
        <p:spPr bwMode="auto">
          <a:xfrm>
            <a:off x="609600" y="1935163"/>
            <a:ext cx="4495800" cy="579437"/>
          </a:xfrm>
          <a:prstGeom prst="rect">
            <a:avLst/>
          </a:prstGeom>
          <a:noFill/>
          <a:ln w="9525">
            <a:noFill/>
            <a:miter lim="800000"/>
            <a:headEnd/>
            <a:tailEnd/>
          </a:ln>
        </p:spPr>
        <p:txBody>
          <a:bodyPr>
            <a:spAutoFit/>
          </a:bodyPr>
          <a:lstStyle/>
          <a:p>
            <a:r>
              <a:rPr lang="en-US" sz="3200" b="1">
                <a:solidFill>
                  <a:srgbClr val="ABA761"/>
                </a:solidFill>
                <a:latin typeface="Calibri" pitchFamily="34" charset="0"/>
              </a:rPr>
              <a:t>Components</a:t>
            </a:r>
          </a:p>
        </p:txBody>
      </p:sp>
      <p:sp>
        <p:nvSpPr>
          <p:cNvPr id="23558" name="Rectangle 5"/>
          <p:cNvSpPr>
            <a:spLocks noChangeArrowheads="1"/>
          </p:cNvSpPr>
          <p:nvPr/>
        </p:nvSpPr>
        <p:spPr bwMode="auto">
          <a:xfrm>
            <a:off x="4572000" y="1676400"/>
            <a:ext cx="76200" cy="4876800"/>
          </a:xfrm>
          <a:prstGeom prst="rect">
            <a:avLst/>
          </a:prstGeom>
          <a:solidFill>
            <a:srgbClr val="ABA761"/>
          </a:solidFill>
          <a:ln w="9525">
            <a:noFill/>
            <a:miter lim="800000"/>
            <a:headEnd/>
            <a:tailEnd/>
          </a:ln>
        </p:spPr>
        <p:txBody>
          <a:bodyPr wrap="none" anchor="ctr"/>
          <a:lstStyle/>
          <a:p>
            <a:endParaRPr lang="en-US">
              <a:solidFill>
                <a:srgbClr val="ABA761"/>
              </a:solidFill>
              <a:latin typeface="Calibri" pitchFamily="34" charset="0"/>
            </a:endParaRPr>
          </a:p>
        </p:txBody>
      </p:sp>
    </p:spTree>
  </p:cSld>
  <p:clrMapOvr>
    <a:masterClrMapping/>
  </p:clrMapOvr>
  <p:transition>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mtClean="0"/>
              <a:t>The Tricomponent Model</a:t>
            </a:r>
          </a:p>
        </p:txBody>
      </p:sp>
      <p:sp>
        <p:nvSpPr>
          <p:cNvPr id="24579" name="Rectangle 3"/>
          <p:cNvSpPr>
            <a:spLocks noGrp="1" noChangeArrowheads="1"/>
          </p:cNvSpPr>
          <p:nvPr>
            <p:ph type="body" sz="half" idx="1"/>
          </p:nvPr>
        </p:nvSpPr>
        <p:spPr>
          <a:xfrm>
            <a:off x="685800" y="2743200"/>
            <a:ext cx="3429000" cy="4525963"/>
          </a:xfrm>
        </p:spPr>
        <p:txBody>
          <a:bodyPr/>
          <a:lstStyle/>
          <a:p>
            <a:pPr eaLnBrk="1" hangingPunct="1"/>
            <a:r>
              <a:rPr lang="en-US" sz="3600" smtClean="0">
                <a:solidFill>
                  <a:schemeClr val="bg2"/>
                </a:solidFill>
              </a:rPr>
              <a:t>Cognitive</a:t>
            </a:r>
          </a:p>
          <a:p>
            <a:pPr eaLnBrk="1" hangingPunct="1"/>
            <a:r>
              <a:rPr lang="en-US" sz="3600" smtClean="0"/>
              <a:t>Affective</a:t>
            </a:r>
          </a:p>
          <a:p>
            <a:pPr eaLnBrk="1" hangingPunct="1"/>
            <a:r>
              <a:rPr lang="en-US" sz="3600" smtClean="0">
                <a:solidFill>
                  <a:schemeClr val="bg2"/>
                </a:solidFill>
              </a:rPr>
              <a:t>Conative</a:t>
            </a:r>
          </a:p>
        </p:txBody>
      </p:sp>
      <p:sp>
        <p:nvSpPr>
          <p:cNvPr id="24580" name="Rectangle 4"/>
          <p:cNvSpPr>
            <a:spLocks noGrp="1" noChangeArrowheads="1"/>
          </p:cNvSpPr>
          <p:nvPr>
            <p:ph type="body" sz="half" idx="2"/>
          </p:nvPr>
        </p:nvSpPr>
        <p:spPr>
          <a:xfrm>
            <a:off x="4724400" y="2133600"/>
            <a:ext cx="4038600" cy="4525963"/>
          </a:xfrm>
        </p:spPr>
        <p:txBody>
          <a:bodyPr/>
          <a:lstStyle/>
          <a:p>
            <a:pPr marL="0" indent="0" eaLnBrk="1" hangingPunct="1">
              <a:spcBef>
                <a:spcPct val="0"/>
              </a:spcBef>
              <a:buFontTx/>
              <a:buNone/>
            </a:pPr>
            <a:r>
              <a:rPr lang="en-US" sz="3200" smtClean="0"/>
              <a:t>A consumer’s emotions or feelings about a particular product or brand</a:t>
            </a:r>
          </a:p>
        </p:txBody>
      </p:sp>
      <p:sp>
        <p:nvSpPr>
          <p:cNvPr id="24581" name="Rectangle 7"/>
          <p:cNvSpPr>
            <a:spLocks noChangeArrowheads="1"/>
          </p:cNvSpPr>
          <p:nvPr/>
        </p:nvSpPr>
        <p:spPr bwMode="auto">
          <a:xfrm>
            <a:off x="609600" y="1935163"/>
            <a:ext cx="4495800" cy="579437"/>
          </a:xfrm>
          <a:prstGeom prst="rect">
            <a:avLst/>
          </a:prstGeom>
          <a:noFill/>
          <a:ln w="9525">
            <a:noFill/>
            <a:miter lim="800000"/>
            <a:headEnd/>
            <a:tailEnd/>
          </a:ln>
        </p:spPr>
        <p:txBody>
          <a:bodyPr>
            <a:spAutoFit/>
          </a:bodyPr>
          <a:lstStyle/>
          <a:p>
            <a:r>
              <a:rPr lang="en-US" sz="3200" b="1">
                <a:solidFill>
                  <a:srgbClr val="ABA761"/>
                </a:solidFill>
                <a:latin typeface="Calibri" pitchFamily="34" charset="0"/>
              </a:rPr>
              <a:t>Components</a:t>
            </a:r>
          </a:p>
        </p:txBody>
      </p:sp>
      <p:sp>
        <p:nvSpPr>
          <p:cNvPr id="24582" name="Rectangle 5"/>
          <p:cNvSpPr>
            <a:spLocks noChangeArrowheads="1"/>
          </p:cNvSpPr>
          <p:nvPr/>
        </p:nvSpPr>
        <p:spPr bwMode="auto">
          <a:xfrm>
            <a:off x="4572000" y="1676400"/>
            <a:ext cx="76200" cy="4876800"/>
          </a:xfrm>
          <a:prstGeom prst="rect">
            <a:avLst/>
          </a:prstGeom>
          <a:solidFill>
            <a:srgbClr val="ABA761"/>
          </a:solidFill>
          <a:ln w="9525">
            <a:noFill/>
            <a:miter lim="800000"/>
            <a:headEnd/>
            <a:tailEnd/>
          </a:ln>
        </p:spPr>
        <p:txBody>
          <a:bodyPr wrap="none" anchor="ctr"/>
          <a:lstStyle/>
          <a:p>
            <a:endParaRPr lang="en-US">
              <a:solidFill>
                <a:srgbClr val="ABA761"/>
              </a:solidFill>
              <a:latin typeface="Calibri" pitchFamily="34" charset="0"/>
            </a:endParaRPr>
          </a:p>
        </p:txBody>
      </p:sp>
    </p:spTree>
  </p:cSld>
  <p:clrMapOvr>
    <a:masterClrMapping/>
  </p:clrMapOvr>
  <p:transition>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mtClean="0"/>
              <a:t>The Tricomponent Model</a:t>
            </a:r>
          </a:p>
        </p:txBody>
      </p:sp>
      <p:sp>
        <p:nvSpPr>
          <p:cNvPr id="25603" name="Rectangle 3"/>
          <p:cNvSpPr>
            <a:spLocks noGrp="1" noChangeArrowheads="1"/>
          </p:cNvSpPr>
          <p:nvPr>
            <p:ph type="body" sz="half" idx="1"/>
          </p:nvPr>
        </p:nvSpPr>
        <p:spPr>
          <a:xfrm>
            <a:off x="685800" y="2743200"/>
            <a:ext cx="3429000" cy="4525963"/>
          </a:xfrm>
        </p:spPr>
        <p:txBody>
          <a:bodyPr/>
          <a:lstStyle/>
          <a:p>
            <a:pPr eaLnBrk="1" hangingPunct="1"/>
            <a:r>
              <a:rPr lang="en-US" sz="3600" smtClean="0">
                <a:solidFill>
                  <a:schemeClr val="bg2"/>
                </a:solidFill>
              </a:rPr>
              <a:t>Cognitive</a:t>
            </a:r>
          </a:p>
          <a:p>
            <a:pPr eaLnBrk="1" hangingPunct="1"/>
            <a:r>
              <a:rPr lang="en-US" sz="3600" smtClean="0">
                <a:solidFill>
                  <a:schemeClr val="bg2"/>
                </a:solidFill>
              </a:rPr>
              <a:t>Affective</a:t>
            </a:r>
          </a:p>
          <a:p>
            <a:pPr eaLnBrk="1" hangingPunct="1"/>
            <a:r>
              <a:rPr lang="en-US" sz="3600" smtClean="0"/>
              <a:t>Conative</a:t>
            </a:r>
          </a:p>
        </p:txBody>
      </p:sp>
      <p:sp>
        <p:nvSpPr>
          <p:cNvPr id="25604" name="Rectangle 4"/>
          <p:cNvSpPr>
            <a:spLocks noGrp="1" noChangeArrowheads="1"/>
          </p:cNvSpPr>
          <p:nvPr>
            <p:ph type="body" sz="half" idx="2"/>
          </p:nvPr>
        </p:nvSpPr>
        <p:spPr>
          <a:xfrm>
            <a:off x="4724400" y="1905000"/>
            <a:ext cx="4038600" cy="4525962"/>
          </a:xfrm>
        </p:spPr>
        <p:txBody>
          <a:bodyPr/>
          <a:lstStyle/>
          <a:p>
            <a:pPr marL="0" indent="0" eaLnBrk="1" hangingPunct="1">
              <a:spcBef>
                <a:spcPct val="0"/>
              </a:spcBef>
              <a:buFontTx/>
              <a:buNone/>
            </a:pPr>
            <a:r>
              <a:rPr lang="en-US" sz="3200" dirty="0" smtClean="0"/>
              <a:t>The likelihood or tendency that an individual will undertake a specific action or behave in a particular way with regard to the attitude object</a:t>
            </a:r>
          </a:p>
        </p:txBody>
      </p:sp>
      <p:sp>
        <p:nvSpPr>
          <p:cNvPr id="25605" name="Rectangle 7"/>
          <p:cNvSpPr>
            <a:spLocks noChangeArrowheads="1"/>
          </p:cNvSpPr>
          <p:nvPr/>
        </p:nvSpPr>
        <p:spPr bwMode="auto">
          <a:xfrm>
            <a:off x="609600" y="1935163"/>
            <a:ext cx="4495800" cy="579437"/>
          </a:xfrm>
          <a:prstGeom prst="rect">
            <a:avLst/>
          </a:prstGeom>
          <a:noFill/>
          <a:ln w="9525">
            <a:noFill/>
            <a:miter lim="800000"/>
            <a:headEnd/>
            <a:tailEnd/>
          </a:ln>
        </p:spPr>
        <p:txBody>
          <a:bodyPr>
            <a:spAutoFit/>
          </a:bodyPr>
          <a:lstStyle/>
          <a:p>
            <a:r>
              <a:rPr lang="en-US" sz="3200" b="1">
                <a:solidFill>
                  <a:srgbClr val="ABA761"/>
                </a:solidFill>
                <a:latin typeface="Calibri" pitchFamily="34" charset="0"/>
              </a:rPr>
              <a:t>Components</a:t>
            </a:r>
          </a:p>
        </p:txBody>
      </p:sp>
      <p:sp>
        <p:nvSpPr>
          <p:cNvPr id="25606" name="Rectangle 5"/>
          <p:cNvSpPr>
            <a:spLocks noChangeArrowheads="1"/>
          </p:cNvSpPr>
          <p:nvPr/>
        </p:nvSpPr>
        <p:spPr bwMode="auto">
          <a:xfrm>
            <a:off x="4572000" y="1676400"/>
            <a:ext cx="76200" cy="4876800"/>
          </a:xfrm>
          <a:prstGeom prst="rect">
            <a:avLst/>
          </a:prstGeom>
          <a:solidFill>
            <a:srgbClr val="ABA761"/>
          </a:solidFill>
          <a:ln w="9525">
            <a:noFill/>
            <a:miter lim="800000"/>
            <a:headEnd/>
            <a:tailEnd/>
          </a:ln>
        </p:spPr>
        <p:txBody>
          <a:bodyPr wrap="none" anchor="ctr"/>
          <a:lstStyle/>
          <a:p>
            <a:endParaRPr lang="en-US">
              <a:solidFill>
                <a:srgbClr val="ABA761"/>
              </a:solidFill>
              <a:latin typeface="Calibri" pitchFamily="34" charset="0"/>
            </a:endParaRPr>
          </a:p>
        </p:txBody>
      </p:sp>
    </p:spTree>
  </p:cSld>
  <p:clrMapOvr>
    <a:masterClrMapping/>
  </p:clrMapOvr>
  <p:transition>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Discussion Questions</a:t>
            </a:r>
          </a:p>
        </p:txBody>
      </p:sp>
      <p:sp>
        <p:nvSpPr>
          <p:cNvPr id="26627" name="Rectangle 3"/>
          <p:cNvSpPr>
            <a:spLocks noGrp="1" noChangeArrowheads="1"/>
          </p:cNvSpPr>
          <p:nvPr>
            <p:ph type="body" idx="1"/>
          </p:nvPr>
        </p:nvSpPr>
        <p:spPr/>
        <p:txBody>
          <a:bodyPr/>
          <a:lstStyle/>
          <a:p>
            <a:r>
              <a:rPr lang="en-US" dirty="0" smtClean="0"/>
              <a:t>Explain your attitude towards </a:t>
            </a:r>
            <a:r>
              <a:rPr lang="en-US" b="1" dirty="0" smtClean="0"/>
              <a:t>“FAST FOOD”</a:t>
            </a:r>
            <a:r>
              <a:rPr lang="en-US" dirty="0" smtClean="0"/>
              <a:t> based on the </a:t>
            </a:r>
            <a:r>
              <a:rPr lang="en-US" dirty="0" err="1" smtClean="0"/>
              <a:t>tricomponent</a:t>
            </a:r>
            <a:r>
              <a:rPr lang="en-US" dirty="0" smtClean="0"/>
              <a:t> attribute model.</a:t>
            </a:r>
          </a:p>
          <a:p>
            <a:pPr algn="ctr">
              <a:buNone/>
            </a:pPr>
            <a:r>
              <a:rPr lang="en-US" b="1" dirty="0" smtClean="0"/>
              <a:t>Or </a:t>
            </a:r>
          </a:p>
          <a:p>
            <a:r>
              <a:rPr lang="en-US" dirty="0" smtClean="0"/>
              <a:t>Explain your attitude toward product of your choice based on the </a:t>
            </a:r>
            <a:r>
              <a:rPr lang="en-US" dirty="0" err="1" smtClean="0"/>
              <a:t>tricomponent</a:t>
            </a:r>
            <a:r>
              <a:rPr lang="en-US" dirty="0" smtClean="0"/>
              <a:t> attribute model.  </a:t>
            </a:r>
          </a:p>
          <a:p>
            <a:pPr eaLnBrk="1" hangingPunct="1"/>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ChangeArrowheads="1"/>
          </p:cNvSpPr>
          <p:nvPr/>
        </p:nvSpPr>
        <p:spPr bwMode="auto">
          <a:xfrm>
            <a:off x="609600" y="533400"/>
            <a:ext cx="3352800" cy="5638800"/>
          </a:xfrm>
          <a:prstGeom prst="rect">
            <a:avLst/>
          </a:prstGeom>
          <a:solidFill>
            <a:srgbClr val="938953"/>
          </a:solidFill>
          <a:ln w="57150">
            <a:noFill/>
            <a:miter lim="800000"/>
            <a:headEnd/>
            <a:tailEnd/>
          </a:ln>
          <a:effectLst/>
        </p:spPr>
        <p:txBody>
          <a:bodyPr lIns="365760" rIns="365760" anchor="ctr"/>
          <a:lstStyle/>
          <a:p>
            <a:pPr algn="ctr" eaLnBrk="0" fontAlgn="auto" hangingPunct="0">
              <a:spcBef>
                <a:spcPts val="0"/>
              </a:spcBef>
              <a:spcAft>
                <a:spcPts val="0"/>
              </a:spcAft>
              <a:defRPr/>
            </a:pPr>
            <a:r>
              <a:rPr lang="en-US" sz="3200" b="1">
                <a:solidFill>
                  <a:schemeClr val="bg1"/>
                </a:solidFill>
                <a:effectLst>
                  <a:outerShdw blurRad="38100" dist="38100" dir="2700000" algn="tl">
                    <a:srgbClr val="000000"/>
                  </a:outerShdw>
                </a:effectLst>
                <a:latin typeface="Times New Roman" pitchFamily="18" charset="0"/>
              </a:rPr>
              <a:t>Multiattribute Attitude Models</a:t>
            </a:r>
            <a:endParaRPr lang="en-US" sz="3200">
              <a:solidFill>
                <a:schemeClr val="bg1"/>
              </a:solidFill>
              <a:latin typeface="Times New Roman" pitchFamily="18" charset="0"/>
            </a:endParaRPr>
          </a:p>
        </p:txBody>
      </p:sp>
      <p:sp>
        <p:nvSpPr>
          <p:cNvPr id="107523" name="Rectangle 3"/>
          <p:cNvSpPr>
            <a:spLocks noChangeArrowheads="1"/>
          </p:cNvSpPr>
          <p:nvPr/>
        </p:nvSpPr>
        <p:spPr bwMode="auto">
          <a:xfrm>
            <a:off x="3962400" y="533400"/>
            <a:ext cx="4572000" cy="5638800"/>
          </a:xfrm>
          <a:prstGeom prst="rect">
            <a:avLst/>
          </a:prstGeom>
          <a:solidFill>
            <a:schemeClr val="bg1">
              <a:lumMod val="85000"/>
            </a:schemeClr>
          </a:solidFill>
          <a:ln w="57150">
            <a:noFill/>
            <a:miter lim="800000"/>
            <a:headEnd/>
            <a:tailEnd/>
          </a:ln>
          <a:effectLst/>
        </p:spPr>
        <p:txBody>
          <a:bodyPr lIns="548640" rIns="548640" anchor="ctr"/>
          <a:lstStyle/>
          <a:p>
            <a:pPr algn="ctr" eaLnBrk="0" fontAlgn="auto" hangingPunct="0">
              <a:spcBef>
                <a:spcPts val="0"/>
              </a:spcBef>
              <a:spcAft>
                <a:spcPts val="0"/>
              </a:spcAft>
              <a:defRPr/>
            </a:pPr>
            <a:endParaRPr lang="en-US" sz="3200" dirty="0">
              <a:latin typeface="Times New Roman" pitchFamily="18" charset="0"/>
            </a:endParaRPr>
          </a:p>
        </p:txBody>
      </p:sp>
    </p:spTree>
  </p:cSld>
  <p:clrMapOvr>
    <a:masterClrMapping/>
  </p:clrMapOvr>
  <p:transition>
    <p:cov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Multiattribute Attitude Models</a:t>
            </a:r>
          </a:p>
        </p:txBody>
      </p:sp>
      <p:sp>
        <p:nvSpPr>
          <p:cNvPr id="28675" name="Rectangle 3"/>
          <p:cNvSpPr>
            <a:spLocks noGrp="1" noChangeArrowheads="1"/>
          </p:cNvSpPr>
          <p:nvPr>
            <p:ph type="body" sz="half" idx="1"/>
          </p:nvPr>
        </p:nvSpPr>
        <p:spPr>
          <a:xfrm>
            <a:off x="457200" y="2743200"/>
            <a:ext cx="3962400" cy="4525963"/>
          </a:xfrm>
        </p:spPr>
        <p:txBody>
          <a:bodyPr/>
          <a:lstStyle/>
          <a:p>
            <a:pPr eaLnBrk="1" hangingPunct="1"/>
            <a:r>
              <a:rPr lang="en-US" b="1" dirty="0" smtClean="0"/>
              <a:t>The attitude-toward-object model</a:t>
            </a:r>
          </a:p>
          <a:p>
            <a:pPr eaLnBrk="1" hangingPunct="1"/>
            <a:r>
              <a:rPr lang="en-US" b="1" dirty="0" smtClean="0">
                <a:solidFill>
                  <a:schemeClr val="bg2"/>
                </a:solidFill>
              </a:rPr>
              <a:t>The attitude-toward-behavior model</a:t>
            </a:r>
          </a:p>
          <a:p>
            <a:pPr eaLnBrk="1" hangingPunct="1"/>
            <a:r>
              <a:rPr lang="en-US" b="1" dirty="0" smtClean="0">
                <a:solidFill>
                  <a:schemeClr val="bg2"/>
                </a:solidFill>
              </a:rPr>
              <a:t>Theory-of-reasoned-action model</a:t>
            </a:r>
          </a:p>
        </p:txBody>
      </p:sp>
      <p:sp>
        <p:nvSpPr>
          <p:cNvPr id="28676" name="Rectangle 4"/>
          <p:cNvSpPr>
            <a:spLocks noGrp="1" noChangeArrowheads="1"/>
          </p:cNvSpPr>
          <p:nvPr>
            <p:ph type="body" sz="half" idx="2"/>
          </p:nvPr>
        </p:nvSpPr>
        <p:spPr>
          <a:xfrm>
            <a:off x="4724400" y="1905000"/>
            <a:ext cx="4038600" cy="4525963"/>
          </a:xfrm>
        </p:spPr>
        <p:txBody>
          <a:bodyPr>
            <a:normAutofit/>
          </a:bodyPr>
          <a:lstStyle/>
          <a:p>
            <a:pPr marL="0" indent="0" eaLnBrk="1" hangingPunct="1">
              <a:spcBef>
                <a:spcPct val="0"/>
              </a:spcBef>
              <a:buNone/>
            </a:pPr>
            <a:endParaRPr lang="en-US" dirty="0" smtClean="0"/>
          </a:p>
          <a:p>
            <a:pPr marL="354013" indent="-354013">
              <a:spcBef>
                <a:spcPct val="0"/>
              </a:spcBef>
            </a:pPr>
            <a:r>
              <a:rPr lang="en-US" dirty="0" smtClean="0"/>
              <a:t>Useful to measure attitudes toward product and service attributes</a:t>
            </a:r>
          </a:p>
          <a:p>
            <a:pPr marL="354013" indent="-354013" eaLnBrk="1" hangingPunct="1">
              <a:spcBef>
                <a:spcPct val="0"/>
              </a:spcBef>
            </a:pPr>
            <a:r>
              <a:rPr lang="en-US" dirty="0" smtClean="0"/>
              <a:t>E.g. buying a house – </a:t>
            </a:r>
          </a:p>
          <a:p>
            <a:pPr marL="354013" indent="-354013" eaLnBrk="1" hangingPunct="1">
              <a:spcBef>
                <a:spcPct val="0"/>
              </a:spcBef>
              <a:buNone/>
            </a:pPr>
            <a:r>
              <a:rPr lang="en-US" dirty="0" smtClean="0"/>
              <a:t>	2  </a:t>
            </a:r>
            <a:r>
              <a:rPr lang="en-US" dirty="0" err="1" smtClean="0"/>
              <a:t>bhk</a:t>
            </a:r>
            <a:r>
              <a:rPr lang="en-US" dirty="0" smtClean="0"/>
              <a:t> +2 </a:t>
            </a:r>
            <a:r>
              <a:rPr lang="en-US" dirty="0" err="1" smtClean="0"/>
              <a:t>freshrooms</a:t>
            </a:r>
            <a:r>
              <a:rPr lang="en-US" dirty="0" smtClean="0"/>
              <a:t> + back yard.  </a:t>
            </a:r>
          </a:p>
        </p:txBody>
      </p:sp>
      <p:sp>
        <p:nvSpPr>
          <p:cNvPr id="28677" name="Rectangle 5"/>
          <p:cNvSpPr>
            <a:spLocks noChangeArrowheads="1"/>
          </p:cNvSpPr>
          <p:nvPr/>
        </p:nvSpPr>
        <p:spPr bwMode="auto">
          <a:xfrm>
            <a:off x="4572000" y="1676400"/>
            <a:ext cx="76200" cy="4876800"/>
          </a:xfrm>
          <a:prstGeom prst="rect">
            <a:avLst/>
          </a:prstGeom>
          <a:solidFill>
            <a:srgbClr val="ABA761"/>
          </a:solidFill>
          <a:ln w="9525">
            <a:noFill/>
            <a:miter lim="800000"/>
            <a:headEnd/>
            <a:tailEnd/>
          </a:ln>
        </p:spPr>
        <p:txBody>
          <a:bodyPr wrap="none" anchor="ctr"/>
          <a:lstStyle/>
          <a:p>
            <a:endParaRPr lang="en-US">
              <a:solidFill>
                <a:srgbClr val="ABA761"/>
              </a:solidFill>
              <a:latin typeface="Calibri" pitchFamily="34" charset="0"/>
            </a:endParaRPr>
          </a:p>
        </p:txBody>
      </p:sp>
      <p:sp>
        <p:nvSpPr>
          <p:cNvPr id="28678" name="Rectangle 7"/>
          <p:cNvSpPr>
            <a:spLocks noChangeArrowheads="1"/>
          </p:cNvSpPr>
          <p:nvPr/>
        </p:nvSpPr>
        <p:spPr bwMode="auto">
          <a:xfrm>
            <a:off x="609600" y="1935163"/>
            <a:ext cx="4495800" cy="579437"/>
          </a:xfrm>
          <a:prstGeom prst="rect">
            <a:avLst/>
          </a:prstGeom>
          <a:noFill/>
          <a:ln w="9525">
            <a:noFill/>
            <a:miter lim="800000"/>
            <a:headEnd/>
            <a:tailEnd/>
          </a:ln>
        </p:spPr>
        <p:txBody>
          <a:bodyPr>
            <a:spAutoFit/>
          </a:bodyPr>
          <a:lstStyle/>
          <a:p>
            <a:r>
              <a:rPr lang="en-US" sz="3200" b="1">
                <a:solidFill>
                  <a:srgbClr val="ABA761"/>
                </a:solidFill>
                <a:latin typeface="Calibri" pitchFamily="34" charset="0"/>
              </a:rPr>
              <a:t>Types</a:t>
            </a:r>
          </a:p>
        </p:txBody>
      </p:sp>
    </p:spTree>
  </p:cSld>
  <p:clrMapOvr>
    <a:masterClrMapping/>
  </p:clrMapOvr>
  <p:transition>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ChangeArrowheads="1"/>
          </p:cNvSpPr>
          <p:nvPr/>
        </p:nvSpPr>
        <p:spPr bwMode="auto">
          <a:xfrm>
            <a:off x="457200" y="2133600"/>
            <a:ext cx="3200400" cy="3352800"/>
          </a:xfrm>
          <a:prstGeom prst="rect">
            <a:avLst/>
          </a:prstGeom>
          <a:noFill/>
          <a:ln w="9525">
            <a:noFill/>
            <a:miter lim="800000"/>
            <a:headEnd/>
            <a:tailEnd/>
          </a:ln>
          <a:effectLst/>
        </p:spPr>
        <p:txBody>
          <a:bodyPr/>
          <a:lstStyle/>
          <a:p>
            <a:pPr marL="342900" indent="-342900" algn="ctr">
              <a:spcBef>
                <a:spcPct val="20000"/>
              </a:spcBef>
            </a:pPr>
            <a:r>
              <a:rPr lang="en-US" sz="3200">
                <a:solidFill>
                  <a:srgbClr val="B10909"/>
                </a:solidFill>
              </a:rPr>
              <a:t>Positive attitudes toward brands help with brand extensions</a:t>
            </a:r>
          </a:p>
        </p:txBody>
      </p:sp>
      <p:pic>
        <p:nvPicPr>
          <p:cNvPr id="152579" name="Picture 3" descr="adidas"/>
          <p:cNvPicPr>
            <a:picLocks noChangeAspect="1" noChangeArrowheads="1"/>
          </p:cNvPicPr>
          <p:nvPr/>
        </p:nvPicPr>
        <p:blipFill>
          <a:blip r:embed="rId2" cstate="print"/>
          <a:srcRect/>
          <a:stretch>
            <a:fillRect/>
          </a:stretch>
        </p:blipFill>
        <p:spPr bwMode="auto">
          <a:xfrm>
            <a:off x="4178300" y="228600"/>
            <a:ext cx="4654550" cy="65532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Multiattribute Attitude Models</a:t>
            </a:r>
          </a:p>
        </p:txBody>
      </p:sp>
      <p:sp>
        <p:nvSpPr>
          <p:cNvPr id="29699" name="Rectangle 3"/>
          <p:cNvSpPr>
            <a:spLocks noGrp="1" noChangeArrowheads="1"/>
          </p:cNvSpPr>
          <p:nvPr>
            <p:ph type="body" sz="half" idx="1"/>
          </p:nvPr>
        </p:nvSpPr>
        <p:spPr>
          <a:xfrm>
            <a:off x="457200" y="2743200"/>
            <a:ext cx="3962400" cy="4525963"/>
          </a:xfrm>
        </p:spPr>
        <p:txBody>
          <a:bodyPr/>
          <a:lstStyle/>
          <a:p>
            <a:pPr eaLnBrk="1" hangingPunct="1"/>
            <a:r>
              <a:rPr lang="en-US" b="1" smtClean="0">
                <a:solidFill>
                  <a:schemeClr val="bg2"/>
                </a:solidFill>
              </a:rPr>
              <a:t>The attitude-toward-object model</a:t>
            </a:r>
          </a:p>
          <a:p>
            <a:pPr eaLnBrk="1" hangingPunct="1"/>
            <a:r>
              <a:rPr lang="en-US" b="1" smtClean="0"/>
              <a:t>The attitude-toward-behavior model</a:t>
            </a:r>
          </a:p>
          <a:p>
            <a:pPr eaLnBrk="1" hangingPunct="1"/>
            <a:r>
              <a:rPr lang="en-US" b="1" smtClean="0">
                <a:solidFill>
                  <a:schemeClr val="bg2"/>
                </a:solidFill>
              </a:rPr>
              <a:t>Theory-of-reasoned-action model</a:t>
            </a:r>
          </a:p>
        </p:txBody>
      </p:sp>
      <p:sp>
        <p:nvSpPr>
          <p:cNvPr id="29700" name="Rectangle 4"/>
          <p:cNvSpPr>
            <a:spLocks noGrp="1" noChangeArrowheads="1"/>
          </p:cNvSpPr>
          <p:nvPr>
            <p:ph type="body" sz="half" idx="2"/>
          </p:nvPr>
        </p:nvSpPr>
        <p:spPr>
          <a:xfrm>
            <a:off x="4724400" y="1828800"/>
            <a:ext cx="4038600" cy="4525963"/>
          </a:xfrm>
        </p:spPr>
        <p:txBody>
          <a:bodyPr>
            <a:normAutofit fontScale="92500" lnSpcReduction="10000"/>
          </a:bodyPr>
          <a:lstStyle/>
          <a:p>
            <a:pPr marL="354013" indent="-354013" eaLnBrk="1" hangingPunct="1"/>
            <a:r>
              <a:rPr lang="en-US" dirty="0" smtClean="0"/>
              <a:t>Is the attitude toward behaving or acting with respect to purchasing an object, rather than the attitude toward the object itself </a:t>
            </a:r>
          </a:p>
          <a:p>
            <a:pPr marL="0" indent="0" eaLnBrk="1" hangingPunct="1">
              <a:buNone/>
            </a:pPr>
            <a:endParaRPr lang="en-US" dirty="0" smtClean="0"/>
          </a:p>
          <a:p>
            <a:pPr marL="354013" indent="-354013" eaLnBrk="1" hangingPunct="1"/>
            <a:r>
              <a:rPr lang="en-US" dirty="0" smtClean="0"/>
              <a:t>How likely are you to purchase brand X rather than how highly do you rate brand X.</a:t>
            </a:r>
          </a:p>
        </p:txBody>
      </p:sp>
      <p:sp>
        <p:nvSpPr>
          <p:cNvPr id="29701" name="Rectangle 7"/>
          <p:cNvSpPr>
            <a:spLocks noChangeArrowheads="1"/>
          </p:cNvSpPr>
          <p:nvPr/>
        </p:nvSpPr>
        <p:spPr bwMode="auto">
          <a:xfrm>
            <a:off x="609600" y="1935163"/>
            <a:ext cx="4495800" cy="579437"/>
          </a:xfrm>
          <a:prstGeom prst="rect">
            <a:avLst/>
          </a:prstGeom>
          <a:noFill/>
          <a:ln w="9525">
            <a:noFill/>
            <a:miter lim="800000"/>
            <a:headEnd/>
            <a:tailEnd/>
          </a:ln>
        </p:spPr>
        <p:txBody>
          <a:bodyPr>
            <a:spAutoFit/>
          </a:bodyPr>
          <a:lstStyle/>
          <a:p>
            <a:r>
              <a:rPr lang="en-US" sz="3200" b="1">
                <a:solidFill>
                  <a:srgbClr val="ABA761"/>
                </a:solidFill>
                <a:latin typeface="Calibri" pitchFamily="34" charset="0"/>
              </a:rPr>
              <a:t>Types</a:t>
            </a:r>
          </a:p>
        </p:txBody>
      </p:sp>
    </p:spTree>
  </p:cSld>
  <p:clrMapOvr>
    <a:masterClrMapping/>
  </p:clrMapOvr>
  <p:transition>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z="2400" smtClean="0"/>
              <a:t>What Is Your Attitude Toward the Product Advertised? What Is Your Attitude Toward the Ad Itself? Are the Two Attitudes Similar or Different?</a:t>
            </a:r>
          </a:p>
        </p:txBody>
      </p:sp>
      <p:pic>
        <p:nvPicPr>
          <p:cNvPr id="108546" name="Picture 2" descr="http://grocerytrader.co.uk/wp-content/uploads/2009/10/ambi-pur-logo.jpg"/>
          <p:cNvPicPr>
            <a:picLocks noChangeAspect="1" noChangeArrowheads="1"/>
          </p:cNvPicPr>
          <p:nvPr/>
        </p:nvPicPr>
        <p:blipFill>
          <a:blip r:embed="rId2" cstate="print"/>
          <a:srcRect/>
          <a:stretch>
            <a:fillRect/>
          </a:stretch>
        </p:blipFill>
        <p:spPr bwMode="auto">
          <a:xfrm>
            <a:off x="3581400" y="2667000"/>
            <a:ext cx="1981200" cy="1981200"/>
          </a:xfrm>
          <a:prstGeom prst="rect">
            <a:avLst/>
          </a:prstGeom>
          <a:noFill/>
        </p:spPr>
      </p:pic>
      <p:pic>
        <p:nvPicPr>
          <p:cNvPr id="108548" name="Picture 4" descr="http://t1.gstatic.com/images?q=tbn:ANd9GcSK8Hozp3j_e7HUNI4s-EScIxB4744ReQ-zemjAojnl_8JZF3GhtQ"/>
          <p:cNvPicPr>
            <a:picLocks noChangeAspect="1" noChangeArrowheads="1"/>
          </p:cNvPicPr>
          <p:nvPr/>
        </p:nvPicPr>
        <p:blipFill>
          <a:blip r:embed="rId3" cstate="print"/>
          <a:srcRect/>
          <a:stretch>
            <a:fillRect/>
          </a:stretch>
        </p:blipFill>
        <p:spPr bwMode="auto">
          <a:xfrm>
            <a:off x="609600" y="2286000"/>
            <a:ext cx="1847850" cy="2476501"/>
          </a:xfrm>
          <a:prstGeom prst="rect">
            <a:avLst/>
          </a:prstGeom>
          <a:noFill/>
        </p:spPr>
      </p:pic>
      <p:pic>
        <p:nvPicPr>
          <p:cNvPr id="108550" name="Picture 6" descr="http://t3.gstatic.com/images?q=tbn:ANd9GcTwKXOKU19SYkiG_fd8OuyBqdn4M2_3U4swnX9tK0femWtolF4Zpw"/>
          <p:cNvPicPr>
            <a:picLocks noChangeAspect="1" noChangeArrowheads="1"/>
          </p:cNvPicPr>
          <p:nvPr/>
        </p:nvPicPr>
        <p:blipFill>
          <a:blip r:embed="rId4" cstate="print"/>
          <a:srcRect/>
          <a:stretch>
            <a:fillRect/>
          </a:stretch>
        </p:blipFill>
        <p:spPr bwMode="auto">
          <a:xfrm>
            <a:off x="6096000" y="2438400"/>
            <a:ext cx="2143125" cy="2143125"/>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z="3600" smtClean="0"/>
              <a:t>Multiattribute Attitude Models</a:t>
            </a:r>
          </a:p>
        </p:txBody>
      </p:sp>
      <p:sp>
        <p:nvSpPr>
          <p:cNvPr id="31747" name="Rectangle 3"/>
          <p:cNvSpPr>
            <a:spLocks noGrp="1" noChangeArrowheads="1"/>
          </p:cNvSpPr>
          <p:nvPr>
            <p:ph type="body" sz="half" idx="1"/>
          </p:nvPr>
        </p:nvSpPr>
        <p:spPr>
          <a:xfrm>
            <a:off x="457200" y="2743200"/>
            <a:ext cx="3962400" cy="4525963"/>
          </a:xfrm>
        </p:spPr>
        <p:txBody>
          <a:bodyPr/>
          <a:lstStyle/>
          <a:p>
            <a:pPr eaLnBrk="1" hangingPunct="1"/>
            <a:r>
              <a:rPr lang="en-US" b="1" smtClean="0">
                <a:solidFill>
                  <a:schemeClr val="bg2"/>
                </a:solidFill>
              </a:rPr>
              <a:t>The attitude-toward-object model</a:t>
            </a:r>
          </a:p>
          <a:p>
            <a:pPr eaLnBrk="1" hangingPunct="1"/>
            <a:r>
              <a:rPr lang="en-US" b="1" smtClean="0">
                <a:solidFill>
                  <a:schemeClr val="bg2"/>
                </a:solidFill>
              </a:rPr>
              <a:t>The attitude-toward-behavior model</a:t>
            </a:r>
          </a:p>
          <a:p>
            <a:pPr eaLnBrk="1" hangingPunct="1"/>
            <a:r>
              <a:rPr lang="en-US" b="1" smtClean="0"/>
              <a:t>Theory-of-reasoned-action model</a:t>
            </a:r>
          </a:p>
        </p:txBody>
      </p:sp>
      <p:sp>
        <p:nvSpPr>
          <p:cNvPr id="31748" name="Rectangle 4"/>
          <p:cNvSpPr>
            <a:spLocks noGrp="1" noChangeArrowheads="1"/>
          </p:cNvSpPr>
          <p:nvPr>
            <p:ph type="body" sz="half" idx="2"/>
          </p:nvPr>
        </p:nvSpPr>
        <p:spPr>
          <a:xfrm>
            <a:off x="4724400" y="1905000"/>
            <a:ext cx="4038600" cy="4525963"/>
          </a:xfrm>
        </p:spPr>
        <p:txBody>
          <a:bodyPr/>
          <a:lstStyle/>
          <a:p>
            <a:pPr marL="354013" indent="-354013" eaLnBrk="1" hangingPunct="1">
              <a:spcBef>
                <a:spcPct val="0"/>
              </a:spcBef>
            </a:pPr>
            <a:r>
              <a:rPr lang="en-US" dirty="0" smtClean="0"/>
              <a:t>Includes cognitive, affective, and conative components</a:t>
            </a:r>
          </a:p>
          <a:p>
            <a:pPr marL="354013" indent="-354013" eaLnBrk="1" hangingPunct="1">
              <a:spcBef>
                <a:spcPct val="0"/>
              </a:spcBef>
            </a:pPr>
            <a:r>
              <a:rPr lang="en-US" dirty="0" smtClean="0"/>
              <a:t>Includes subjective norms in addition to attitude</a:t>
            </a:r>
          </a:p>
        </p:txBody>
      </p:sp>
      <p:sp>
        <p:nvSpPr>
          <p:cNvPr id="31749" name="Rectangle 7"/>
          <p:cNvSpPr>
            <a:spLocks noChangeArrowheads="1"/>
          </p:cNvSpPr>
          <p:nvPr/>
        </p:nvSpPr>
        <p:spPr bwMode="auto">
          <a:xfrm>
            <a:off x="609600" y="1935163"/>
            <a:ext cx="4495800" cy="579437"/>
          </a:xfrm>
          <a:prstGeom prst="rect">
            <a:avLst/>
          </a:prstGeom>
          <a:noFill/>
          <a:ln w="9525">
            <a:noFill/>
            <a:miter lim="800000"/>
            <a:headEnd/>
            <a:tailEnd/>
          </a:ln>
        </p:spPr>
        <p:txBody>
          <a:bodyPr>
            <a:spAutoFit/>
          </a:bodyPr>
          <a:lstStyle/>
          <a:p>
            <a:r>
              <a:rPr lang="en-US" sz="3200" b="1">
                <a:solidFill>
                  <a:srgbClr val="ABA761"/>
                </a:solidFill>
                <a:latin typeface="Calibri" pitchFamily="34" charset="0"/>
              </a:rPr>
              <a:t>Types</a:t>
            </a:r>
          </a:p>
        </p:txBody>
      </p:sp>
    </p:spTree>
  </p:cSld>
  <p:clrMapOvr>
    <a:masterClrMapping/>
  </p:clrMapOvr>
  <p:transition>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Discussion Question</a:t>
            </a:r>
          </a:p>
        </p:txBody>
      </p:sp>
      <p:sp>
        <p:nvSpPr>
          <p:cNvPr id="33795" name="Rectangle 3"/>
          <p:cNvSpPr>
            <a:spLocks noGrp="1" noChangeArrowheads="1"/>
          </p:cNvSpPr>
          <p:nvPr>
            <p:ph type="body" idx="1"/>
          </p:nvPr>
        </p:nvSpPr>
        <p:spPr/>
        <p:txBody>
          <a:bodyPr/>
          <a:lstStyle/>
          <a:p>
            <a:pPr eaLnBrk="1" hangingPunct="1"/>
            <a:r>
              <a:rPr lang="en-US" dirty="0" smtClean="0"/>
              <a:t>Now use the theory of reasoned action to describe your attitude toward your college/university when deciding on which school to attend.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ChangeArrowheads="1"/>
          </p:cNvSpPr>
          <p:nvPr/>
        </p:nvSpPr>
        <p:spPr bwMode="auto">
          <a:xfrm>
            <a:off x="609600" y="533400"/>
            <a:ext cx="3200400" cy="5638800"/>
          </a:xfrm>
          <a:prstGeom prst="rect">
            <a:avLst/>
          </a:prstGeom>
          <a:solidFill>
            <a:srgbClr val="938953"/>
          </a:solidFill>
          <a:ln w="57150">
            <a:noFill/>
            <a:miter lim="800000"/>
            <a:headEnd/>
            <a:tailEnd/>
          </a:ln>
          <a:effectLst/>
        </p:spPr>
        <p:txBody>
          <a:bodyPr lIns="365760" rIns="365760" anchor="ctr"/>
          <a:lstStyle/>
          <a:p>
            <a:pPr algn="ctr" eaLnBrk="0" fontAlgn="auto" hangingPunct="0">
              <a:spcBef>
                <a:spcPts val="0"/>
              </a:spcBef>
              <a:spcAft>
                <a:spcPts val="0"/>
              </a:spcAft>
              <a:defRPr/>
            </a:pPr>
            <a:r>
              <a:rPr lang="en-US" sz="3200" b="1">
                <a:solidFill>
                  <a:schemeClr val="bg1"/>
                </a:solidFill>
                <a:effectLst>
                  <a:outerShdw blurRad="38100" dist="38100" dir="2700000" algn="tl">
                    <a:srgbClr val="000000"/>
                  </a:outerShdw>
                </a:effectLst>
                <a:latin typeface="Times New Roman" pitchFamily="18" charset="0"/>
              </a:rPr>
              <a:t>Theory of Trying to Consume</a:t>
            </a:r>
          </a:p>
        </p:txBody>
      </p:sp>
      <p:sp>
        <p:nvSpPr>
          <p:cNvPr id="112643" name="Rectangle 3"/>
          <p:cNvSpPr>
            <a:spLocks noChangeArrowheads="1"/>
          </p:cNvSpPr>
          <p:nvPr/>
        </p:nvSpPr>
        <p:spPr bwMode="auto">
          <a:xfrm>
            <a:off x="3810000" y="533400"/>
            <a:ext cx="4724400" cy="5638800"/>
          </a:xfrm>
          <a:prstGeom prst="rect">
            <a:avLst/>
          </a:prstGeom>
          <a:solidFill>
            <a:schemeClr val="bg1">
              <a:lumMod val="85000"/>
            </a:schemeClr>
          </a:solidFill>
          <a:ln w="57150">
            <a:noFill/>
            <a:miter lim="800000"/>
            <a:headEnd/>
            <a:tailEnd/>
          </a:ln>
          <a:effectLst/>
        </p:spPr>
        <p:txBody>
          <a:bodyPr lIns="548640" rIns="548640" anchor="ctr"/>
          <a:lstStyle/>
          <a:p>
            <a:r>
              <a:rPr lang="en-US" sz="2400" dirty="0"/>
              <a:t>The </a:t>
            </a:r>
            <a:r>
              <a:rPr lang="en-US" sz="2400" b="1" dirty="0"/>
              <a:t>theory of trying to consume</a:t>
            </a:r>
            <a:r>
              <a:rPr lang="en-US" sz="2400" dirty="0"/>
              <a:t> addresses the fact that many people may want to purchase but in many cases they cannot.  This may occur for personal reasons, such as not having enough money, or situational reasons, such as not being able to go to a particular store.</a:t>
            </a:r>
          </a:p>
        </p:txBody>
      </p:sp>
    </p:spTree>
  </p:cSld>
  <p:clrMapOvr>
    <a:masterClrMapping/>
  </p:clrMapOvr>
  <p:transition>
    <p:cov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ChangeArrowheads="1"/>
          </p:cNvSpPr>
          <p:nvPr/>
        </p:nvSpPr>
        <p:spPr bwMode="auto">
          <a:xfrm>
            <a:off x="609600" y="533400"/>
            <a:ext cx="3352800" cy="5638800"/>
          </a:xfrm>
          <a:prstGeom prst="rect">
            <a:avLst/>
          </a:prstGeom>
          <a:solidFill>
            <a:srgbClr val="938953"/>
          </a:solidFill>
          <a:ln w="57150">
            <a:noFill/>
            <a:miter lim="800000"/>
            <a:headEnd/>
            <a:tailEnd/>
          </a:ln>
          <a:effectLst/>
        </p:spPr>
        <p:txBody>
          <a:bodyPr lIns="365760" rIns="365760" anchor="ctr"/>
          <a:lstStyle/>
          <a:p>
            <a:pPr algn="ctr" eaLnBrk="0" fontAlgn="auto" hangingPunct="0">
              <a:spcBef>
                <a:spcPts val="0"/>
              </a:spcBef>
              <a:spcAft>
                <a:spcPts val="0"/>
              </a:spcAft>
              <a:defRPr/>
            </a:pPr>
            <a:r>
              <a:rPr lang="en-US" sz="3200" b="1" dirty="0">
                <a:solidFill>
                  <a:schemeClr val="bg1"/>
                </a:solidFill>
                <a:effectLst>
                  <a:outerShdw blurRad="38100" dist="38100" dir="2700000" algn="tl">
                    <a:srgbClr val="000000"/>
                  </a:outerShdw>
                </a:effectLst>
                <a:latin typeface="Times New Roman" pitchFamily="18" charset="0"/>
              </a:rPr>
              <a:t>Attitude-Toward-the-Ad Model</a:t>
            </a:r>
          </a:p>
          <a:p>
            <a:pPr algn="ctr" eaLnBrk="0" fontAlgn="auto" hangingPunct="0">
              <a:spcBef>
                <a:spcPts val="0"/>
              </a:spcBef>
              <a:spcAft>
                <a:spcPts val="0"/>
              </a:spcAft>
              <a:defRPr/>
            </a:pPr>
            <a:endParaRPr lang="en-US" sz="3200" b="1" dirty="0">
              <a:solidFill>
                <a:schemeClr val="bg1"/>
              </a:solidFill>
              <a:effectLst>
                <a:outerShdw blurRad="38100" dist="38100" dir="2700000" algn="tl">
                  <a:srgbClr val="000000"/>
                </a:outerShdw>
              </a:effectLst>
              <a:latin typeface="Times New Roman" pitchFamily="18" charset="0"/>
            </a:endParaRPr>
          </a:p>
        </p:txBody>
      </p:sp>
      <p:sp>
        <p:nvSpPr>
          <p:cNvPr id="144387" name="Rectangle 3"/>
          <p:cNvSpPr>
            <a:spLocks noChangeArrowheads="1"/>
          </p:cNvSpPr>
          <p:nvPr/>
        </p:nvSpPr>
        <p:spPr bwMode="auto">
          <a:xfrm>
            <a:off x="3962400" y="491836"/>
            <a:ext cx="4724400" cy="5638800"/>
          </a:xfrm>
          <a:prstGeom prst="rect">
            <a:avLst/>
          </a:prstGeom>
          <a:solidFill>
            <a:schemeClr val="bg1">
              <a:lumMod val="85000"/>
            </a:schemeClr>
          </a:solidFill>
          <a:ln w="57150">
            <a:noFill/>
            <a:miter lim="800000"/>
            <a:headEnd/>
            <a:tailEnd/>
          </a:ln>
          <a:effectLst/>
        </p:spPr>
        <p:txBody>
          <a:bodyPr lIns="548640" rIns="548640" anchor="ctr"/>
          <a:lstStyle/>
          <a:p>
            <a:r>
              <a:rPr lang="en-US" sz="2800" dirty="0"/>
              <a:t>The </a:t>
            </a:r>
            <a:r>
              <a:rPr lang="en-US" sz="2800" b="1" dirty="0"/>
              <a:t>attitude-toward-the-ad model </a:t>
            </a:r>
            <a:r>
              <a:rPr lang="en-US" sz="2800" dirty="0"/>
              <a:t>helps us understand how advertising impacts </a:t>
            </a:r>
            <a:r>
              <a:rPr lang="en-US" sz="2800" dirty="0" smtClean="0"/>
              <a:t>attitudes</a:t>
            </a:r>
            <a:r>
              <a:rPr lang="en-US" sz="2800" dirty="0"/>
              <a:t> </a:t>
            </a:r>
            <a:r>
              <a:rPr lang="en-US" sz="2800" dirty="0" smtClean="0"/>
              <a:t>and </a:t>
            </a:r>
            <a:r>
              <a:rPr lang="en-US" sz="2800" dirty="0" smtClean="0"/>
              <a:t>behaviors</a:t>
            </a:r>
            <a:endParaRPr lang="en-US" sz="2800" dirty="0"/>
          </a:p>
        </p:txBody>
      </p:sp>
    </p:spTree>
  </p:cSld>
  <p:clrMapOvr>
    <a:masterClrMapping/>
  </p:clrMapOvr>
  <p:transition>
    <p:cove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3"/>
          <p:cNvSpPr>
            <a:spLocks noGrp="1"/>
          </p:cNvSpPr>
          <p:nvPr>
            <p:ph type="title"/>
          </p:nvPr>
        </p:nvSpPr>
        <p:spPr>
          <a:xfrm>
            <a:off x="457200" y="381000"/>
            <a:ext cx="8229600" cy="1143000"/>
          </a:xfrm>
        </p:spPr>
        <p:txBody>
          <a:bodyPr/>
          <a:lstStyle/>
          <a:p>
            <a:pPr eaLnBrk="1" hangingPunct="1"/>
            <a:r>
              <a:rPr lang="en-US" sz="3200" dirty="0" smtClean="0"/>
              <a:t>A Conception of the Relationship Among Elements in an Attitude-Toward-the-Ad Model </a:t>
            </a:r>
            <a:br>
              <a:rPr lang="en-US" sz="3200" dirty="0" smtClean="0"/>
            </a:br>
            <a:endParaRPr lang="en-US" sz="3200" dirty="0" smtClean="0"/>
          </a:p>
        </p:txBody>
      </p:sp>
      <p:pic>
        <p:nvPicPr>
          <p:cNvPr id="37894" name="Picture 8" descr="fig08_06"/>
          <p:cNvPicPr>
            <a:picLocks noChangeAspect="1" noChangeArrowheads="1"/>
          </p:cNvPicPr>
          <p:nvPr/>
        </p:nvPicPr>
        <p:blipFill>
          <a:blip r:embed="rId3" cstate="print"/>
          <a:srcRect/>
          <a:stretch>
            <a:fillRect/>
          </a:stretch>
        </p:blipFill>
        <p:spPr bwMode="auto">
          <a:xfrm>
            <a:off x="457200" y="1477963"/>
            <a:ext cx="8153400" cy="4999037"/>
          </a:xfrm>
          <a:prstGeom prst="rect">
            <a:avLst/>
          </a:prstGeom>
          <a:noFill/>
          <a:ln w="9525">
            <a:noFill/>
            <a:miter lim="800000"/>
            <a:headEnd/>
            <a:tailEnd/>
          </a:ln>
        </p:spPr>
      </p:pic>
    </p:spTree>
  </p:cSld>
  <p:clrMapOvr>
    <a:masterClrMapping/>
  </p:clrMapOvr>
  <p:transition>
    <p:cove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dirty="0" smtClean="0"/>
              <a:t> Attitude Formation</a:t>
            </a:r>
          </a:p>
        </p:txBody>
      </p:sp>
      <p:sp>
        <p:nvSpPr>
          <p:cNvPr id="41987" name="Rectangle 3"/>
          <p:cNvSpPr>
            <a:spLocks noGrp="1" noChangeArrowheads="1"/>
          </p:cNvSpPr>
          <p:nvPr>
            <p:ph type="body" idx="1"/>
          </p:nvPr>
        </p:nvSpPr>
        <p:spPr/>
        <p:txBody>
          <a:bodyPr/>
          <a:lstStyle/>
          <a:p>
            <a:pPr eaLnBrk="1" hangingPunct="1"/>
            <a:r>
              <a:rPr lang="en-US" dirty="0" smtClean="0"/>
              <a:t>Sources of influence on attitude formation</a:t>
            </a:r>
          </a:p>
          <a:p>
            <a:pPr lvl="1" eaLnBrk="1" hangingPunct="1"/>
            <a:r>
              <a:rPr lang="en-US" dirty="0" smtClean="0"/>
              <a:t>Personal experience</a:t>
            </a:r>
          </a:p>
          <a:p>
            <a:pPr lvl="1" eaLnBrk="1" hangingPunct="1"/>
            <a:r>
              <a:rPr lang="en-US" dirty="0" smtClean="0"/>
              <a:t>Influence of family</a:t>
            </a:r>
          </a:p>
          <a:p>
            <a:pPr lvl="1" eaLnBrk="1" hangingPunct="1"/>
            <a:r>
              <a:rPr lang="en-US" dirty="0" smtClean="0"/>
              <a:t>Direct marketing and mass media</a:t>
            </a:r>
          </a:p>
          <a:p>
            <a:pPr eaLnBrk="1" hangingPunct="1"/>
            <a:r>
              <a:rPr lang="en-US" dirty="0" smtClean="0"/>
              <a:t>Personality factors</a:t>
            </a:r>
          </a:p>
          <a:p>
            <a:pPr lvl="1" eaLnBrk="1" hangingPunct="1"/>
            <a:endParaRPr lang="en-US" dirty="0" smtClean="0"/>
          </a:p>
          <a:p>
            <a:pPr eaLnBrk="1" hangingPunct="1"/>
            <a:endParaRPr lang="en-US" dirty="0" smtClean="0"/>
          </a:p>
        </p:txBody>
      </p:sp>
    </p:spTree>
  </p:cSld>
  <p:clrMapOvr>
    <a:masterClrMapping/>
  </p:clrMapOvr>
  <p:transition>
    <p:cov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78D11B85-6A64-46B1-87CA-B13B7353B58B}" type="slidenum">
              <a:rPr lang="en-US" smtClean="0"/>
              <a:pPr>
                <a:defRPr/>
              </a:pPr>
              <a:t>26</a:t>
            </a:fld>
            <a:endParaRPr lang="en-US"/>
          </a:p>
        </p:txBody>
      </p:sp>
      <p:pic>
        <p:nvPicPr>
          <p:cNvPr id="130050" name="Picture 2"/>
          <p:cNvPicPr>
            <a:picLocks noChangeAspect="1" noChangeArrowheads="1"/>
          </p:cNvPicPr>
          <p:nvPr/>
        </p:nvPicPr>
        <p:blipFill>
          <a:blip r:embed="rId2" cstate="print"/>
          <a:srcRect/>
          <a:stretch>
            <a:fillRect/>
          </a:stretch>
        </p:blipFill>
        <p:spPr bwMode="auto">
          <a:xfrm>
            <a:off x="0" y="194782"/>
            <a:ext cx="9144000" cy="4453418"/>
          </a:xfrm>
          <a:prstGeom prst="rect">
            <a:avLst/>
          </a:prstGeom>
          <a:noFill/>
          <a:ln w="9525">
            <a:noFill/>
            <a:miter lim="800000"/>
            <a:headEnd/>
            <a:tailEnd/>
          </a:ln>
        </p:spPr>
      </p:pic>
      <p:sp>
        <p:nvSpPr>
          <p:cNvPr id="7" name="Rectangle 6"/>
          <p:cNvSpPr/>
          <p:nvPr/>
        </p:nvSpPr>
        <p:spPr>
          <a:xfrm>
            <a:off x="381000" y="5029200"/>
            <a:ext cx="8229600" cy="1569660"/>
          </a:xfrm>
          <a:prstGeom prst="rect">
            <a:avLst/>
          </a:prstGeom>
        </p:spPr>
        <p:txBody>
          <a:bodyPr wrap="square">
            <a:spAutoFit/>
          </a:bodyPr>
          <a:lstStyle/>
          <a:p>
            <a:pPr algn="ctr"/>
            <a:r>
              <a:rPr lang="en-US" sz="3200" b="1" dirty="0" smtClean="0">
                <a:solidFill>
                  <a:prstClr val="black"/>
                </a:solidFill>
                <a:latin typeface="Calibri"/>
                <a:ea typeface="+mj-ea"/>
                <a:cs typeface="+mj-cs"/>
              </a:rPr>
              <a:t>How Does a Favorably Known Brand Name Impact the Formation of Consumer Attitudes </a:t>
            </a:r>
            <a:br>
              <a:rPr lang="en-US" sz="3200" b="1" dirty="0" smtClean="0">
                <a:solidFill>
                  <a:prstClr val="black"/>
                </a:solidFill>
                <a:latin typeface="Calibri"/>
                <a:ea typeface="+mj-ea"/>
                <a:cs typeface="+mj-cs"/>
              </a:rPr>
            </a:br>
            <a:r>
              <a:rPr lang="en-US" sz="3200" b="1" dirty="0" smtClean="0">
                <a:solidFill>
                  <a:prstClr val="black"/>
                </a:solidFill>
                <a:latin typeface="Calibri"/>
                <a:ea typeface="+mj-ea"/>
                <a:cs typeface="+mj-cs"/>
              </a:rPr>
              <a:t>Toward a New Product?</a:t>
            </a:r>
            <a:endParaRPr lang="en-US" sz="2400" dirty="0"/>
          </a:p>
        </p:txBody>
      </p:sp>
    </p:spTree>
    <p:extLst>
      <p:ext uri="{BB962C8B-B14F-4D97-AF65-F5344CB8AC3E}">
        <p14:creationId xmlns:p14="http://schemas.microsoft.com/office/powerpoint/2010/main" val="16910710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78D11B85-6A64-46B1-87CA-B13B7353B58B}" type="slidenum">
              <a:rPr lang="en-US" smtClean="0"/>
              <a:pPr>
                <a:defRPr/>
              </a:pPr>
              <a:t>27</a:t>
            </a:fld>
            <a:endParaRPr lang="en-US"/>
          </a:p>
        </p:txBody>
      </p:sp>
      <p:pic>
        <p:nvPicPr>
          <p:cNvPr id="48130" name="Picture 2" descr="http://www.paisebachaoindia.com/wp-content/uploads/2015/08/img33.png"/>
          <p:cNvPicPr>
            <a:picLocks noChangeAspect="1" noChangeArrowheads="1"/>
          </p:cNvPicPr>
          <p:nvPr/>
        </p:nvPicPr>
        <p:blipFill>
          <a:blip r:embed="rId2" cstate="print"/>
          <a:srcRect/>
          <a:stretch>
            <a:fillRect/>
          </a:stretch>
        </p:blipFill>
        <p:spPr bwMode="auto">
          <a:xfrm>
            <a:off x="0" y="0"/>
            <a:ext cx="9144000" cy="5334002"/>
          </a:xfrm>
          <a:prstGeom prst="rect">
            <a:avLst/>
          </a:prstGeom>
          <a:noFill/>
        </p:spPr>
      </p:pic>
      <p:sp>
        <p:nvSpPr>
          <p:cNvPr id="7" name="Title 1"/>
          <p:cNvSpPr txBox="1">
            <a:spLocks/>
          </p:cNvSpPr>
          <p:nvPr/>
        </p:nvSpPr>
        <p:spPr>
          <a:xfrm>
            <a:off x="304800" y="5257800"/>
            <a:ext cx="8610600" cy="13716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000" b="1" i="0" u="none" strike="noStrike" kern="1200" cap="none" spc="0" normalizeH="0" baseline="0" noProof="0" dirty="0" smtClean="0">
                <a:ln>
                  <a:noFill/>
                </a:ln>
                <a:solidFill>
                  <a:schemeClr val="tx1"/>
                </a:solidFill>
                <a:effectLst/>
                <a:uLnTx/>
                <a:uFillTx/>
                <a:latin typeface="+mj-lt"/>
                <a:ea typeface="+mj-ea"/>
                <a:cs typeface="+mj-cs"/>
              </a:rPr>
              <a:t>How Does Offers Impact Consumers’ Attitudes?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78D11B85-6A64-46B1-87CA-B13B7353B58B}" type="slidenum">
              <a:rPr lang="en-US" smtClean="0"/>
              <a:pPr>
                <a:defRPr/>
              </a:pPr>
              <a:t>28</a:t>
            </a:fld>
            <a:endParaRPr lang="en-US"/>
          </a:p>
        </p:txBody>
      </p:sp>
      <p:pic>
        <p:nvPicPr>
          <p:cNvPr id="48130" name="Picture 2" descr="http://www.paisebachaoindia.com/wp-content/uploads/2015/08/img33.png"/>
          <p:cNvPicPr>
            <a:picLocks noChangeAspect="1" noChangeArrowheads="1"/>
          </p:cNvPicPr>
          <p:nvPr/>
        </p:nvPicPr>
        <p:blipFill>
          <a:blip r:embed="rId2" cstate="print"/>
          <a:srcRect/>
          <a:stretch>
            <a:fillRect/>
          </a:stretch>
        </p:blipFill>
        <p:spPr bwMode="auto">
          <a:xfrm>
            <a:off x="0" y="0"/>
            <a:ext cx="9144000" cy="5334002"/>
          </a:xfrm>
          <a:prstGeom prst="rect">
            <a:avLst/>
          </a:prstGeom>
          <a:noFill/>
        </p:spPr>
      </p:pic>
      <p:sp>
        <p:nvSpPr>
          <p:cNvPr id="5" name="Title 1"/>
          <p:cNvSpPr txBox="1">
            <a:spLocks/>
          </p:cNvSpPr>
          <p:nvPr/>
        </p:nvSpPr>
        <p:spPr>
          <a:xfrm>
            <a:off x="304800" y="5456238"/>
            <a:ext cx="8610600" cy="1249362"/>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000" b="1" i="0" u="none" strike="noStrike" kern="1200" cap="none" spc="0" normalizeH="0" baseline="0" noProof="0" dirty="0" smtClean="0">
                <a:ln>
                  <a:noFill/>
                </a:ln>
                <a:solidFill>
                  <a:schemeClr val="tx1"/>
                </a:solidFill>
                <a:effectLst/>
                <a:uLnTx/>
                <a:uFillTx/>
                <a:latin typeface="+mj-lt"/>
                <a:ea typeface="+mj-ea"/>
                <a:cs typeface="+mj-cs"/>
              </a:rPr>
              <a:t>New Customers Will Try the Product,</a:t>
            </a:r>
            <a:br>
              <a:rPr kumimoji="0" lang="en-US" sz="4000" b="1" i="0" u="none" strike="noStrike" kern="1200" cap="none" spc="0" normalizeH="0" baseline="0" noProof="0" dirty="0" smtClean="0">
                <a:ln>
                  <a:noFill/>
                </a:ln>
                <a:solidFill>
                  <a:schemeClr val="tx1"/>
                </a:solidFill>
                <a:effectLst/>
                <a:uLnTx/>
                <a:uFillTx/>
                <a:latin typeface="+mj-lt"/>
                <a:ea typeface="+mj-ea"/>
                <a:cs typeface="+mj-cs"/>
              </a:rPr>
            </a:br>
            <a:r>
              <a:rPr kumimoji="0" lang="en-US" sz="4000" b="1" i="0" u="none" strike="noStrike" kern="1200" cap="none" spc="0" normalizeH="0" baseline="0" noProof="0" dirty="0" smtClean="0">
                <a:ln>
                  <a:noFill/>
                </a:ln>
                <a:solidFill>
                  <a:schemeClr val="tx1"/>
                </a:solidFill>
                <a:effectLst/>
                <a:uLnTx/>
                <a:uFillTx/>
                <a:latin typeface="+mj-lt"/>
                <a:ea typeface="+mj-ea"/>
                <a:cs typeface="+mj-cs"/>
              </a:rPr>
              <a:t>Existing Customers will be Rewarded.</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rtlCol="0">
            <a:normAutofit/>
          </a:bodyPr>
          <a:lstStyle/>
          <a:p>
            <a:pPr eaLnBrk="1" fontAlgn="auto" hangingPunct="1">
              <a:spcAft>
                <a:spcPts val="0"/>
              </a:spcAft>
              <a:defRPr/>
            </a:pPr>
            <a:r>
              <a:rPr lang="en-US" dirty="0" smtClean="0"/>
              <a:t>Functions of Attitudes</a:t>
            </a:r>
            <a:endParaRPr lang="en-US" dirty="0"/>
          </a:p>
        </p:txBody>
      </p:sp>
      <p:graphicFrame>
        <p:nvGraphicFramePr>
          <p:cNvPr id="5" name="Diagram 4"/>
          <p:cNvGraphicFramePr/>
          <p:nvPr/>
        </p:nvGraphicFramePr>
        <p:xfrm>
          <a:off x="1066800" y="1828800"/>
          <a:ext cx="6629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z="3600" smtClean="0"/>
              <a:t>You May Have Liked the Product but Disliked the Ad or Vice Versa</a:t>
            </a:r>
          </a:p>
        </p:txBody>
      </p:sp>
      <p:pic>
        <p:nvPicPr>
          <p:cNvPr id="5" name="Picture 2" descr="http://grocerytrader.co.uk/wp-content/uploads/2009/10/ambi-pur-logo.jpg"/>
          <p:cNvPicPr>
            <a:picLocks noChangeAspect="1" noChangeArrowheads="1"/>
          </p:cNvPicPr>
          <p:nvPr/>
        </p:nvPicPr>
        <p:blipFill>
          <a:blip r:embed="rId2" cstate="print"/>
          <a:srcRect/>
          <a:stretch>
            <a:fillRect/>
          </a:stretch>
        </p:blipFill>
        <p:spPr bwMode="auto">
          <a:xfrm>
            <a:off x="3581400" y="2667000"/>
            <a:ext cx="1981200" cy="1981200"/>
          </a:xfrm>
          <a:prstGeom prst="rect">
            <a:avLst/>
          </a:prstGeom>
          <a:noFill/>
        </p:spPr>
      </p:pic>
      <p:pic>
        <p:nvPicPr>
          <p:cNvPr id="6" name="Picture 4" descr="http://t1.gstatic.com/images?q=tbn:ANd9GcSK8Hozp3j_e7HUNI4s-EScIxB4744ReQ-zemjAojnl_8JZF3GhtQ"/>
          <p:cNvPicPr>
            <a:picLocks noChangeAspect="1" noChangeArrowheads="1"/>
          </p:cNvPicPr>
          <p:nvPr/>
        </p:nvPicPr>
        <p:blipFill>
          <a:blip r:embed="rId3" cstate="print"/>
          <a:srcRect/>
          <a:stretch>
            <a:fillRect/>
          </a:stretch>
        </p:blipFill>
        <p:spPr bwMode="auto">
          <a:xfrm>
            <a:off x="609600" y="2286000"/>
            <a:ext cx="1847850" cy="2476501"/>
          </a:xfrm>
          <a:prstGeom prst="rect">
            <a:avLst/>
          </a:prstGeom>
          <a:noFill/>
        </p:spPr>
      </p:pic>
      <p:pic>
        <p:nvPicPr>
          <p:cNvPr id="7" name="Picture 6" descr="http://t3.gstatic.com/images?q=tbn:ANd9GcTwKXOKU19SYkiG_fd8OuyBqdn4M2_3U4swnX9tK0femWtolF4Zpw"/>
          <p:cNvPicPr>
            <a:picLocks noChangeAspect="1" noChangeArrowheads="1"/>
          </p:cNvPicPr>
          <p:nvPr/>
        </p:nvPicPr>
        <p:blipFill>
          <a:blip r:embed="rId4" cstate="print"/>
          <a:srcRect/>
          <a:stretch>
            <a:fillRect/>
          </a:stretch>
        </p:blipFill>
        <p:spPr bwMode="auto">
          <a:xfrm>
            <a:off x="6096000" y="2438400"/>
            <a:ext cx="2143125" cy="2143125"/>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57200" y="990600"/>
            <a:ext cx="3429000" cy="4754562"/>
          </a:xfrm>
        </p:spPr>
        <p:txBody>
          <a:bodyPr/>
          <a:lstStyle/>
          <a:p>
            <a:r>
              <a:rPr lang="en-US" dirty="0" smtClean="0"/>
              <a:t>Why and How Does This Ad Appeal to the Utilitarian Function?</a:t>
            </a:r>
          </a:p>
        </p:txBody>
      </p:sp>
      <p:pic>
        <p:nvPicPr>
          <p:cNvPr id="47107" name="Content Placeholder 4" descr="fig08_09.jpg"/>
          <p:cNvPicPr>
            <a:picLocks noGrp="1" noChangeAspect="1"/>
          </p:cNvPicPr>
          <p:nvPr>
            <p:ph idx="1"/>
          </p:nvPr>
        </p:nvPicPr>
        <p:blipFill>
          <a:blip r:embed="rId2" cstate="print"/>
          <a:srcRect/>
          <a:stretch>
            <a:fillRect/>
          </a:stretch>
        </p:blipFill>
        <p:spPr>
          <a:xfrm>
            <a:off x="4114800" y="0"/>
            <a:ext cx="5029200" cy="6872742"/>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57200" y="990600"/>
            <a:ext cx="3429000" cy="4754562"/>
          </a:xfrm>
        </p:spPr>
        <p:txBody>
          <a:bodyPr/>
          <a:lstStyle/>
          <a:p>
            <a:r>
              <a:rPr lang="en-US" dirty="0" smtClean="0"/>
              <a:t>The Product is Green and Works as Well or Better than Other Products.</a:t>
            </a:r>
          </a:p>
        </p:txBody>
      </p:sp>
      <p:pic>
        <p:nvPicPr>
          <p:cNvPr id="47107" name="Content Placeholder 4" descr="fig08_09.jpg"/>
          <p:cNvPicPr>
            <a:picLocks noGrp="1" noChangeAspect="1"/>
          </p:cNvPicPr>
          <p:nvPr>
            <p:ph idx="1"/>
          </p:nvPr>
        </p:nvPicPr>
        <p:blipFill>
          <a:blip r:embed="rId2" cstate="print"/>
          <a:srcRect/>
          <a:stretch>
            <a:fillRect/>
          </a:stretch>
        </p:blipFill>
        <p:spPr>
          <a:xfrm>
            <a:off x="4114800" y="0"/>
            <a:ext cx="5029200" cy="6872742"/>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7" name="Picture 5" descr="http://t1.gstatic.com/images?q=tbn:ANd9GcQeRv2auhu1wHfx5OTbFPHLXboKxoU31VgFZBi2IZdtZqktSrbc"/>
          <p:cNvPicPr>
            <a:picLocks noChangeAspect="1" noChangeArrowheads="1"/>
          </p:cNvPicPr>
          <p:nvPr/>
        </p:nvPicPr>
        <p:blipFill>
          <a:blip r:embed="rId2" cstate="print"/>
          <a:srcRect/>
          <a:stretch>
            <a:fillRect/>
          </a:stretch>
        </p:blipFill>
        <p:spPr bwMode="auto">
          <a:xfrm>
            <a:off x="5680471" y="3962400"/>
            <a:ext cx="3463529" cy="2895600"/>
          </a:xfrm>
          <a:prstGeom prst="rect">
            <a:avLst/>
          </a:prstGeom>
          <a:noFill/>
          <a:ln w="9525">
            <a:noFill/>
            <a:miter lim="800000"/>
            <a:headEnd/>
            <a:tailEnd/>
          </a:ln>
        </p:spPr>
      </p:pic>
      <p:sp>
        <p:nvSpPr>
          <p:cNvPr id="21508" name="AutoShape 7" descr="data:image/jpg;base64,/9j/4AAQSkZJRgABAQAAAQABAAD/2wCEAAkGBhQREBQUExQUFRUWFxwYFRgYFxwfHRwXGhgiHB0fGhkYHCYfHhwlGiAXHzIhIygqLiwvFh4xNTAqNyYrLCkBCQoKDgwOGg8PGSwlHyUuKjQwKSwqNCopKiwsMDQxLCo1Ly00LCwsLjAsKjQqKSosLCouLy8qLC4vLCwsNSwsKv/AABEIAGMAeAMBIgACEQEDEQH/xAAcAAACAwEBAQEAAAAAAAAAAAAEBgADBwUBAgj/xABMEAACAQIEAwIHCQwIBwAAAAABAgMAEQQFEiEGMUETURQiMmFxgdIHU5GToaKx0fAVFiMzUnOCkrKzweFCQ1RicnTD4iQlNYOjwvH/xAAbAQACAwEBAQAAAAAAAAAAAAACAwEEBQAGB//EADMRAAEDAgQDBQgBBQAAAAAAAAEAAhEDIRIxQVEEkaETImFx8AUUUrHB0eHxgSMyQkOi/9oADAMBAAIRAxEAPwBWzLMpRPLaWUDtH/rH5az5/RQ33Sm9+l+Mf2qJky+SfFyRxKXdpZAqjr45PXauwfczx2uwiBW/4wMNNu/cg2Ho6VnQ4my9jio0wA4gW1S9905ffpfjH9qp91JffpfjX9qtLzKbA4AxweAxztoU6iF1Ekld7g3JIv66OfOMLAdMuEwkMlr9mQGcXGwYJCQpPcTUkAEguQCo9zQ9lEkHK4uN4zWT/dWX36T41/aqfdWX36T41varU5+LTCoZsq0AkAEqg3PIfi9ie40biuKJUlaJMAkjIFMmgiyFhfSW7MDVy2qO78XQqcVa39Ea/wCbdP2sgGaS+/SfGt7VejMpT/Wy/GP9dasnGOJLsgy5Qy21AuoILC4vdRuR0q2Hi7EmOaTwSKMQ7MHexLc9IGnnbffn0vXd3c8iiLqwzpN0/wBjdclk4xs55STn0PJ9dXx+FNy8KPoMtaTiOO8aia2waKosDeQ3XVuupb3W9ttQFXcO8aYvGFiI4UiTy3Jc28wF9zYX81CSwZuPJc812sNQ0mwMzjB+SzqPK8wbyY8afjf4miIuHMzb+rxQ/wATsv7TitKTOJJ5NI7QjoBJGgIHW9y1vVRyTtFdVgjD6SQomGo+klPlvTWsDryYWc72hUGTGcx9ws5g4CzRuZZP8eIP0KxrsYf3N5QB22OkBPSMufldh9FNmLzfQgaT8GTyXWCA3dcDSfTtRmLN9J7yKcykzxVKr7RrnYeQ/axRZ5I8YI+2lIScJcu24EoXcXqVMb/1F/8ANf61Sk0ibrU44DuGNFbkmcjCZi8x5B5l9GpmF6esF7p8enSefIHpWW5n+Pl/Oyftmh7VDaxZYJtb2cziIeSQYCb+IM5fw6OZFDGMIQDyJVibVX9+MC4xcWuHm1mTtHVnBW5BvoOm972IvytXPw/FBVQGiicgW1HVc/AbUQOMD/Z4vhf664mmTM+OShjeLYwMwAwMP90SERguN4oTYRSurTCeYyEa3ZTdBsLBQ1iSdzbpRUHF8MiQnEhvEleZwjgiR2bUNSW1ah5Nu7rQA4yHXDR/GN9Vff34p1wqfGt7NSHM36IXs4omRTvvivlHyMctgr4vdCjuGeF+0MrSSFez/CBmuFYujEALZbLblVU3uharEwkuMV4Qd/Fa2yqw038VAALHoDXq8YxdcL/5frSvscYQf2VvjR7Fdib8XRRg4gGex/69evIIHPeM2xGsJ2yrI2qRW0WNjcC6IGax6seVMnAvFKxYfsypvqZjfqT6fNQmD4mgflhZLDme0Ww+bVuO4gw6pqWIq3QlgfoAuPTt6aF9Om/vOO3QyOqqcVVril2BYGiZzG0I583Cm7LqLaiQUcqGPI+IpvYdNq+TmiEMLs5OkA9jLew5jyNr8r87AClPEcVEm3bdn6VFvmgGvV4iniIu91PImzIR5mtceg00PZlCyTTdumwvMVBij2F7GUhUudrFDd2BHQAE350x8PZacPg4YWYuV6kW5m9gOgF7AdBSvw/xrhdQ8IBRx/TIJA/RHL0inGHPsLMPweIib9MA+sNY1Ya9uQgDZAab4yP0WRZgLZk/+b/1qle5q4OaSFSCDirgg3BBlHIipVWlqvQ8abM8kdkuWSzzYvsuzARy7s8nZ2Ala12sbqd7rtey70Q8E0YnITDMmGUM5EmuwlbbS4G/Igjlv32q/hnGrEM1ZljfxCQknkt+GfYi4JHo81VZbmKy4LNGCQw6ooQqR7LcMR4oJJuetBaOaskuxG1hhHOPHx2VuAyeeSNZWTDos1inbz6WIGw7IEeKly1hY+UOgFAeDYhe1bs0TwJlaVWe5vYIACBuLgtbvY99MGPytcwnhxUaxzwdisckTTCIxso5EncKDvtztXmFxeEgGaeDrHJCqQhUdiyyMGOqxJ1ML93dXFoQiqdpNpG1wIzzg6jxC5ODfESwxS2hUO3YK7SaBrRWa8g020G5NrgXC+u/O8HiMLEHlXCEXBCLKGurlTtHa9rr5QP9I18Z9miT5NEVjhh/4pvwcZ22Q72JJ3+qguPZVZsHpKm2DiBsQd99tqEwByTKYLngEACXW8v5XPw3ETINOm4DMwGojdmDW5HxdrEdQelcxFFizGyjuHXuH22qq9eZy+mIKO4X9J3P8B6qWO8bqxxVUcPTLmi5RuFzNnskagjuH12vfzmuzLw5Ky6mHdb1Cw/j8NF+5pkg7LtWHM7D+J89aEybWp4ZK8y5xecTsyslbgJiNR267nfeqBlLwIUY6lvf0X/nf5K1HFQXvStm2G/n9vTQuBCkMCRZF07X8Xoeqn+K+avgc9JtcfKPNV+OFjuPMfT9tvVQDSaTbu5fbz0YbiCijWdQqYgulln4+L85H+8WpUyx7zQkdZE+HWKlTSBEhaXG1BUwuGoTVkeXxf8AMMVLGs3gzEpG3kl3kYBmHcLVficHLiIIp3weERBJGe0isp7NnC6WiBN7k9d6AyPFzRYrFND2ZF2Escm6yK0xUKR3lj8p58qNzHFynDsYYsLBBG6ySCLV+EdJNIDFgCdLDltzG/csRCuOxB4IjS85CMvUzN10OOMPGkrRqMuCiaMBES04BYXDdLbm47jRfHeVwxQ4ovDhkF1TBmJLSdpa7ByNrW3saUM64xOKOpsNhkkLq5kRW1kqQbEluW1jXuK46llM+uOJlndJCp1WV0tZk3vvYA351Je0ygbw9YYPDO/l9vomzOOFYJJ8MERVXDOI8ZpAF1WETamt3gOtz30NMmDTMHYpBEMRhY5ML2qDsVkdf6ajbpzPnpXl4znZsW3ijwsASAXsANvF352uN+jVI+Lb9mJcPBMscIgAfVcqragdQNw3o6VONui4cPWAhxm0Z73PW3kquLsLLHiSJooomKKR2IAjYW8tbbb1yc9UXHdY/Jv9FHZ7nr4qRWZURUQRxog8VEXkBfc86AzR/GXqAtz8ApUgGyVxod2LA7NaJwZmkUWFUOxXxifJY7bW5A+emXDZzDMbRuGPoI+kUl8MZbJjcugtMyAPJrC38YayQLgg/L0pgynhzsXBDNYG9ievrvarIsFkKzO83WEWtqJ5C9vlpNxHE5YHUYkHf2cjAfpcqYM8hVsSdQ2G2/n+woxshiK7qDt3UIOKUZB0Wc5lhzYklTq6jl0+Cl2S/Xpsaf8AiaJezIUWCg2ApBZrn6ailYpNZsI7IZv+IiHfJH+8FShspa2Jh/Ox/vBUqzhugbUJaBsnjhfLocTmUkE/a6ZHkC9m1vHWQsNR7rA+u1MOScPYXEYjEQSS4qSRZZEsHYCOFCQC7nY337925c6SEzSTCY1po7B0lkK6hcbsw5bX2NdDLvdCxMBlMawXmcvITHcsW/S5Dew6VUaWjNekrUqzxNM6DXX9L4m4ZjMBZJoQRiZog8kgVXRAukqLEX3JNu8UTnWS4bBs7OkkoaZ44UEukBYwupncKWJLMAAOgJpfx2cSSqVbSAZXlsq2s8gAa3msBYdKL++uYtIZFhlWR+0ZJIwy9pa2pRzU2AGx3tvQy1NLKtiTvrHX1sjc04fijwrzprs3g7whjuqTdoGVrbMQUsD1G/U11su4Pw7rdlawjwzO3badCyxM8r7g6tNrhe69LScUza5GcRyiQKHSSMGOyeQAgtp03IFrWua8fivEF9YZVOtHGlQApiQoiqOQQISunqDUy3OEtzKxEB38z5flFtlcJwXaRK0rqCZXEtjEe0sNUBXeMppOoHm3S1L+NW4B82/oA/lXSbiSTsmjCQIGBUssSh+zZtRQN+Tf122vVMeFMkLablgpH63OgdBySuIY40zi3sm/3KM1HgRQ84pGv6HGof8At8FNeExkkmpxpA5KDe3pNvXWW+5dmITFyQtsJksv+NDcD1qW+CtLOS3YMCSqknsyToYMOoFtwdxTzMwslsRBXFztJe2ZyyKp77XPw/TahoM7VbJ2gJ5Wud6YcfAmmww6Xtz03O2/Mnz/AEUvwYa0upgNtxYCwsLd3Ohe3DqmTb1+UFneHO9/tes+xMBDEDmDWg53mIYW6fzJPwn6KR8R47kjqfoNvt6aFroKr1RIVWVG+Ig/PR/vFqVdlcJOIhJ6TR3+MFSrocqoaV2cyxbieUBjbtH2O48s9DQvhV+aIf0bfs2qzNvx8v5x/wBo0JWM5xBX0+nQpuptloyCv7RPe/gYj6b15eP8hv1/9tU1K7tHKTwdHbqVdeP8hv1/9te9onvY9bN9YqipXdo5R7lR26lX+E25Ig/R+u9dDCTuU3Y7sAO63XYbUBh8C7+SpNdzDZcFQA897733HdXS4i6z/aBoUqRDYnqknNE7J9SEqQbqRzBBuCD3itI4I90xJ7Q4jxZ+WoDxZPOLeS3eOXUd1Z3nsRDEHfz+e1c3KpTHPG/5BBPo/wDlXqRmn4rxjwS6y/QGNzyLlcHz0m5tnV7heVMEOSmeBZFGzcip3oWbhcgG0bXAJufN3W829+Wx7qU8vcmAsCSpVaS9+XdXGxCkOyr5QN1HeLeMPPtvbrY0+wcOyl2UrpIF7NzsSBsBfv8AVuaUc14XxJxFhG1tYUsOS3awYsNrb3uOgPKhpMdiQVCIUyeQSTRMNj2seoH84N/PXlfeDymWGaB5FtqljDdNzLYah/RJKk2HQb2qVcYCqxOyfcTw5h2kcmO5LEnxm7z/AHqr+9fD+9/Pf2qlSgLGzkttnFVsI77uZU+9fD+9/Pf2qn3r4f3v57+1UqV2BuwR+9V/jdzKn3r4f3v57+1Xq8L4e/4v57+1UqVGBuwUe9V/jdzKOfI4QoAUgb8nb5fGqrDZHDY+K3lE+W/cP71e1KLA3ZZFSq85uPNcvHcJ4ZjvGT/3JPaoVOC8Jv8Agj8ZJ7dSpTWgABJDnTmnDIcIqQoilwq+SNbG1jcWue8UXOtwLlv1m6+g1KlRhEZKC4ybqoYYbm7XOxOtr2B773pWxmTRkneXmOU0o5MSLWfa3mr2pUAAOCFzjGa+cPkcTSx6u0a0iHxppSLow03Bextc/CalSpTwEINl/9k="/>
          <p:cNvSpPr>
            <a:spLocks noChangeAspect="1" noChangeArrowheads="1"/>
          </p:cNvSpPr>
          <p:nvPr/>
        </p:nvSpPr>
        <p:spPr bwMode="auto">
          <a:xfrm>
            <a:off x="161925" y="-449263"/>
            <a:ext cx="1143000" cy="942976"/>
          </a:xfrm>
          <a:prstGeom prst="rect">
            <a:avLst/>
          </a:prstGeom>
          <a:noFill/>
          <a:ln w="9525">
            <a:noFill/>
            <a:miter lim="800000"/>
            <a:headEnd/>
            <a:tailEnd/>
          </a:ln>
        </p:spPr>
        <p:txBody>
          <a:bodyPr/>
          <a:lstStyle/>
          <a:p>
            <a:endParaRPr lang="en-US"/>
          </a:p>
        </p:txBody>
      </p:sp>
      <p:sp>
        <p:nvSpPr>
          <p:cNvPr id="21509" name="AutoShape 9" descr="data:image/jpg;base64,/9j/4AAQSkZJRgABAQAAAQABAAD/2wCEAAkGBhQREBQUExQUFRUWFxwYFRgYFxwfHRwXGhgiHB0fGhkYHCYfHhwlGiAXHzIhIygqLiwvFh4xNTAqNyYrLCkBCQoKDgwOGg8PGSwlHyUuKjQwKSwqNCopKiwsMDQxLCo1Ly00LCwsLjAsKjQqKSosLCouLy8qLC4vLCwsNSwsKv/AABEIAGMAeAMBIgACEQEDEQH/xAAcAAACAwEBAQEAAAAAAAAAAAAEBgADBwUBAgj/xABMEAACAQIEAwIHCQwIBwAAAAABAgMAEQQFEiEGMUETURQiMmFxgdIHU5GToaKx0fAVFiMzUnOCkrKzweFCQ1RicnTD4iQlNYOjwvH/xAAbAQACAwEBAQAAAAAAAAAAAAACAwEEBQAGB//EADMRAAEDAgQDBQgBBQAAAAAAAAEAAhEDIRIxQVEEkaETImFx8AUUUrHB0eHxgSMyQkOi/9oADAMBAAIRAxEAPwBWzLMpRPLaWUDtH/rH5az5/RQ33Sm9+l+Mf2qJky+SfFyRxKXdpZAqjr45PXauwfczx2uwiBW/4wMNNu/cg2Ho6VnQ4my9jio0wA4gW1S9905ffpfjH9qp91JffpfjX9qtLzKbA4AxweAxztoU6iF1Ekld7g3JIv66OfOMLAdMuEwkMlr9mQGcXGwYJCQpPcTUkAEguQCo9zQ9lEkHK4uN4zWT/dWX36T41/aqfdWX36T41varU5+LTCoZsq0AkAEqg3PIfi9ie40biuKJUlaJMAkjIFMmgiyFhfSW7MDVy2qO78XQqcVa39Ea/wCbdP2sgGaS+/SfGt7VejMpT/Wy/GP9dasnGOJLsgy5Qy21AuoILC4vdRuR0q2Hi7EmOaTwSKMQ7MHexLc9IGnnbffn0vXd3c8iiLqwzpN0/wBjdclk4xs55STn0PJ9dXx+FNy8KPoMtaTiOO8aia2waKosDeQ3XVuupb3W9ttQFXcO8aYvGFiI4UiTy3Jc28wF9zYX81CSwZuPJc812sNQ0mwMzjB+SzqPK8wbyY8afjf4miIuHMzb+rxQ/wATsv7TitKTOJJ5NI7QjoBJGgIHW9y1vVRyTtFdVgjD6SQomGo+klPlvTWsDryYWc72hUGTGcx9ws5g4CzRuZZP8eIP0KxrsYf3N5QB22OkBPSMufldh9FNmLzfQgaT8GTyXWCA3dcDSfTtRmLN9J7yKcykzxVKr7RrnYeQ/axRZ5I8YI+2lIScJcu24EoXcXqVMb/1F/8ANf61Sk0ibrU44DuGNFbkmcjCZi8x5B5l9GpmF6esF7p8enSefIHpWW5n+Pl/Oyftmh7VDaxZYJtb2cziIeSQYCb+IM5fw6OZFDGMIQDyJVibVX9+MC4xcWuHm1mTtHVnBW5BvoOm972IvytXPw/FBVQGiicgW1HVc/AbUQOMD/Z4vhf664mmTM+OShjeLYwMwAwMP90SERguN4oTYRSurTCeYyEa3ZTdBsLBQ1iSdzbpRUHF8MiQnEhvEleZwjgiR2bUNSW1ah5Nu7rQA4yHXDR/GN9Vff34p1wqfGt7NSHM36IXs4omRTvvivlHyMctgr4vdCjuGeF+0MrSSFez/CBmuFYujEALZbLblVU3uharEwkuMV4Qd/Fa2yqw038VAALHoDXq8YxdcL/5frSvscYQf2VvjR7Fdib8XRRg4gGex/69evIIHPeM2xGsJ2yrI2qRW0WNjcC6IGax6seVMnAvFKxYfsypvqZjfqT6fNQmD4mgflhZLDme0Ww+bVuO4gw6pqWIq3QlgfoAuPTt6aF9Om/vOO3QyOqqcVVril2BYGiZzG0I583Cm7LqLaiQUcqGPI+IpvYdNq+TmiEMLs5OkA9jLew5jyNr8r87AClPEcVEm3bdn6VFvmgGvV4iniIu91PImzIR5mtceg00PZlCyTTdumwvMVBij2F7GUhUudrFDd2BHQAE350x8PZacPg4YWYuV6kW5m9gOgF7AdBSvw/xrhdQ8IBRx/TIJA/RHL0inGHPsLMPweIib9MA+sNY1Ya9uQgDZAab4yP0WRZgLZk/+b/1qle5q4OaSFSCDirgg3BBlHIipVWlqvQ8abM8kdkuWSzzYvsuzARy7s8nZ2Ala12sbqd7rtey70Q8E0YnITDMmGUM5EmuwlbbS4G/Igjlv32q/hnGrEM1ZljfxCQknkt+GfYi4JHo81VZbmKy4LNGCQw6ooQqR7LcMR4oJJuetBaOaskuxG1hhHOPHx2VuAyeeSNZWTDos1inbz6WIGw7IEeKly1hY+UOgFAeDYhe1bs0TwJlaVWe5vYIACBuLgtbvY99MGPytcwnhxUaxzwdisckTTCIxso5EncKDvtztXmFxeEgGaeDrHJCqQhUdiyyMGOqxJ1ML93dXFoQiqdpNpG1wIzzg6jxC5ODfESwxS2hUO3YK7SaBrRWa8g020G5NrgXC+u/O8HiMLEHlXCEXBCLKGurlTtHa9rr5QP9I18Z9miT5NEVjhh/4pvwcZ22Q72JJ3+qguPZVZsHpKm2DiBsQd99tqEwByTKYLngEACXW8v5XPw3ETINOm4DMwGojdmDW5HxdrEdQelcxFFizGyjuHXuH22qq9eZy+mIKO4X9J3P8B6qWO8bqxxVUcPTLmi5RuFzNnskagjuH12vfzmuzLw5Ky6mHdb1Cw/j8NF+5pkg7LtWHM7D+J89aEybWp4ZK8y5xecTsyslbgJiNR267nfeqBlLwIUY6lvf0X/nf5K1HFQXvStm2G/n9vTQuBCkMCRZF07X8Xoeqn+K+avgc9JtcfKPNV+OFjuPMfT9tvVQDSaTbu5fbz0YbiCijWdQqYgulln4+L85H+8WpUyx7zQkdZE+HWKlTSBEhaXG1BUwuGoTVkeXxf8AMMVLGs3gzEpG3kl3kYBmHcLVficHLiIIp3weERBJGe0isp7NnC6WiBN7k9d6AyPFzRYrFND2ZF2Escm6yK0xUKR3lj8p58qNzHFynDsYYsLBBG6ySCLV+EdJNIDFgCdLDltzG/csRCuOxB4IjS85CMvUzN10OOMPGkrRqMuCiaMBES04BYXDdLbm47jRfHeVwxQ4ovDhkF1TBmJLSdpa7ByNrW3saUM64xOKOpsNhkkLq5kRW1kqQbEluW1jXuK46llM+uOJlndJCp1WV0tZk3vvYA351Je0ygbw9YYPDO/l9vomzOOFYJJ8MERVXDOI8ZpAF1WETamt3gOtz30NMmDTMHYpBEMRhY5ML2qDsVkdf6ajbpzPnpXl4znZsW3ijwsASAXsANvF352uN+jVI+Lb9mJcPBMscIgAfVcqragdQNw3o6VONui4cPWAhxm0Z73PW3kquLsLLHiSJooomKKR2IAjYW8tbbb1yc9UXHdY/Jv9FHZ7nr4qRWZURUQRxog8VEXkBfc86AzR/GXqAtz8ApUgGyVxod2LA7NaJwZmkUWFUOxXxifJY7bW5A+emXDZzDMbRuGPoI+kUl8MZbJjcugtMyAPJrC38YayQLgg/L0pgynhzsXBDNYG9ievrvarIsFkKzO83WEWtqJ5C9vlpNxHE5YHUYkHf2cjAfpcqYM8hVsSdQ2G2/n+woxshiK7qDt3UIOKUZB0Wc5lhzYklTq6jl0+Cl2S/Xpsaf8AiaJezIUWCg2ApBZrn6ailYpNZsI7IZv+IiHfJH+8FShspa2Jh/Ox/vBUqzhugbUJaBsnjhfLocTmUkE/a6ZHkC9m1vHWQsNR7rA+u1MOScPYXEYjEQSS4qSRZZEsHYCOFCQC7nY337925c6SEzSTCY1po7B0lkK6hcbsw5bX2NdDLvdCxMBlMawXmcvITHcsW/S5Dew6VUaWjNekrUqzxNM6DXX9L4m4ZjMBZJoQRiZog8kgVXRAukqLEX3JNu8UTnWS4bBs7OkkoaZ44UEukBYwupncKWJLMAAOgJpfx2cSSqVbSAZXlsq2s8gAa3msBYdKL++uYtIZFhlWR+0ZJIwy9pa2pRzU2AGx3tvQy1NLKtiTvrHX1sjc04fijwrzprs3g7whjuqTdoGVrbMQUsD1G/U11su4Pw7rdlawjwzO3badCyxM8r7g6tNrhe69LScUza5GcRyiQKHSSMGOyeQAgtp03IFrWua8fivEF9YZVOtHGlQApiQoiqOQQISunqDUy3OEtzKxEB38z5flFtlcJwXaRK0rqCZXEtjEe0sNUBXeMppOoHm3S1L+NW4B82/oA/lXSbiSTsmjCQIGBUssSh+zZtRQN+Tf122vVMeFMkLablgpH63OgdBySuIY40zi3sm/3KM1HgRQ84pGv6HGof8At8FNeExkkmpxpA5KDe3pNvXWW+5dmITFyQtsJksv+NDcD1qW+CtLOS3YMCSqknsyToYMOoFtwdxTzMwslsRBXFztJe2ZyyKp77XPw/TahoM7VbJ2gJ5Wud6YcfAmmww6Xtz03O2/Mnz/AEUvwYa0upgNtxYCwsLd3Ohe3DqmTb1+UFneHO9/tes+xMBDEDmDWg53mIYW6fzJPwn6KR8R47kjqfoNvt6aFroKr1RIVWVG+Ig/PR/vFqVdlcJOIhJ6TR3+MFSrocqoaV2cyxbieUBjbtH2O48s9DQvhV+aIf0bfs2qzNvx8v5x/wBo0JWM5xBX0+nQpuptloyCv7RPe/gYj6b15eP8hv1/9tU1K7tHKTwdHbqVdeP8hv1/9te9onvY9bN9YqipXdo5R7lR26lX+E25Ig/R+u9dDCTuU3Y7sAO63XYbUBh8C7+SpNdzDZcFQA897733HdXS4i6z/aBoUqRDYnqknNE7J9SEqQbqRzBBuCD3itI4I90xJ7Q4jxZ+WoDxZPOLeS3eOXUd1Z3nsRDEHfz+e1c3KpTHPG/5BBPo/wDlXqRmn4rxjwS6y/QGNzyLlcHz0m5tnV7heVMEOSmeBZFGzcip3oWbhcgG0bXAJufN3W829+Wx7qU8vcmAsCSpVaS9+XdXGxCkOyr5QN1HeLeMPPtvbrY0+wcOyl2UrpIF7NzsSBsBfv8AVuaUc14XxJxFhG1tYUsOS3awYsNrb3uOgPKhpMdiQVCIUyeQSTRMNj2seoH84N/PXlfeDymWGaB5FtqljDdNzLYah/RJKk2HQb2qVcYCqxOyfcTw5h2kcmO5LEnxm7z/AHqr+9fD+9/Pf2qlSgLGzkttnFVsI77uZU+9fD+9/Pf2qn3r4f3v57+1UqV2BuwR+9V/jdzKn3r4f3v57+1Xq8L4e/4v57+1UqVGBuwUe9V/jdzKOfI4QoAUgb8nb5fGqrDZHDY+K3lE+W/cP71e1KLA3ZZFSq85uPNcvHcJ4ZjvGT/3JPaoVOC8Jv8Agj8ZJ7dSpTWgABJDnTmnDIcIqQoilwq+SNbG1jcWue8UXOtwLlv1m6+g1KlRhEZKC4ybqoYYbm7XOxOtr2B773pWxmTRkneXmOU0o5MSLWfa3mr2pUAAOCFzjGa+cPkcTSx6u0a0iHxppSLow03Bextc/CalSpTwEINl/9k="/>
          <p:cNvSpPr>
            <a:spLocks noChangeAspect="1" noChangeArrowheads="1"/>
          </p:cNvSpPr>
          <p:nvPr/>
        </p:nvSpPr>
        <p:spPr bwMode="auto">
          <a:xfrm>
            <a:off x="161925" y="-449263"/>
            <a:ext cx="1143000" cy="942976"/>
          </a:xfrm>
          <a:prstGeom prst="rect">
            <a:avLst/>
          </a:prstGeom>
          <a:noFill/>
          <a:ln w="9525">
            <a:noFill/>
            <a:miter lim="800000"/>
            <a:headEnd/>
            <a:tailEnd/>
          </a:ln>
        </p:spPr>
        <p:txBody>
          <a:bodyPr/>
          <a:lstStyle/>
          <a:p>
            <a:endParaRPr lang="en-US"/>
          </a:p>
        </p:txBody>
      </p:sp>
      <p:sp>
        <p:nvSpPr>
          <p:cNvPr id="21510" name="AutoShape 11" descr="data:image/jpg;base64,/9j/4AAQSkZJRgABAQAAAQABAAD/2wCEAAkGBhQREBQUExQUFRUWFxwYFRgYFxwfHRwXGhgiHB0fGhkYHCYfHhwlGiAXHzIhIygqLiwvFh4xNTAqNyYrLCkBCQoKDgwOGg8PGSwlHyUuKjQwKSwqNCopKiwsMDQxLCo1Ly00LCwsLjAsKjQqKSosLCouLy8qLC4vLCwsNSwsKv/AABEIAGMAeAMBIgACEQEDEQH/xAAcAAACAwEBAQEAAAAAAAAAAAAEBgADBwUBAgj/xABMEAACAQIEAwIHCQwIBwAAAAABAgMAEQQFEiEGMUETURQiMmFxgdIHU5GToaKx0fAVFiMzUnOCkrKzweFCQ1RicnTD4iQlNYOjwvH/xAAbAQACAwEBAQAAAAAAAAAAAAACAwEEBQAGB//EADMRAAEDAgQDBQgBBQAAAAAAAAEAAhEDIRIxQVEEkaETImFx8AUUUrHB0eHxgSMyQkOi/9oADAMBAAIRAxEAPwBWzLMpRPLaWUDtH/rH5az5/RQ33Sm9+l+Mf2qJky+SfFyRxKXdpZAqjr45PXauwfczx2uwiBW/4wMNNu/cg2Ho6VnQ4my9jio0wA4gW1S9905ffpfjH9qp91JffpfjX9qtLzKbA4AxweAxztoU6iF1Ekld7g3JIv66OfOMLAdMuEwkMlr9mQGcXGwYJCQpPcTUkAEguQCo9zQ9lEkHK4uN4zWT/dWX36T41/aqfdWX36T41varU5+LTCoZsq0AkAEqg3PIfi9ie40biuKJUlaJMAkjIFMmgiyFhfSW7MDVy2qO78XQqcVa39Ea/wCbdP2sgGaS+/SfGt7VejMpT/Wy/GP9dasnGOJLsgy5Qy21AuoILC4vdRuR0q2Hi7EmOaTwSKMQ7MHexLc9IGnnbffn0vXd3c8iiLqwzpN0/wBjdclk4xs55STn0PJ9dXx+FNy8KPoMtaTiOO8aia2waKosDeQ3XVuupb3W9ttQFXcO8aYvGFiI4UiTy3Jc28wF9zYX81CSwZuPJc812sNQ0mwMzjB+SzqPK8wbyY8afjf4miIuHMzb+rxQ/wATsv7TitKTOJJ5NI7QjoBJGgIHW9y1vVRyTtFdVgjD6SQomGo+klPlvTWsDryYWc72hUGTGcx9ws5g4CzRuZZP8eIP0KxrsYf3N5QB22OkBPSMufldh9FNmLzfQgaT8GTyXWCA3dcDSfTtRmLN9J7yKcykzxVKr7RrnYeQ/axRZ5I8YI+2lIScJcu24EoXcXqVMb/1F/8ANf61Sk0ibrU44DuGNFbkmcjCZi8x5B5l9GpmF6esF7p8enSefIHpWW5n+Pl/Oyftmh7VDaxZYJtb2cziIeSQYCb+IM5fw6OZFDGMIQDyJVibVX9+MC4xcWuHm1mTtHVnBW5BvoOm972IvytXPw/FBVQGiicgW1HVc/AbUQOMD/Z4vhf664mmTM+OShjeLYwMwAwMP90SERguN4oTYRSurTCeYyEa3ZTdBsLBQ1iSdzbpRUHF8MiQnEhvEleZwjgiR2bUNSW1ah5Nu7rQA4yHXDR/GN9Vff34p1wqfGt7NSHM36IXs4omRTvvivlHyMctgr4vdCjuGeF+0MrSSFez/CBmuFYujEALZbLblVU3uharEwkuMV4Qd/Fa2yqw038VAALHoDXq8YxdcL/5frSvscYQf2VvjR7Fdib8XRRg4gGex/69evIIHPeM2xGsJ2yrI2qRW0WNjcC6IGax6seVMnAvFKxYfsypvqZjfqT6fNQmD4mgflhZLDme0Ww+bVuO4gw6pqWIq3QlgfoAuPTt6aF9Om/vOO3QyOqqcVVril2BYGiZzG0I583Cm7LqLaiQUcqGPI+IpvYdNq+TmiEMLs5OkA9jLew5jyNr8r87AClPEcVEm3bdn6VFvmgGvV4iniIu91PImzIR5mtceg00PZlCyTTdumwvMVBij2F7GUhUudrFDd2BHQAE350x8PZacPg4YWYuV6kW5m9gOgF7AdBSvw/xrhdQ8IBRx/TIJA/RHL0inGHPsLMPweIib9MA+sNY1Ya9uQgDZAab4yP0WRZgLZk/+b/1qle5q4OaSFSCDirgg3BBlHIipVWlqvQ8abM8kdkuWSzzYvsuzARy7s8nZ2Ala12sbqd7rtey70Q8E0YnITDMmGUM5EmuwlbbS4G/Igjlv32q/hnGrEM1ZljfxCQknkt+GfYi4JHo81VZbmKy4LNGCQw6ooQqR7LcMR4oJJuetBaOaskuxG1hhHOPHx2VuAyeeSNZWTDos1inbz6WIGw7IEeKly1hY+UOgFAeDYhe1bs0TwJlaVWe5vYIACBuLgtbvY99MGPytcwnhxUaxzwdisckTTCIxso5EncKDvtztXmFxeEgGaeDrHJCqQhUdiyyMGOqxJ1ML93dXFoQiqdpNpG1wIzzg6jxC5ODfESwxS2hUO3YK7SaBrRWa8g020G5NrgXC+u/O8HiMLEHlXCEXBCLKGurlTtHa9rr5QP9I18Z9miT5NEVjhh/4pvwcZ22Q72JJ3+qguPZVZsHpKm2DiBsQd99tqEwByTKYLngEACXW8v5XPw3ETINOm4DMwGojdmDW5HxdrEdQelcxFFizGyjuHXuH22qq9eZy+mIKO4X9J3P8B6qWO8bqxxVUcPTLmi5RuFzNnskagjuH12vfzmuzLw5Ky6mHdb1Cw/j8NF+5pkg7LtWHM7D+J89aEybWp4ZK8y5xecTsyslbgJiNR267nfeqBlLwIUY6lvf0X/nf5K1HFQXvStm2G/n9vTQuBCkMCRZF07X8Xoeqn+K+avgc9JtcfKPNV+OFjuPMfT9tvVQDSaTbu5fbz0YbiCijWdQqYgulln4+L85H+8WpUyx7zQkdZE+HWKlTSBEhaXG1BUwuGoTVkeXxf8AMMVLGs3gzEpG3kl3kYBmHcLVficHLiIIp3weERBJGe0isp7NnC6WiBN7k9d6AyPFzRYrFND2ZF2Escm6yK0xUKR3lj8p58qNzHFynDsYYsLBBG6ySCLV+EdJNIDFgCdLDltzG/csRCuOxB4IjS85CMvUzN10OOMPGkrRqMuCiaMBES04BYXDdLbm47jRfHeVwxQ4ovDhkF1TBmJLSdpa7ByNrW3saUM64xOKOpsNhkkLq5kRW1kqQbEluW1jXuK46llM+uOJlndJCp1WV0tZk3vvYA351Je0ygbw9YYPDO/l9vomzOOFYJJ8MERVXDOI8ZpAF1WETamt3gOtz30NMmDTMHYpBEMRhY5ML2qDsVkdf6ajbpzPnpXl4znZsW3ijwsASAXsANvF352uN+jVI+Lb9mJcPBMscIgAfVcqragdQNw3o6VONui4cPWAhxm0Z73PW3kquLsLLHiSJooomKKR2IAjYW8tbbb1yc9UXHdY/Jv9FHZ7nr4qRWZURUQRxog8VEXkBfc86AzR/GXqAtz8ApUgGyVxod2LA7NaJwZmkUWFUOxXxifJY7bW5A+emXDZzDMbRuGPoI+kUl8MZbJjcugtMyAPJrC38YayQLgg/L0pgynhzsXBDNYG9ievrvarIsFkKzO83WEWtqJ5C9vlpNxHE5YHUYkHf2cjAfpcqYM8hVsSdQ2G2/n+woxshiK7qDt3UIOKUZB0Wc5lhzYklTq6jl0+Cl2S/Xpsaf8AiaJezIUWCg2ApBZrn6ailYpNZsI7IZv+IiHfJH+8FShspa2Jh/Ox/vBUqzhugbUJaBsnjhfLocTmUkE/a6ZHkC9m1vHWQsNR7rA+u1MOScPYXEYjEQSS4qSRZZEsHYCOFCQC7nY337925c6SEzSTCY1po7B0lkK6hcbsw5bX2NdDLvdCxMBlMawXmcvITHcsW/S5Dew6VUaWjNekrUqzxNM6DXX9L4m4ZjMBZJoQRiZog8kgVXRAukqLEX3JNu8UTnWS4bBs7OkkoaZ44UEukBYwupncKWJLMAAOgJpfx2cSSqVbSAZXlsq2s8gAa3msBYdKL++uYtIZFhlWR+0ZJIwy9pa2pRzU2AGx3tvQy1NLKtiTvrHX1sjc04fijwrzprs3g7whjuqTdoGVrbMQUsD1G/U11su4Pw7rdlawjwzO3badCyxM8r7g6tNrhe69LScUza5GcRyiQKHSSMGOyeQAgtp03IFrWua8fivEF9YZVOtHGlQApiQoiqOQQISunqDUy3OEtzKxEB38z5flFtlcJwXaRK0rqCZXEtjEe0sNUBXeMppOoHm3S1L+NW4B82/oA/lXSbiSTsmjCQIGBUssSh+zZtRQN+Tf122vVMeFMkLablgpH63OgdBySuIY40zi3sm/3KM1HgRQ84pGv6HGof8At8FNeExkkmpxpA5KDe3pNvXWW+5dmITFyQtsJksv+NDcD1qW+CtLOS3YMCSqknsyToYMOoFtwdxTzMwslsRBXFztJe2ZyyKp77XPw/TahoM7VbJ2gJ5Wud6YcfAmmww6Xtz03O2/Mnz/AEUvwYa0upgNtxYCwsLd3Ohe3DqmTb1+UFneHO9/tes+xMBDEDmDWg53mIYW6fzJPwn6KR8R47kjqfoNvt6aFroKr1RIVWVG+Ig/PR/vFqVdlcJOIhJ6TR3+MFSrocqoaV2cyxbieUBjbtH2O48s9DQvhV+aIf0bfs2qzNvx8v5x/wBo0JWM5xBX0+nQpuptloyCv7RPe/gYj6b15eP8hv1/9tU1K7tHKTwdHbqVdeP8hv1/9te9onvY9bN9YqipXdo5R7lR26lX+E25Ig/R+u9dDCTuU3Y7sAO63XYbUBh8C7+SpNdzDZcFQA897733HdXS4i6z/aBoUqRDYnqknNE7J9SEqQbqRzBBuCD3itI4I90xJ7Q4jxZ+WoDxZPOLeS3eOXUd1Z3nsRDEHfz+e1c3KpTHPG/5BBPo/wDlXqRmn4rxjwS6y/QGNzyLlcHz0m5tnV7heVMEOSmeBZFGzcip3oWbhcgG0bXAJufN3W829+Wx7qU8vcmAsCSpVaS9+XdXGxCkOyr5QN1HeLeMPPtvbrY0+wcOyl2UrpIF7NzsSBsBfv8AVuaUc14XxJxFhG1tYUsOS3awYsNrb3uOgPKhpMdiQVCIUyeQSTRMNj2seoH84N/PXlfeDymWGaB5FtqljDdNzLYah/RJKk2HQb2qVcYCqxOyfcTw5h2kcmO5LEnxm7z/AHqr+9fD+9/Pf2qlSgLGzkttnFVsI77uZU+9fD+9/Pf2qn3r4f3v57+1UqV2BuwR+9V/jdzKn3r4f3v57+1Xq8L4e/4v57+1UqVGBuwUe9V/jdzKOfI4QoAUgb8nb5fGqrDZHDY+K3lE+W/cP71e1KLA3ZZFSq85uPNcvHcJ4ZjvGT/3JPaoVOC8Jv8Agj8ZJ7dSpTWgABJDnTmnDIcIqQoilwq+SNbG1jcWue8UXOtwLlv1m6+g1KlRhEZKC4ybqoYYbm7XOxOtr2B773pWxmTRkneXmOU0o5MSLWfa3mr2pUAAOCFzjGa+cPkcTSx6u0a0iHxppSLow03Bextc/CalSpTwEINl/9k="/>
          <p:cNvSpPr>
            <a:spLocks noChangeAspect="1" noChangeArrowheads="1"/>
          </p:cNvSpPr>
          <p:nvPr/>
        </p:nvSpPr>
        <p:spPr bwMode="auto">
          <a:xfrm>
            <a:off x="161925" y="-449263"/>
            <a:ext cx="1143000" cy="942976"/>
          </a:xfrm>
          <a:prstGeom prst="rect">
            <a:avLst/>
          </a:prstGeom>
          <a:noFill/>
          <a:ln w="9525">
            <a:noFill/>
            <a:miter lim="800000"/>
            <a:headEnd/>
            <a:tailEnd/>
          </a:ln>
        </p:spPr>
        <p:txBody>
          <a:bodyPr/>
          <a:lstStyle/>
          <a:p>
            <a:endParaRPr lang="en-US"/>
          </a:p>
        </p:txBody>
      </p:sp>
      <p:pic>
        <p:nvPicPr>
          <p:cNvPr id="39938" name="Picture 2" descr="http://static.financialexpress.com/pic/uploadedImages/mediumImages/M_Id_417294_Pepsodent_ad.jpg"/>
          <p:cNvPicPr>
            <a:picLocks noChangeAspect="1" noChangeArrowheads="1"/>
          </p:cNvPicPr>
          <p:nvPr/>
        </p:nvPicPr>
        <p:blipFill>
          <a:blip r:embed="rId3" cstate="print"/>
          <a:srcRect/>
          <a:stretch>
            <a:fillRect/>
          </a:stretch>
        </p:blipFill>
        <p:spPr bwMode="auto">
          <a:xfrm>
            <a:off x="-1" y="0"/>
            <a:ext cx="6537959" cy="3962400"/>
          </a:xfrm>
          <a:prstGeom prst="rect">
            <a:avLst/>
          </a:prstGeom>
          <a:noFill/>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533400" y="1874838"/>
            <a:ext cx="3429000" cy="3916362"/>
          </a:xfrm>
        </p:spPr>
        <p:txBody>
          <a:bodyPr/>
          <a:lstStyle/>
          <a:p>
            <a:r>
              <a:rPr lang="en-US" dirty="0" smtClean="0"/>
              <a:t>Which Lifestyle- Related Attitudes Are Expressed or Reflected in This Ad?</a:t>
            </a:r>
          </a:p>
        </p:txBody>
      </p:sp>
      <p:pic>
        <p:nvPicPr>
          <p:cNvPr id="49155" name="Content Placeholder 4" descr="fig08_10.jpg"/>
          <p:cNvPicPr>
            <a:picLocks noGrp="1" noChangeAspect="1"/>
          </p:cNvPicPr>
          <p:nvPr>
            <p:ph idx="1"/>
          </p:nvPr>
        </p:nvPicPr>
        <p:blipFill>
          <a:blip r:embed="rId2" cstate="print"/>
          <a:srcRect/>
          <a:stretch>
            <a:fillRect/>
          </a:stretch>
        </p:blipFill>
        <p:spPr>
          <a:xfrm>
            <a:off x="4114800" y="0"/>
            <a:ext cx="5029200" cy="6872742"/>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533400" y="1874838"/>
            <a:ext cx="3429000" cy="3916362"/>
          </a:xfrm>
        </p:spPr>
        <p:txBody>
          <a:bodyPr/>
          <a:lstStyle/>
          <a:p>
            <a:r>
              <a:rPr lang="en-US" dirty="0" smtClean="0"/>
              <a:t>Healthy Eating and Snacking Lifestyle</a:t>
            </a:r>
          </a:p>
        </p:txBody>
      </p:sp>
      <p:pic>
        <p:nvPicPr>
          <p:cNvPr id="49155" name="Content Placeholder 4" descr="fig08_10.jpg"/>
          <p:cNvPicPr>
            <a:picLocks noGrp="1" noChangeAspect="1"/>
          </p:cNvPicPr>
          <p:nvPr>
            <p:ph idx="1"/>
          </p:nvPr>
        </p:nvPicPr>
        <p:blipFill>
          <a:blip r:embed="rId2" cstate="print"/>
          <a:srcRect/>
          <a:stretch>
            <a:fillRect/>
          </a:stretch>
        </p:blipFill>
        <p:spPr>
          <a:xfrm>
            <a:off x="4114800" y="0"/>
            <a:ext cx="5029200" cy="6872742"/>
          </a:xfr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533400" y="1676400"/>
            <a:ext cx="3124200" cy="4038600"/>
          </a:xfrm>
        </p:spPr>
        <p:txBody>
          <a:bodyPr/>
          <a:lstStyle/>
          <a:p>
            <a:r>
              <a:rPr lang="en-US" sz="2800" dirty="0" smtClean="0"/>
              <a:t>How Does This Ad Provide Information to Establish</a:t>
            </a:r>
            <a:br>
              <a:rPr lang="en-US" sz="2800" dirty="0" smtClean="0"/>
            </a:br>
            <a:r>
              <a:rPr lang="en-US" sz="2800" dirty="0" smtClean="0"/>
              <a:t>or Reinforce Consumer Attitudes?</a:t>
            </a:r>
          </a:p>
        </p:txBody>
      </p:sp>
      <p:pic>
        <p:nvPicPr>
          <p:cNvPr id="51203" name="Content Placeholder 4" descr="fig08_11.jpg"/>
          <p:cNvPicPr>
            <a:picLocks noGrp="1" noChangeAspect="1"/>
          </p:cNvPicPr>
          <p:nvPr>
            <p:ph idx="1"/>
          </p:nvPr>
        </p:nvPicPr>
        <p:blipFill>
          <a:blip r:embed="rId2" cstate="print"/>
          <a:srcRect/>
          <a:stretch>
            <a:fillRect/>
          </a:stretch>
        </p:blipFill>
        <p:spPr>
          <a:xfrm>
            <a:off x="4125588" y="0"/>
            <a:ext cx="5018412" cy="6858000"/>
          </a:xfr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533400" y="1676400"/>
            <a:ext cx="3124200" cy="4038600"/>
          </a:xfrm>
        </p:spPr>
        <p:txBody>
          <a:bodyPr/>
          <a:lstStyle/>
          <a:p>
            <a:r>
              <a:rPr lang="en-US" sz="2800" dirty="0" smtClean="0"/>
              <a:t>It Raises the Question About UVA Rays and then Provides Information on Sun Protection.</a:t>
            </a:r>
          </a:p>
        </p:txBody>
      </p:sp>
      <p:pic>
        <p:nvPicPr>
          <p:cNvPr id="51203" name="Content Placeholder 4" descr="fig08_11.jpg"/>
          <p:cNvPicPr>
            <a:picLocks noGrp="1" noChangeAspect="1"/>
          </p:cNvPicPr>
          <p:nvPr>
            <p:ph idx="1"/>
          </p:nvPr>
        </p:nvPicPr>
        <p:blipFill>
          <a:blip r:embed="rId2" cstate="print"/>
          <a:srcRect/>
          <a:stretch>
            <a:fillRect/>
          </a:stretch>
        </p:blipFill>
        <p:spPr>
          <a:xfrm>
            <a:off x="4125588" y="0"/>
            <a:ext cx="5018412" cy="6858000"/>
          </a:xfr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1066800" y="152400"/>
            <a:ext cx="7772400" cy="914400"/>
          </a:xfrm>
        </p:spPr>
        <p:txBody>
          <a:bodyPr/>
          <a:lstStyle/>
          <a:p>
            <a:r>
              <a:rPr lang="en-US" smtClean="0"/>
              <a:t>Value Expressive Function</a:t>
            </a:r>
          </a:p>
        </p:txBody>
      </p:sp>
      <p:sp>
        <p:nvSpPr>
          <p:cNvPr id="23556" name="AutoShape 5" descr="data:image/jpg;base64,/9j/4AAQSkZJRgABAQAAAQABAAD/2wCEAAkGBhQSEBQUEhQUFRQVGBUYGBYXFxQXFRQXFBUXFxQUFBQXHCYeFxwkGRQUHy8gJCcpLCwsFR4xNTAqNSYrLCkBCQoKDgwOGA8PGCkfHBwpKSwpKSkpKSkpKSwpKSkpKSkpLCkpKSkpKSwpKSksKTUpNikpNSkpKSkpKSksLCkpLP/AABEIAK8BIAMBIgACEQEDEQH/xAAbAAACAwEBAQAAAAAAAAAAAAADBAIFBgEAB//EAEMQAAIBAgMEBwYEBAUDBAMAAAECAwARBBIhBTFBUQYTImFxgaEjMpGxwdEUUnKSQlNi4RUWM2PwB7LxJIKDwjRDc//EABoBAAMBAQEBAAAAAAAAAAAAAAABAgMEBQb/xAArEQEBAAIBAwQBAgYDAAAAAAAAAQIRAxIhMQQTQVEFFjIVIkJSYYEGIzT/2gAMAwEAAhEDEQA/AMOIxyHwFTES8h8BXgKItY7W8sK/lHwFTWBfyj4CugUSMUAjtKAZRYLv7uVKHDjS1t2t8oseVWG1IcwXxPC/CkBgjYFrC5tztfnVROnUw5/p+IonU2/L6V44Ky3uLc++h4vD5GA33F/WmRzBYcM6iy6/pq8GxY+XoKz2yE9unj9K2qJRsMbjnCSMuUWB5CoxSqf4R8BUttp7eTx+goGHTWp2awjUA3AX4CrBdo2//XF+0UmqiphKVOH12t/tRfsH2qS7W/2ov2f2pEJVrsCBDL7QgLY791KmgNqf7UX7R9q7/iX+1F+0VqkweEAvnj9b0rtiTCQ4eR1KMwU5VtvY7hU9V+hpj9odKVj06qItyCL66VR4vplIT2UiQA7ljQ38SRVXLiMxN9WJNQi2bK4uEPjarlnyWqvsF04O6SGE/wBQQD4ir5Nq3AIiisf6R9qwk2x5EXMykCtp/wBPsVFJG8UuUMmqk8Vbf8D86eVkm4cnfuOdpn+VF+0VE7S/2ov2j7VqvwGF/NH6138BhPzxev2rL3FdDJnaR/lw/tH2qJ2h/RD+0Vf7RhgUdgI3gKy+PxSAMqqpJ3nl4U5ltNmhJtpFTYxxftFBbav+3H+0VHHL2/Jf+0Uoy1ZGG2tp/px/tFV03aNyB8APlRStDIpyGXeNeVQKry9BRmFDK1SUAq8QPhXJSOAA+FcK612UUECVpfFjsmpyYoDdrS085INOBqgKIBUBvooFZ1o7l0oyCoCirSKozkAXJsKQxGN7ObKcoYaH3mG7d50Xbi+yHPOLd3fbjS8mIKLd9HJFgdSbcvtVxJiNVdTc3WxPm25fKqtWJaxJuotr3cKVbFSJ2dACc9u87r0TZKe8TvPHnTGlvsdfbp41uI0rGbIHt4/GtBtrpEMOVULmLaeFTQz+3E/9Q/j9BS0CdoVHF7QLyFnQqWPl3ceVHw66ikawVKmEqQWiBaDQC16XEmNC9r2t86Kq0HaS+xby+dAKf5jbkKq9u7bZ0CgWua8IxVdtKIhwV1NtB9fWgNp0Y6PxrEGIBLC5NaIxKFsAPhVVhMX1OGhJUm6Lyvu9aLhNuJL7oNx3VyZbtdmEgW0cMGFrVh2c4bF3X/yG4VpcZ0jBfIiEkGxOtqzO21JxQuOCmtuPww5fK1k6Uv8AlBoR6Vv+UfD+9V7oKC6Vp0xns9ielLsLHQd2n1pE7V7jQJFqGSnOxWtjjF7Xkv8A2ilHWrHGp2j5fIUmy0EVIoZFNOtAK0DQDLQWFMsKCy1RAEa16YUrjZiLW031KO9kPc/oRTFivbeai24+dFMB8jUZ4so+NVKTWLRloa0VaxrRICipURRUWgie2jaNSRezDTnv0qvGGIUySasdRfeADooHOrbaUqogZv4SCO862t31UyY4vGHym6uOzwB8D5a1USrcTgyxBFyWOvJQdwJ4U/hYcpIF7C39xV60OVcul5blj+Xm3cBcCqeFGDFCbhNFNrZhvOvE60zWGyl9snj9KBtue+LQHXKCfiae2bHbMd1lPlzNU8mJR8UlzcWIN+/cKmqh/FZZIyw3rb++6kMDOc4B3X+FXWFkVWsBputbhVTt+4nXLb3e0OXK9RKrKL5VqarQ8L7i+AphRVIeVaDtKHNCw719DemKd2fgzKSo103UHWNGHIrqYkQyI7DMqntDS9iCNL99vhWxk2KBowNU21thXuoIHZJB7xup/CZ5abCSh4kOlioPlw9LV3D4RATlA7/Oq3C4OWHDwCW3aj7JBuDlJG/nuv4il5Z5lAKlRfXmD43Irlssd8yljtkRmU6HU253rP7TKvKSBqLa9xAo0scrSBmbMSToLHhoBVZi5jGAzalzcAcBuFbcePy5uTItLDlluLkMOHAiuutPiEsKqJXPWsBqLbuFasEMUgsOfCuBdRXnwrMczWAHCmEi1HiPnQbW49e2f+cKVZaexw9o3jSrCkcKstLuKbalpN9EALChMKO9CYU0qbaPDz+lGh/00/8Ak+a0PamlvOp4Y+yXu6z/AOtURVpxlA8Khi5gRpyPyo7YdRl7yPlQMZGBu5GnA1aiirQxRVFY5NBgKMlCFEipwK/pG5WEEbw6/I1RbOxLMVUtexBtb3rcz5mr7pMP/Tn9S/Ws5stbMDe2tvuaueE1p8QTJEMm97DxQEXA+FDnkDMMuigWHeQdT8ahhcesanmBZPPdanNl7KLK8rEjLrl0Iv8A0931pUBrD7M79fkKy8uGKup363NaebEkrdND36+VUEzl91s2twT8qk2j2ajDUNpa+761njjmL5m1LsxJ/ToAPKrXYUzMrxkWaxtVaF6uQq47Ia57jzBqZNNL3arCm6jwFMClcLiVOgPgP7U2KpEdP/PKo4LpN1DZkXMbW1Nh6UHFYm1111Gvgbj7VVxroKAssd0omlJPZUclFvU0jBKxOdmuTuvyoDCixpajRR9T6NxJi9nJHIL5cwB4qVJIYHnYisftbBTQuYXh6y3usoPaU7iNdKs+g+02TDzKi5nzra50GYWzH4DSldrvIGJkY9bfeDvv7pHd3Vjk6+LDqAwGz2jDSyKFKqciD+Hnc8zpWKGoUkAkcDX0rCNJPD7RbNu/UOBtwr57iILMwFt5+dXgw5J3FEysttV8K7hNkKAcupO8nfQkWwqYNuNaI0jj8DlU6brX+NEGES4spBuN57xT6xCdQLjMALjjv3+lN/gu0PEfOhKGP/1H8aUcU5jf9R/1GqnauP6pb2uSbAfegxHFLyCkcFt7rGystr7iDT7mgbLvQ3orUJqcKqjao3edG2I65o84BQMCwN7FSy5wbAm1r7gTQ9q8PE0fYSydlYnKNIyoCGZRcuhS5XWwcK3ioO8CqSt+lOJuHyTYN4+suiRYQwy5c3Zsxw62sLXHWa9+6slO5I1HCtrtyPFqkyYieSVI+qYMcRI0Tq8mQOitcSDMCNSuUqd5Fqx2PNz5Uw1aUVaChoimsa0MJuosYoIoyUQFNvw5oLf1KT4A62ql2fhV4ntDcO7da3O1X+12AhJbUAr8b6VnQ1yAB2ibq/H48quJpHH40u4voF0A89flW5w8+TAKV3ZBrzLP9lrLHo2zFiGXU38b76vsbH1WBgQm5ubkd2Y/NqooqZMRYKO/71DFbJN80ZtfWl53u1vA+tXeDe6W5Ej6j0NQoLYOHYurHdex0t3c6ssf0bMjSMoJGUE8xbT0q86P7DWRFOZhqbgHS99a0uyNniIy3N72AvwHI/Gs/lcvbT5fGQAot2lsNdDod47quy2l+FMbb2YsU5CgHcR3BuHlrVXicTa68qtJbEyXa/cRQ4muB4CgTS28PlXsI91HhQDBWpgVG9SBoDWdBHA6/uVT53NF6Sy3b+pFjHmLt9areiU1pXH5kPow+9OYyTPnY/xH/nyrDN3emm9tSlgoOlioYHn2b2/5yr5O2pJ53PrX08Shtmg/libXvUEfSvl7GtMHLydstI86i7VFntSmIxG81ozXnRyUddY8QR9q1H4fUV8+wWMKOrKdVIt/etp0Y2s+IjzSKqnOVFtAbcTfdQFZibmWTuY/OholyVNjfTUAinoYSOukt/Fl4cW4c6zsGGdsewuVU2NybCwF7edvSp2qFJ9hBZ8yGyg5iCN1iNPM07TWOQ9uNMoYxlr8RlOlvjVdGCoAY3Nhc99OUrIV2u7hexe3EgVSR4plNwT561rIcYEBJFxaspiJMzsdwJOg3Wq8UXSzUq5W+407s/Kk8XayoJYyWvbKBIuZr8LAXvwtVNgJdbU71xuCCynMtigu6nMO0guLsN4FxrxFP5S1O2XQ4HFdTMOoeSNlgdlaSGXr7yZCe08bgZwRpz1Fz8/nTLcd1fQek2IniwUiTvjZs8kQBmVFSFluxD5Z5WVmFhlbLuva4r5/iHvc91UGuWiLQQaKtY1oOpo8dLqaPEaJ4CO0heLzHzqpAHIVbbQPsj5fMVTB6pJmO5IA1NNbeXLFh17nPxNq5ssCxa2o0+9R6SzAmFb6iO/hc0EzOIltIfAeh/tV5g33677en9qzeJPtDrV1hibAju9KVVG/6KYk9WVB3Nf41p1bS/MfKsR0Zk0a2/Q251rMNiQ0LEEDKL7+6s/k2S21tPPIzA8gPACxqilN/Gp4jFqb2IAuxG/exuaTefkL+GtXCBxLgCo7Nlug8x60ntGfhxO4Uxs9MoC1RbWgepK9C3VxhxqapZ7NxeR781Yen9qv2HZtWNmlIAI4H/zWvMlx5VjyPR9J3lWLz5dlNrvzj4sBb1rAM1aLa+0suzwn5pWA8FszepFZF8RpWmHhx8/76FicaLkeVV5xVyB31OaHjelL9vzrWRhtZRMeZ+lbfoxIpgtbcxv/AO7W9YeMW4kfKtD0cns5UnRuI01G6pqouWEmUhRZsxIzXC3uaqpsFimkVz1ZsSSA9t41G7wrQtZrAlvI8q7+GXv9PnapgYrB4bELii0qMcwIJXVQDqBf/m+lNuYpopbBbC3EGx8DW8lhAG8nzNZvpAg6k6anx08KqBlJ9ps6lSAL8qUr1qb2XgutmROBOvcBqfStWaGEazeVX3Rop+IXrMt7r1ebrx7XrE6u3Ugm9+elNY7CpEbRqBYePrVV1bTSxjNkLMi5t2W7ABr917+VSGl6TNF+HxvUfhs3XRdf1RxZbN1jWt1oyZM+bdxt3V8/YdlvAfOvoHS5ZHw+IDHFr1E8at14hVcSzZlDnq4kJkFs3aL9k3vzwDe61MNYtFU0FTRFNZtDKmix0urUeI0oTm0j7I+XzFKbI2asqsxLCxK6W4Ac6Z2ifZN4fUV3ouPZN+tvktZc2Vxw3HpfjeHDm5unObh1NmKq5QWt5cfKvY7ZiylSSRlAXS2tt17itDsHo4+KbQ5UHvPv8gOJrSnolgkIR5SH75FB/bwrmx97Kb29jmx9DxZdFx3f8Pkv+T4r3zyen2pyLYKAAZm08PtW36Q9DWgXrImMkY3395Rz03iqnY+yHxMgRNOJY7lHPvpZZcsy6WnHxehz47ySdopV2Zlt1cjoRxFvqKZCvlZWlYht4sovfwFbxuiWEhA6+Uhu9gt/BaR2t0cw4geWCXNl1tmVh4X3irs5deWGF9Fllrovf50wn+CJzb0+1C/y2nB3HhlF/SvpGweiMM+FV2zB2za30FiQNPIVl9p7PeCRo3Gq8eBHAioyvLjJdteHj9Fy55YTHvGVk6HxsbmSQ99x9qZbo+ii4ZrqDvty8K+l9H+hKtEHnzAtYhQbFRwv31lcbhgmIeMe6HZRfkGsL/Cq6uXHVt8s5x+j5evDDHvIxwa2hqR3VyYcagsl67XzGU1XpNxrQYHFZoVJ32A+GhrNSy2I76c2fjLRsL+6TbzFxU5Tbq9Ly9FoG1sTdt/ZW+nebX+QqvdreNDxGLBa99B6n+1IzYknw76uY9nLnl1ZWiYmeloHAYX3VCjYSAsw0uL68qvwzWEc1t1iOV/vTMGMyEOo1XW3DTwr0eHA3ig4oC1Spe9HekbTylZSo0NuFzxHfWod7V8ibfvrZdGdt54xG7EyA3BO8r/alYJWpbUWFKx7OTEQgSAi5O4291iB8qJiULIUV8jHe28+VEwEXVRKl75Ra/OkFBiP+nsX8Ejr4gN9qhszot+Hl6zOGABAFrHXjWmlmqvxc+hPIH5VWwzO0MUGdvP60ng41LRhzlQsoYj+FSQGPkCT5UpLiO2e+/1pbBYtkdDmYWZTdRdlsw1UcSN4HMU9E33SeAfh5OsRYxHIq4YjEvN1qEkNZWkYEBArZ1Ci5tbWsHjIgEJFbnpfFGMKkmVS7lfayj8Pi3uRqcKqKHXm93/VWHxbXjqgvhRFoN6IrVmvQwNHjNLA0xGdKCQ2q9oHty+oonRCS8BJ/OfktA2mfYyfpNE6G/8A45/W3yWsOf8AY9f8P/6P9PsuwmybNzRjtZHbxbU/MelfOWkLak3J1JOpN+daXop0qEHspb9WToRrlvvFuIPperWXYez5GMglAB1Kq4CnnodRWWX/AGYzpr0OPK+k5uT3MberxTXQyUyYMiTUAsovr2QBz8SKF0BgVYpSLX6xhfuW2X6/Gldt9KoooeowljpluPdUbiQeJqj6MdIDhXOa5ja1xxFv4hzqryY43HGueek5eXi5M5NS3civ2vOzzyFib5238ACQBrwtSyMR5+vjW9xmz8Dim6zrArHfZwpP6lPHTlVZtLD4GGF1ibrJSCAbliD4+6Kwz4ru3b0OH1uPTjx+3d+PC96MzFNnBhvVZG8wWIqeDlw+NSOZ1GaLUgn3SBcg8xx8qrtj7ViXZ2QyKHySDLcX1LW0rEwzsqkAkZhYgHeORrbPmmMny4OL0OXNlyXvjZX0/Yu2xiHmCDsR5Qp/Ne+Y+GmlfO9pYfrMZIhNs8zLflme1X/QLHxxCYSOqXy2uQL6GqHHYxVxbyXuolLXGt1D3uPKlyZ9eGLX03B7PNy4zxIstt/9OoFiLKzIVG/ffxXvrFS9F5OBB+Na3pR0zRzBHGey4ZyeBynKo9SaTg2iDpWtyseHjjKyU2w5R/CH8N/wNVEkcgzJGhLHf3Ad3PWtnidrkO3ZAtxuKqcFtwS4gquVSAdWF78NbVUzqLhNs/FsCY7omPjoo8uNAm2VIt86Pf8ASbD4Vv45yD23Q+AP1oU2IW+/50e5R7MYjD9GZ2XrDE4j4tlNrc/CrGDDhVsK1OE2+YSWD2RRd1O5huItvvrpbXyql6WKkeIPVgBXAcAcM28Dz+daTLbO49KtlI51WYzEkA2O/S2lDxc/CkzWkjPaNHweKaNw6mxFBrwqrCXsHS+Zd4RviPrTa9OD/FH8G+9Z3Dx3NcmiAG/Wp0e2pXpqh3ow+BqE/SaJlbVgSCLEcxzFZOvWp6JPNrfx+Rouzy3XRlLZldCCb5QQwILEblva55UuKtejW0nhnHVLmeS0QHWzxau627cEiNvA0Jtre2gpyBo9pRbOlYLIXSd2OfEQ9d+ERjuZxiSZHFzqVtpurHO3sq2nSrGmXDTKkyy9TJGsoEu0TlJcgMgxE7pKudSt8oI0I51iZf8ATFFDRCpChg1MGsmgqmjxnSlb0whoD20D7J/0n5Uv0a2tFFCVdrHMTuO4gchR8XrG/wCk/Kh7IX2K6c+HfW3F6aeo/kt0U9dl6G+7jNrX/H4P5no32o8G0o2UsGBC79Dp9arzH3elEgUZgCNLi43XF9RfhW9/C4yfvafqzly1LxmptrRILs9h4E0E9JcP/MHwb7Ve4zZUTPKqCIM0atGmYDK3WdpWYuVLZbnfqLaA16TB4YSiyxsv4gJa5t1eRcxuDuDZta5/4Vh/dW/6n5v7Iov8yYf+YPg32rn+ZIP5no32q8w2FwxdSyRgddMCoJAMaRXTeTa7DfzNSXZmFvHkyOWjkZVY5Qz5x1aS69khbi1wCR30/wCF4eLaP1LzTxhFEOkmH/mD4N9qtMChmCNF2g5IU7gSN41pr/DIM0y2huFUhtyIcjFkyl7kk21F7HS1ZvNuAuByrTD8Phn/AFM8/wDlXPh/RGuXotif5R/cn3qr2tg3hVhIuW2m8b7dxqoErfmb4moSyXvck+OtXl+Gwxm5l4Zfqnl5P5ejyrcTM7RZNLA3U27S/pPAGhxY+WNdWvpx31OfEgAm404cSeFIpEzEFt3KuLpHVb3KyySvvOhp/YGG6uYEHUAn46V1uQpnY+rSa6jKLdw1v8SaV8L4++XdfS4twL54lUggnS/wI31n8d0gQGwJbvHE1HaSBjkvrYms4Y7Gx3iljh80cuestRp8FhjiY85YCMMc68ezqPTXzqp2jtUysz7gTZRyUDSl8GGXcxAIsRc63FjfnoSKVk3kcjVzFjctvFq8TXK9WnhD1er1cNMO16uCu0G9Xq9XqCepzZOAkmmRIg+bMvaVWYxjMo6w5RcBSQb0nRcLKVYWdkBIBZb3Cki5sCCbb7cbUBvOmWHlOGxBb8UginjEhmw8ES4pmzKJc8KKWYat2i+jXvc64PEe4PCr7auw548MZS34jDuUCzB5gFObQGKQqbtu1UjkeNUE57I8KDXwNTBoV6mKxabGBpnCQZzbMi2H8bZQfA2pNTTuzkRms7ZQVaxPuhrdjNbW19/jRBs/HsQyAr1sA7LEnrLgKouzHKDoBWa2ts4xZXgeWTDscqylDEruNXVFLEkDnW1wBwcamOSR36wDrWQhUREuzRq+pcsVG4C+guNapNt4/C4hb9bKHQgRL1LCOGBVIECoDbOWsS97Gw1rTG9PhGUmXlm/xLW3t8TUTO35j8TVvs/ZUadXJimVQ9ikWY3IJt1k7JcpGNTp2mA0A31f4nH4Bp4mnfrUjiyWjhMcZfUhmFwSgLWVQNyi530/cy+0+3j9Mdhbu6qXYAnfc6etBxMEqNbOx8GNa3DDAt1mVrSPKpRjDIEiQG5SBFYkk6avwrmbZ5SVHMqyKy5JSpzPdu2BGhyKAoAGY3u176Wpe5l9j28fpkoYpWdUzSXbQAFmJPcBqaPh8Kzxs4le4bLvNrW041r4PwqyTPhGQsVVUXEt1QEbXE9pMwJcgKLi2jG1VPR2KF2ZZnWGPOSSgJUaHKq3vodwJv50Xly+1e1j9K2OEKpLMxNvzGnsA9413nTnrWihgweEj69mM/WkiBTEAcitld2ElwCT2Q1jazWBO6twOCRiJsTliSVy0cSnLmDPob2PVxD828gGwqfcy+x7eP07hXAI+GtCxUjvIY17VygRQBrmA00Gtya2P+I4JCLuDIkRQNAgEaksc4Qm12ykqGOgAvqaDtnHIuLVOtYGKBmQzsoCzSJ2AQosmVSPErzp9eX2XRj9MNtCDq5XS6vkJXMNxI0Nr9+lLNJerfH7NwwW8eLDMF90xS9px7wVrWsTuJ86qJY8rWurbtV1GovofTyqVbSjSqZcYUlLqbG5+dW3WWBPIH5VS4ZATrxpwbGGMZpc+83/ALWom1YtQ447/pRYogBUzZlKmmRfD4gGlMT75ri9k1Kdrm9OChGvV69cvVE7XlF66BTMMVTsaL9VXCDT5SvGLuo2elfXqckg7qXkjtR1FoOjYJrSoc/V9tO3a+SzDt245d9u6g0bBD2sfaVe2naaxRe0O04OmUbzfgKoNl03xDyQhurGIQED/EM0bs2osvsAFizW92S7Vip308jW46eY1jCkckcjkEZcSpMeFcC2kMMbvEQbDUZT/SCawk+7yoC+vUlNKjGrz9DXfx6c/Q/astK2dBoyVXDaSc/Q/aiLtWP83oftRobPudDVFmqxG1o/zeh+1VZnXu9ftT0BQ1SFqXzr3ev2rnXLSCywI9oluYpbFm8rHvNewGKVXBJta/PlUBiUJ1+tBwY62pzYWzHmlMSb2BuToqAHV2PAAXJNVP4hTzpvCY9ED9ojMtrdrXuNqNU7R+lW1hLOerv1UYWOL/8AnGLKT3sbse9qDhJiba38aRaYeVTw+JUML3y8bAXt3X0p6Ttrej+H6yVQ1si9tzySMZnN/AW8xSfSHFmSZpG0LnN4XN7D428qivSmFI2ihR1DgdZI5BdwDcIAuiJmANtSbC50qoxm0VIFi7HiW9ABwFICl9K4GpVsWK8uMF6YHxclkPM6fGq+Ca3Cp4vE5tBuFChtfWnIRvOW/pHdvNeRgp/5euDELz+dBmcHdRoJYuPteNAIojy3UcxUQ9AQK1wLUy1SRxQTsUfdTCihrMK7+IFBiE1O9AOJFe/ECloCMaXnFSM4ocjgiiQUGiYX/UT3feX3/c94e/8A08+69Dr1aJbDpR0jhkwwgiY5rgsuHUw4HS2vVOM8jaaMbW131jpNx8D8q7XG3HwNBv/Z"/>
          <p:cNvSpPr>
            <a:spLocks noChangeAspect="1" noChangeArrowheads="1"/>
          </p:cNvSpPr>
          <p:nvPr/>
        </p:nvSpPr>
        <p:spPr bwMode="auto">
          <a:xfrm>
            <a:off x="161925" y="-800100"/>
            <a:ext cx="2743200" cy="1666875"/>
          </a:xfrm>
          <a:prstGeom prst="rect">
            <a:avLst/>
          </a:prstGeom>
          <a:noFill/>
          <a:ln w="9525">
            <a:noFill/>
            <a:miter lim="800000"/>
            <a:headEnd/>
            <a:tailEnd/>
          </a:ln>
        </p:spPr>
        <p:txBody>
          <a:bodyPr/>
          <a:lstStyle/>
          <a:p>
            <a:endParaRPr lang="en-US"/>
          </a:p>
        </p:txBody>
      </p:sp>
      <p:sp>
        <p:nvSpPr>
          <p:cNvPr id="23557" name="AutoShape 7" descr="data:image/jpg;base64,/9j/4AAQSkZJRgABAQAAAQABAAD/2wCEAAkGBhQSEBQUEhQUFRQVGBUYGBYXFxQXFRQXFBUXFxQUFBQXHCYeFxwkGRQUHy8gJCcpLCwsFR4xNTAqNSYrLCkBCQoKDgwOGA8PGCkfHBwpKSwpKSkpKSkpKSwpKSkpKSkpLCkpKSkpKSwpKSksKTUpNikpNSkpKSkpKSksLCkpLP/AABEIAK8BIAMBIgACEQEDEQH/xAAbAAACAwEBAQAAAAAAAAAAAAADBAIFBgEAB//EAEMQAAIBAgMEBwYEBAUDBAMAAAECAwARBBIhBTFBUQYTImFxgaEjMpGxwdEUUnKSQlNi4RUWM2PwB7LxJIKDwjRDc//EABoBAAMBAQEBAAAAAAAAAAAAAAABAgMEBQb/xAArEQEBAAIBAwQBAgYDAAAAAAAAAQIRAxIhMQQTQVEFFjIVIkJSYYEGIzT/2gAMAwEAAhEDEQA/AMOIxyHwFTES8h8BXgKItY7W8sK/lHwFTWBfyj4CugUSMUAjtKAZRYLv7uVKHDjS1t2t8oseVWG1IcwXxPC/CkBgjYFrC5tztfnVROnUw5/p+IonU2/L6V44Ky3uLc++h4vD5GA33F/WmRzBYcM6iy6/pq8GxY+XoKz2yE9unj9K2qJRsMbjnCSMuUWB5CoxSqf4R8BUttp7eTx+goGHTWp2awjUA3AX4CrBdo2//XF+0UmqiphKVOH12t/tRfsH2qS7W/2ov2f2pEJVrsCBDL7QgLY791KmgNqf7UX7R9q7/iX+1F+0VqkweEAvnj9b0rtiTCQ4eR1KMwU5VtvY7hU9V+hpj9odKVj06qItyCL66VR4vplIT2UiQA7ljQ38SRVXLiMxN9WJNQi2bK4uEPjarlnyWqvsF04O6SGE/wBQQD4ir5Nq3AIiisf6R9qwk2x5EXMykCtp/wBPsVFJG8UuUMmqk8Vbf8D86eVkm4cnfuOdpn+VF+0VE7S/2ov2j7VqvwGF/NH6138BhPzxev2rL3FdDJnaR/lw/tH2qJ2h/RD+0Vf7RhgUdgI3gKy+PxSAMqqpJ3nl4U5ltNmhJtpFTYxxftFBbav+3H+0VHHL2/Jf+0Uoy1ZGG2tp/px/tFV03aNyB8APlRStDIpyGXeNeVQKry9BRmFDK1SUAq8QPhXJSOAA+FcK612UUECVpfFjsmpyYoDdrS085INOBqgKIBUBvooFZ1o7l0oyCoCirSKozkAXJsKQxGN7ObKcoYaH3mG7d50Xbi+yHPOLd3fbjS8mIKLd9HJFgdSbcvtVxJiNVdTc3WxPm25fKqtWJaxJuotr3cKVbFSJ2dACc9u87r0TZKe8TvPHnTGlvsdfbp41uI0rGbIHt4/GtBtrpEMOVULmLaeFTQz+3E/9Q/j9BS0CdoVHF7QLyFnQqWPl3ceVHw66ikawVKmEqQWiBaDQC16XEmNC9r2t86Kq0HaS+xby+dAKf5jbkKq9u7bZ0CgWua8IxVdtKIhwV1NtB9fWgNp0Y6PxrEGIBLC5NaIxKFsAPhVVhMX1OGhJUm6Lyvu9aLhNuJL7oNx3VyZbtdmEgW0cMGFrVh2c4bF3X/yG4VpcZ0jBfIiEkGxOtqzO21JxQuOCmtuPww5fK1k6Uv8AlBoR6Vv+UfD+9V7oKC6Vp0xns9ielLsLHQd2n1pE7V7jQJFqGSnOxWtjjF7Xkv8A2ilHWrHGp2j5fIUmy0EVIoZFNOtAK0DQDLQWFMsKCy1RAEa16YUrjZiLW031KO9kPc/oRTFivbeai24+dFMB8jUZ4so+NVKTWLRloa0VaxrRICipURRUWgie2jaNSRezDTnv0qvGGIUySasdRfeADooHOrbaUqogZv4SCO862t31UyY4vGHym6uOzwB8D5a1USrcTgyxBFyWOvJQdwJ4U/hYcpIF7C39xV60OVcul5blj+Xm3cBcCqeFGDFCbhNFNrZhvOvE60zWGyl9snj9KBtue+LQHXKCfiae2bHbMd1lPlzNU8mJR8UlzcWIN+/cKmqh/FZZIyw3rb++6kMDOc4B3X+FXWFkVWsBputbhVTt+4nXLb3e0OXK9RKrKL5VqarQ8L7i+AphRVIeVaDtKHNCw719DemKd2fgzKSo103UHWNGHIrqYkQyI7DMqntDS9iCNL99vhWxk2KBowNU21thXuoIHZJB7xup/CZ5abCSh4kOlioPlw9LV3D4RATlA7/Oq3C4OWHDwCW3aj7JBuDlJG/nuv4il5Z5lAKlRfXmD43Irlssd8yljtkRmU6HU253rP7TKvKSBqLa9xAo0scrSBmbMSToLHhoBVZi5jGAzalzcAcBuFbcePy5uTItLDlluLkMOHAiuutPiEsKqJXPWsBqLbuFasEMUgsOfCuBdRXnwrMczWAHCmEi1HiPnQbW49e2f+cKVZaexw9o3jSrCkcKstLuKbalpN9EALChMKO9CYU0qbaPDz+lGh/00/8Ak+a0PamlvOp4Y+yXu6z/AOtURVpxlA8Khi5gRpyPyo7YdRl7yPlQMZGBu5GnA1aiirQxRVFY5NBgKMlCFEipwK/pG5WEEbw6/I1RbOxLMVUtexBtb3rcz5mr7pMP/Tn9S/Ws5stbMDe2tvuaueE1p8QTJEMm97DxQEXA+FDnkDMMuigWHeQdT8ahhcesanmBZPPdanNl7KLK8rEjLrl0Iv8A0931pUBrD7M79fkKy8uGKup363NaebEkrdND36+VUEzl91s2twT8qk2j2ajDUNpa+761njjmL5m1LsxJ/ToAPKrXYUzMrxkWaxtVaF6uQq47Ia57jzBqZNNL3arCm6jwFMClcLiVOgPgP7U2KpEdP/PKo4LpN1DZkXMbW1Nh6UHFYm1111Gvgbj7VVxroKAssd0omlJPZUclFvU0jBKxOdmuTuvyoDCixpajRR9T6NxJi9nJHIL5cwB4qVJIYHnYisftbBTQuYXh6y3usoPaU7iNdKs+g+02TDzKi5nzra50GYWzH4DSldrvIGJkY9bfeDvv7pHd3Vjk6+LDqAwGz2jDSyKFKqciD+Hnc8zpWKGoUkAkcDX0rCNJPD7RbNu/UOBtwr57iILMwFt5+dXgw5J3FEysttV8K7hNkKAcupO8nfQkWwqYNuNaI0jj8DlU6brX+NEGES4spBuN57xT6xCdQLjMALjjv3+lN/gu0PEfOhKGP/1H8aUcU5jf9R/1GqnauP6pb2uSbAfegxHFLyCkcFt7rGystr7iDT7mgbLvQ3orUJqcKqjao3edG2I65o84BQMCwN7FSy5wbAm1r7gTQ9q8PE0fYSydlYnKNIyoCGZRcuhS5XWwcK3ioO8CqSt+lOJuHyTYN4+suiRYQwy5c3Zsxw62sLXHWa9+6slO5I1HCtrtyPFqkyYieSVI+qYMcRI0Tq8mQOitcSDMCNSuUqd5Fqx2PNz5Uw1aUVaChoimsa0MJuosYoIoyUQFNvw5oLf1KT4A62ql2fhV4ntDcO7da3O1X+12AhJbUAr8b6VnQ1yAB2ibq/H48quJpHH40u4voF0A89flW5w8+TAKV3ZBrzLP9lrLHo2zFiGXU38b76vsbH1WBgQm5ubkd2Y/NqooqZMRYKO/71DFbJN80ZtfWl53u1vA+tXeDe6W5Ej6j0NQoLYOHYurHdex0t3c6ssf0bMjSMoJGUE8xbT0q86P7DWRFOZhqbgHS99a0uyNniIy3N72AvwHI/Gs/lcvbT5fGQAot2lsNdDod47quy2l+FMbb2YsU5CgHcR3BuHlrVXicTa68qtJbEyXa/cRQ4muB4CgTS28PlXsI91HhQDBWpgVG9SBoDWdBHA6/uVT53NF6Sy3b+pFjHmLt9areiU1pXH5kPow+9OYyTPnY/xH/nyrDN3emm9tSlgoOlioYHn2b2/5yr5O2pJ53PrX08Shtmg/libXvUEfSvl7GtMHLydstI86i7VFntSmIxG81ozXnRyUddY8QR9q1H4fUV8+wWMKOrKdVIt/etp0Y2s+IjzSKqnOVFtAbcTfdQFZibmWTuY/OholyVNjfTUAinoYSOukt/Fl4cW4c6zsGGdsewuVU2NybCwF7edvSp2qFJ9hBZ8yGyg5iCN1iNPM07TWOQ9uNMoYxlr8RlOlvjVdGCoAY3Nhc99OUrIV2u7hexe3EgVSR4plNwT561rIcYEBJFxaspiJMzsdwJOg3Wq8UXSzUq5W+407s/Kk8XayoJYyWvbKBIuZr8LAXvwtVNgJdbU71xuCCynMtigu6nMO0guLsN4FxrxFP5S1O2XQ4HFdTMOoeSNlgdlaSGXr7yZCe08bgZwRpz1Fz8/nTLcd1fQek2IniwUiTvjZs8kQBmVFSFluxD5Z5WVmFhlbLuva4r5/iHvc91UGuWiLQQaKtY1oOpo8dLqaPEaJ4CO0heLzHzqpAHIVbbQPsj5fMVTB6pJmO5IA1NNbeXLFh17nPxNq5ssCxa2o0+9R6SzAmFb6iO/hc0EzOIltIfAeh/tV5g33677en9qzeJPtDrV1hibAju9KVVG/6KYk9WVB3Nf41p1bS/MfKsR0Zk0a2/Q251rMNiQ0LEEDKL7+6s/k2S21tPPIzA8gPACxqilN/Gp4jFqb2IAuxG/exuaTefkL+GtXCBxLgCo7Nlug8x60ntGfhxO4Uxs9MoC1RbWgepK9C3VxhxqapZ7NxeR781Yen9qv2HZtWNmlIAI4H/zWvMlx5VjyPR9J3lWLz5dlNrvzj4sBb1rAM1aLa+0suzwn5pWA8FszepFZF8RpWmHhx8/76FicaLkeVV5xVyB31OaHjelL9vzrWRhtZRMeZ+lbfoxIpgtbcxv/AO7W9YeMW4kfKtD0cns5UnRuI01G6pqouWEmUhRZsxIzXC3uaqpsFimkVz1ZsSSA9t41G7wrQtZrAlvI8q7+GXv9PnapgYrB4bELii0qMcwIJXVQDqBf/m+lNuYpopbBbC3EGx8DW8lhAG8nzNZvpAg6k6anx08KqBlJ9ps6lSAL8qUr1qb2XgutmROBOvcBqfStWaGEazeVX3Rop+IXrMt7r1ebrx7XrE6u3Ugm9+elNY7CpEbRqBYePrVV1bTSxjNkLMi5t2W7ABr917+VSGl6TNF+HxvUfhs3XRdf1RxZbN1jWt1oyZM+bdxt3V8/YdlvAfOvoHS5ZHw+IDHFr1E8at14hVcSzZlDnq4kJkFs3aL9k3vzwDe61MNYtFU0FTRFNZtDKmix0urUeI0oTm0j7I+XzFKbI2asqsxLCxK6W4Ac6Z2ifZN4fUV3ouPZN+tvktZc2Vxw3HpfjeHDm5unObh1NmKq5QWt5cfKvY7ZiylSSRlAXS2tt17itDsHo4+KbQ5UHvPv8gOJrSnolgkIR5SH75FB/bwrmx97Kb29jmx9DxZdFx3f8Pkv+T4r3zyen2pyLYKAAZm08PtW36Q9DWgXrImMkY3395Rz03iqnY+yHxMgRNOJY7lHPvpZZcsy6WnHxehz47ySdopV2Zlt1cjoRxFvqKZCvlZWlYht4sovfwFbxuiWEhA6+Uhu9gt/BaR2t0cw4geWCXNl1tmVh4X3irs5deWGF9Fllrovf50wn+CJzb0+1C/y2nB3HhlF/SvpGweiMM+FV2zB2za30FiQNPIVl9p7PeCRo3Gq8eBHAioyvLjJdteHj9Fy55YTHvGVk6HxsbmSQ99x9qZbo+ii4ZrqDvty8K+l9H+hKtEHnzAtYhQbFRwv31lcbhgmIeMe6HZRfkGsL/Cq6uXHVt8s5x+j5evDDHvIxwa2hqR3VyYcagsl67XzGU1XpNxrQYHFZoVJ32A+GhrNSy2I76c2fjLRsL+6TbzFxU5Tbq9Ly9FoG1sTdt/ZW+nebX+QqvdreNDxGLBa99B6n+1IzYknw76uY9nLnl1ZWiYmeloHAYX3VCjYSAsw0uL68qvwzWEc1t1iOV/vTMGMyEOo1XW3DTwr0eHA3ig4oC1Spe9HekbTylZSo0NuFzxHfWod7V8ibfvrZdGdt54xG7EyA3BO8r/alYJWpbUWFKx7OTEQgSAi5O4291iB8qJiULIUV8jHe28+VEwEXVRKl75Ra/OkFBiP+nsX8Ejr4gN9qhszot+Hl6zOGABAFrHXjWmlmqvxc+hPIH5VWwzO0MUGdvP60ng41LRhzlQsoYj+FSQGPkCT5UpLiO2e+/1pbBYtkdDmYWZTdRdlsw1UcSN4HMU9E33SeAfh5OsRYxHIq4YjEvN1qEkNZWkYEBArZ1Ci5tbWsHjIgEJFbnpfFGMKkmVS7lfayj8Pi3uRqcKqKHXm93/VWHxbXjqgvhRFoN6IrVmvQwNHjNLA0xGdKCQ2q9oHty+oonRCS8BJ/OfktA2mfYyfpNE6G/8A45/W3yWsOf8AY9f8P/6P9PsuwmybNzRjtZHbxbU/MelfOWkLak3J1JOpN+daXop0qEHspb9WToRrlvvFuIPperWXYez5GMglAB1Kq4CnnodRWWX/AGYzpr0OPK+k5uT3MberxTXQyUyYMiTUAsovr2QBz8SKF0BgVYpSLX6xhfuW2X6/Gldt9KoooeowljpluPdUbiQeJqj6MdIDhXOa5ja1xxFv4hzqryY43HGueek5eXi5M5NS3civ2vOzzyFib5238ACQBrwtSyMR5+vjW9xmz8Dim6zrArHfZwpP6lPHTlVZtLD4GGF1ibrJSCAbliD4+6Kwz4ru3b0OH1uPTjx+3d+PC96MzFNnBhvVZG8wWIqeDlw+NSOZ1GaLUgn3SBcg8xx8qrtj7ViXZ2QyKHySDLcX1LW0rEwzsqkAkZhYgHeORrbPmmMny4OL0OXNlyXvjZX0/Yu2xiHmCDsR5Qp/Ne+Y+GmlfO9pYfrMZIhNs8zLflme1X/QLHxxCYSOqXy2uQL6GqHHYxVxbyXuolLXGt1D3uPKlyZ9eGLX03B7PNy4zxIstt/9OoFiLKzIVG/ffxXvrFS9F5OBB+Na3pR0zRzBHGey4ZyeBynKo9SaTg2iDpWtyseHjjKyU2w5R/CH8N/wNVEkcgzJGhLHf3Ad3PWtnidrkO3ZAtxuKqcFtwS4gquVSAdWF78NbVUzqLhNs/FsCY7omPjoo8uNAm2VIt86Pf8ASbD4Vv45yD23Q+AP1oU2IW+/50e5R7MYjD9GZ2XrDE4j4tlNrc/CrGDDhVsK1OE2+YSWD2RRd1O5huItvvrpbXyql6WKkeIPVgBXAcAcM28Dz+daTLbO49KtlI51WYzEkA2O/S2lDxc/CkzWkjPaNHweKaNw6mxFBrwqrCXsHS+Zd4RviPrTa9OD/FH8G+9Z3Dx3NcmiAG/Wp0e2pXpqh3ow+BqE/SaJlbVgSCLEcxzFZOvWp6JPNrfx+Rouzy3XRlLZldCCb5QQwILEblva55UuKtejW0nhnHVLmeS0QHWzxau627cEiNvA0Jtre2gpyBo9pRbOlYLIXSd2OfEQ9d+ERjuZxiSZHFzqVtpurHO3sq2nSrGmXDTKkyy9TJGsoEu0TlJcgMgxE7pKudSt8oI0I51iZf8ATFFDRCpChg1MGsmgqmjxnSlb0whoD20D7J/0n5Uv0a2tFFCVdrHMTuO4gchR8XrG/wCk/Kh7IX2K6c+HfW3F6aeo/kt0U9dl6G+7jNrX/H4P5no32o8G0o2UsGBC79Dp9arzH3elEgUZgCNLi43XF9RfhW9/C4yfvafqzly1LxmptrRILs9h4E0E9JcP/MHwb7Ve4zZUTPKqCIM0atGmYDK3WdpWYuVLZbnfqLaA16TB4YSiyxsv4gJa5t1eRcxuDuDZta5/4Vh/dW/6n5v7Iov8yYf+YPg32rn+ZIP5no32q8w2FwxdSyRgddMCoJAMaRXTeTa7DfzNSXZmFvHkyOWjkZVY5Qz5x1aS69khbi1wCR30/wCF4eLaP1LzTxhFEOkmH/mD4N9qtMChmCNF2g5IU7gSN41pr/DIM0y2huFUhtyIcjFkyl7kk21F7HS1ZvNuAuByrTD8Phn/AFM8/wDlXPh/RGuXotif5R/cn3qr2tg3hVhIuW2m8b7dxqoErfmb4moSyXvck+OtXl+Gwxm5l4Zfqnl5P5ejyrcTM7RZNLA3U27S/pPAGhxY+WNdWvpx31OfEgAm404cSeFIpEzEFt3KuLpHVb3KyySvvOhp/YGG6uYEHUAn46V1uQpnY+rSa6jKLdw1v8SaV8L4++XdfS4twL54lUggnS/wI31n8d0gQGwJbvHE1HaSBjkvrYms4Y7Gx3iljh80cuestRp8FhjiY85YCMMc68ezqPTXzqp2jtUysz7gTZRyUDSl8GGXcxAIsRc63FjfnoSKVk3kcjVzFjctvFq8TXK9WnhD1er1cNMO16uCu0G9Xq9XqCepzZOAkmmRIg+bMvaVWYxjMo6w5RcBSQb0nRcLKVYWdkBIBZb3Cki5sCCbb7cbUBvOmWHlOGxBb8UginjEhmw8ES4pmzKJc8KKWYat2i+jXvc64PEe4PCr7auw548MZS34jDuUCzB5gFObQGKQqbtu1UjkeNUE57I8KDXwNTBoV6mKxabGBpnCQZzbMi2H8bZQfA2pNTTuzkRms7ZQVaxPuhrdjNbW19/jRBs/HsQyAr1sA7LEnrLgKouzHKDoBWa2ts4xZXgeWTDscqylDEruNXVFLEkDnW1wBwcamOSR36wDrWQhUREuzRq+pcsVG4C+guNapNt4/C4hb9bKHQgRL1LCOGBVIECoDbOWsS97Gw1rTG9PhGUmXlm/xLW3t8TUTO35j8TVvs/ZUadXJimVQ9ikWY3IJt1k7JcpGNTp2mA0A31f4nH4Bp4mnfrUjiyWjhMcZfUhmFwSgLWVQNyi530/cy+0+3j9Mdhbu6qXYAnfc6etBxMEqNbOx8GNa3DDAt1mVrSPKpRjDIEiQG5SBFYkk6avwrmbZ5SVHMqyKy5JSpzPdu2BGhyKAoAGY3u176Wpe5l9j28fpkoYpWdUzSXbQAFmJPcBqaPh8Kzxs4le4bLvNrW041r4PwqyTPhGQsVVUXEt1QEbXE9pMwJcgKLi2jG1VPR2KF2ZZnWGPOSSgJUaHKq3vodwJv50Xly+1e1j9K2OEKpLMxNvzGnsA9413nTnrWihgweEj69mM/WkiBTEAcitld2ElwCT2Q1jazWBO6twOCRiJsTliSVy0cSnLmDPob2PVxD828gGwqfcy+x7eP07hXAI+GtCxUjvIY17VygRQBrmA00Gtya2P+I4JCLuDIkRQNAgEaksc4Qm12ykqGOgAvqaDtnHIuLVOtYGKBmQzsoCzSJ2AQosmVSPErzp9eX2XRj9MNtCDq5XS6vkJXMNxI0Nr9+lLNJerfH7NwwW8eLDMF90xS9px7wVrWsTuJ86qJY8rWurbtV1GovofTyqVbSjSqZcYUlLqbG5+dW3WWBPIH5VS4ZATrxpwbGGMZpc+83/ALWom1YtQ447/pRYogBUzZlKmmRfD4gGlMT75ri9k1Kdrm9OChGvV69cvVE7XlF66BTMMVTsaL9VXCDT5SvGLuo2elfXqckg7qXkjtR1FoOjYJrSoc/V9tO3a+SzDt245d9u6g0bBD2sfaVe2naaxRe0O04OmUbzfgKoNl03xDyQhurGIQED/EM0bs2osvsAFizW92S7Vip308jW46eY1jCkckcjkEZcSpMeFcC2kMMbvEQbDUZT/SCawk+7yoC+vUlNKjGrz9DXfx6c/Q/astK2dBoyVXDaSc/Q/aiLtWP83oftRobPudDVFmqxG1o/zeh+1VZnXu9ftT0BQ1SFqXzr3ev2rnXLSCywI9oluYpbFm8rHvNewGKVXBJta/PlUBiUJ1+tBwY62pzYWzHmlMSb2BuToqAHV2PAAXJNVP4hTzpvCY9ED9ojMtrdrXuNqNU7R+lW1hLOerv1UYWOL/8AnGLKT3sbse9qDhJiba38aRaYeVTw+JUML3y8bAXt3X0p6Ttrej+H6yVQ1si9tzySMZnN/AW8xSfSHFmSZpG0LnN4XN7D428qivSmFI2ihR1DgdZI5BdwDcIAuiJmANtSbC50qoxm0VIFi7HiW9ABwFICl9K4GpVsWK8uMF6YHxclkPM6fGq+Ca3Cp4vE5tBuFChtfWnIRvOW/pHdvNeRgp/5euDELz+dBmcHdRoJYuPteNAIojy3UcxUQ9AQK1wLUy1SRxQTsUfdTCihrMK7+IFBiE1O9AOJFe/ECloCMaXnFSM4ocjgiiQUGiYX/UT3feX3/c94e/8A08+69Dr1aJbDpR0jhkwwgiY5rgsuHUw4HS2vVOM8jaaMbW131jpNx8D8q7XG3HwNBv/Z"/>
          <p:cNvSpPr>
            <a:spLocks noChangeAspect="1" noChangeArrowheads="1"/>
          </p:cNvSpPr>
          <p:nvPr/>
        </p:nvSpPr>
        <p:spPr bwMode="auto">
          <a:xfrm>
            <a:off x="161925" y="-800100"/>
            <a:ext cx="2743200" cy="1666875"/>
          </a:xfrm>
          <a:prstGeom prst="rect">
            <a:avLst/>
          </a:prstGeom>
          <a:noFill/>
          <a:ln w="9525">
            <a:noFill/>
            <a:miter lim="800000"/>
            <a:headEnd/>
            <a:tailEnd/>
          </a:ln>
        </p:spPr>
        <p:txBody>
          <a:bodyPr/>
          <a:lstStyle/>
          <a:p>
            <a:endParaRPr lang="en-US"/>
          </a:p>
        </p:txBody>
      </p:sp>
      <p:sp>
        <p:nvSpPr>
          <p:cNvPr id="23558" name="AutoShape 9" descr="data:image/jpg;base64,/9j/4AAQSkZJRgABAQAAAQABAAD/2wCEAAkGBhQSEBQUEhQUFRQVGBUYGBYXFxQXFRQXFBUXFxQUFBQXHCYeFxwkGRQUHy8gJCcpLCwsFR4xNTAqNSYrLCkBCQoKDgwOGA8PGCkfHBwpKSwpKSkpKSkpKSwpKSkpKSkpLCkpKSkpKSwpKSksKTUpNikpNSkpKSkpKSksLCkpLP/AABEIAK8BIAMBIgACEQEDEQH/xAAbAAACAwEBAQAAAAAAAAAAAAADBAIFBgEAB//EAEMQAAIBAgMEBwYEBAUDBAMAAAECAwARBBIhBTFBUQYTImFxgaEjMpGxwdEUUnKSQlNi4RUWM2PwB7LxJIKDwjRDc//EABoBAAMBAQEBAAAAAAAAAAAAAAABAgMEBQb/xAArEQEBAAIBAwQBAgYDAAAAAAAAAQIRAxIhMQQTQVEFFjIVIkJSYYEGIzT/2gAMAwEAAhEDEQA/AMOIxyHwFTES8h8BXgKItY7W8sK/lHwFTWBfyj4CugUSMUAjtKAZRYLv7uVKHDjS1t2t8oseVWG1IcwXxPC/CkBgjYFrC5tztfnVROnUw5/p+IonU2/L6V44Ky3uLc++h4vD5GA33F/WmRzBYcM6iy6/pq8GxY+XoKz2yE9unj9K2qJRsMbjnCSMuUWB5CoxSqf4R8BUttp7eTx+goGHTWp2awjUA3AX4CrBdo2//XF+0UmqiphKVOH12t/tRfsH2qS7W/2ov2f2pEJVrsCBDL7QgLY791KmgNqf7UX7R9q7/iX+1F+0VqkweEAvnj9b0rtiTCQ4eR1KMwU5VtvY7hU9V+hpj9odKVj06qItyCL66VR4vplIT2UiQA7ljQ38SRVXLiMxN9WJNQi2bK4uEPjarlnyWqvsF04O6SGE/wBQQD4ir5Nq3AIiisf6R9qwk2x5EXMykCtp/wBPsVFJG8UuUMmqk8Vbf8D86eVkm4cnfuOdpn+VF+0VE7S/2ov2j7VqvwGF/NH6138BhPzxev2rL3FdDJnaR/lw/tH2qJ2h/RD+0Vf7RhgUdgI3gKy+PxSAMqqpJ3nl4U5ltNmhJtpFTYxxftFBbav+3H+0VHHL2/Jf+0Uoy1ZGG2tp/px/tFV03aNyB8APlRStDIpyGXeNeVQKry9BRmFDK1SUAq8QPhXJSOAA+FcK612UUECVpfFjsmpyYoDdrS085INOBqgKIBUBvooFZ1o7l0oyCoCirSKozkAXJsKQxGN7ObKcoYaH3mG7d50Xbi+yHPOLd3fbjS8mIKLd9HJFgdSbcvtVxJiNVdTc3WxPm25fKqtWJaxJuotr3cKVbFSJ2dACc9u87r0TZKe8TvPHnTGlvsdfbp41uI0rGbIHt4/GtBtrpEMOVULmLaeFTQz+3E/9Q/j9BS0CdoVHF7QLyFnQqWPl3ceVHw66ikawVKmEqQWiBaDQC16XEmNC9r2t86Kq0HaS+xby+dAKf5jbkKq9u7bZ0CgWua8IxVdtKIhwV1NtB9fWgNp0Y6PxrEGIBLC5NaIxKFsAPhVVhMX1OGhJUm6Lyvu9aLhNuJL7oNx3VyZbtdmEgW0cMGFrVh2c4bF3X/yG4VpcZ0jBfIiEkGxOtqzO21JxQuOCmtuPww5fK1k6Uv8AlBoR6Vv+UfD+9V7oKC6Vp0xns9ielLsLHQd2n1pE7V7jQJFqGSnOxWtjjF7Xkv8A2ilHWrHGp2j5fIUmy0EVIoZFNOtAK0DQDLQWFMsKCy1RAEa16YUrjZiLW031KO9kPc/oRTFivbeai24+dFMB8jUZ4so+NVKTWLRloa0VaxrRICipURRUWgie2jaNSRezDTnv0qvGGIUySasdRfeADooHOrbaUqogZv4SCO862t31UyY4vGHym6uOzwB8D5a1USrcTgyxBFyWOvJQdwJ4U/hYcpIF7C39xV60OVcul5blj+Xm3cBcCqeFGDFCbhNFNrZhvOvE60zWGyl9snj9KBtue+LQHXKCfiae2bHbMd1lPlzNU8mJR8UlzcWIN+/cKmqh/FZZIyw3rb++6kMDOc4B3X+FXWFkVWsBputbhVTt+4nXLb3e0OXK9RKrKL5VqarQ8L7i+AphRVIeVaDtKHNCw719DemKd2fgzKSo103UHWNGHIrqYkQyI7DMqntDS9iCNL99vhWxk2KBowNU21thXuoIHZJB7xup/CZ5abCSh4kOlioPlw9LV3D4RATlA7/Oq3C4OWHDwCW3aj7JBuDlJG/nuv4il5Z5lAKlRfXmD43Irlssd8yljtkRmU6HU253rP7TKvKSBqLa9xAo0scrSBmbMSToLHhoBVZi5jGAzalzcAcBuFbcePy5uTItLDlluLkMOHAiuutPiEsKqJXPWsBqLbuFasEMUgsOfCuBdRXnwrMczWAHCmEi1HiPnQbW49e2f+cKVZaexw9o3jSrCkcKstLuKbalpN9EALChMKO9CYU0qbaPDz+lGh/00/8Ak+a0PamlvOp4Y+yXu6z/AOtURVpxlA8Khi5gRpyPyo7YdRl7yPlQMZGBu5GnA1aiirQxRVFY5NBgKMlCFEipwK/pG5WEEbw6/I1RbOxLMVUtexBtb3rcz5mr7pMP/Tn9S/Ws5stbMDe2tvuaueE1p8QTJEMm97DxQEXA+FDnkDMMuigWHeQdT8ahhcesanmBZPPdanNl7KLK8rEjLrl0Iv8A0931pUBrD7M79fkKy8uGKup363NaebEkrdND36+VUEzl91s2twT8qk2j2ajDUNpa+761njjmL5m1LsxJ/ToAPKrXYUzMrxkWaxtVaF6uQq47Ia57jzBqZNNL3arCm6jwFMClcLiVOgPgP7U2KpEdP/PKo4LpN1DZkXMbW1Nh6UHFYm1111Gvgbj7VVxroKAssd0omlJPZUclFvU0jBKxOdmuTuvyoDCixpajRR9T6NxJi9nJHIL5cwB4qVJIYHnYisftbBTQuYXh6y3usoPaU7iNdKs+g+02TDzKi5nzra50GYWzH4DSldrvIGJkY9bfeDvv7pHd3Vjk6+LDqAwGz2jDSyKFKqciD+Hnc8zpWKGoUkAkcDX0rCNJPD7RbNu/UOBtwr57iILMwFt5+dXgw5J3FEysttV8K7hNkKAcupO8nfQkWwqYNuNaI0jj8DlU6brX+NEGES4spBuN57xT6xCdQLjMALjjv3+lN/gu0PEfOhKGP/1H8aUcU5jf9R/1GqnauP6pb2uSbAfegxHFLyCkcFt7rGystr7iDT7mgbLvQ3orUJqcKqjao3edG2I65o84BQMCwN7FSy5wbAm1r7gTQ9q8PE0fYSydlYnKNIyoCGZRcuhS5XWwcK3ioO8CqSt+lOJuHyTYN4+suiRYQwy5c3Zsxw62sLXHWa9+6slO5I1HCtrtyPFqkyYieSVI+qYMcRI0Tq8mQOitcSDMCNSuUqd5Fqx2PNz5Uw1aUVaChoimsa0MJuosYoIoyUQFNvw5oLf1KT4A62ql2fhV4ntDcO7da3O1X+12AhJbUAr8b6VnQ1yAB2ibq/H48quJpHH40u4voF0A89flW5w8+TAKV3ZBrzLP9lrLHo2zFiGXU38b76vsbH1WBgQm5ubkd2Y/NqooqZMRYKO/71DFbJN80ZtfWl53u1vA+tXeDe6W5Ej6j0NQoLYOHYurHdex0t3c6ssf0bMjSMoJGUE8xbT0q86P7DWRFOZhqbgHS99a0uyNniIy3N72AvwHI/Gs/lcvbT5fGQAot2lsNdDod47quy2l+FMbb2YsU5CgHcR3BuHlrVXicTa68qtJbEyXa/cRQ4muB4CgTS28PlXsI91HhQDBWpgVG9SBoDWdBHA6/uVT53NF6Sy3b+pFjHmLt9areiU1pXH5kPow+9OYyTPnY/xH/nyrDN3emm9tSlgoOlioYHn2b2/5yr5O2pJ53PrX08Shtmg/libXvUEfSvl7GtMHLydstI86i7VFntSmIxG81ozXnRyUddY8QR9q1H4fUV8+wWMKOrKdVIt/etp0Y2s+IjzSKqnOVFtAbcTfdQFZibmWTuY/OholyVNjfTUAinoYSOukt/Fl4cW4c6zsGGdsewuVU2NybCwF7edvSp2qFJ9hBZ8yGyg5iCN1iNPM07TWOQ9uNMoYxlr8RlOlvjVdGCoAY3Nhc99OUrIV2u7hexe3EgVSR4plNwT561rIcYEBJFxaspiJMzsdwJOg3Wq8UXSzUq5W+407s/Kk8XayoJYyWvbKBIuZr8LAXvwtVNgJdbU71xuCCynMtigu6nMO0guLsN4FxrxFP5S1O2XQ4HFdTMOoeSNlgdlaSGXr7yZCe08bgZwRpz1Fz8/nTLcd1fQek2IniwUiTvjZs8kQBmVFSFluxD5Z5WVmFhlbLuva4r5/iHvc91UGuWiLQQaKtY1oOpo8dLqaPEaJ4CO0heLzHzqpAHIVbbQPsj5fMVTB6pJmO5IA1NNbeXLFh17nPxNq5ssCxa2o0+9R6SzAmFb6iO/hc0EzOIltIfAeh/tV5g33677en9qzeJPtDrV1hibAju9KVVG/6KYk9WVB3Nf41p1bS/MfKsR0Zk0a2/Q251rMNiQ0LEEDKL7+6s/k2S21tPPIzA8gPACxqilN/Gp4jFqb2IAuxG/exuaTefkL+GtXCBxLgCo7Nlug8x60ntGfhxO4Uxs9MoC1RbWgepK9C3VxhxqapZ7NxeR781Yen9qv2HZtWNmlIAI4H/zWvMlx5VjyPR9J3lWLz5dlNrvzj4sBb1rAM1aLa+0suzwn5pWA8FszepFZF8RpWmHhx8/76FicaLkeVV5xVyB31OaHjelL9vzrWRhtZRMeZ+lbfoxIpgtbcxv/AO7W9YeMW4kfKtD0cns5UnRuI01G6pqouWEmUhRZsxIzXC3uaqpsFimkVz1ZsSSA9t41G7wrQtZrAlvI8q7+GXv9PnapgYrB4bELii0qMcwIJXVQDqBf/m+lNuYpopbBbC3EGx8DW8lhAG8nzNZvpAg6k6anx08KqBlJ9ps6lSAL8qUr1qb2XgutmROBOvcBqfStWaGEazeVX3Rop+IXrMt7r1ebrx7XrE6u3Ugm9+elNY7CpEbRqBYePrVV1bTSxjNkLMi5t2W7ABr917+VSGl6TNF+HxvUfhs3XRdf1RxZbN1jWt1oyZM+bdxt3V8/YdlvAfOvoHS5ZHw+IDHFr1E8at14hVcSzZlDnq4kJkFs3aL9k3vzwDe61MNYtFU0FTRFNZtDKmix0urUeI0oTm0j7I+XzFKbI2asqsxLCxK6W4Ac6Z2ifZN4fUV3ouPZN+tvktZc2Vxw3HpfjeHDm5unObh1NmKq5QWt5cfKvY7ZiylSSRlAXS2tt17itDsHo4+KbQ5UHvPv8gOJrSnolgkIR5SH75FB/bwrmx97Kb29jmx9DxZdFx3f8Pkv+T4r3zyen2pyLYKAAZm08PtW36Q9DWgXrImMkY3395Rz03iqnY+yHxMgRNOJY7lHPvpZZcsy6WnHxehz47ySdopV2Zlt1cjoRxFvqKZCvlZWlYht4sovfwFbxuiWEhA6+Uhu9gt/BaR2t0cw4geWCXNl1tmVh4X3irs5deWGF9Fllrovf50wn+CJzb0+1C/y2nB3HhlF/SvpGweiMM+FV2zB2za30FiQNPIVl9p7PeCRo3Gq8eBHAioyvLjJdteHj9Fy55YTHvGVk6HxsbmSQ99x9qZbo+ii4ZrqDvty8K+l9H+hKtEHnzAtYhQbFRwv31lcbhgmIeMe6HZRfkGsL/Cq6uXHVt8s5x+j5evDDHvIxwa2hqR3VyYcagsl67XzGU1XpNxrQYHFZoVJ32A+GhrNSy2I76c2fjLRsL+6TbzFxU5Tbq9Ly9FoG1sTdt/ZW+nebX+QqvdreNDxGLBa99B6n+1IzYknw76uY9nLnl1ZWiYmeloHAYX3VCjYSAsw0uL68qvwzWEc1t1iOV/vTMGMyEOo1XW3DTwr0eHA3ig4oC1Spe9HekbTylZSo0NuFzxHfWod7V8ibfvrZdGdt54xG7EyA3BO8r/alYJWpbUWFKx7OTEQgSAi5O4291iB8qJiULIUV8jHe28+VEwEXVRKl75Ra/OkFBiP+nsX8Ejr4gN9qhszot+Hl6zOGABAFrHXjWmlmqvxc+hPIH5VWwzO0MUGdvP60ng41LRhzlQsoYj+FSQGPkCT5UpLiO2e+/1pbBYtkdDmYWZTdRdlsw1UcSN4HMU9E33SeAfh5OsRYxHIq4YjEvN1qEkNZWkYEBArZ1Ci5tbWsHjIgEJFbnpfFGMKkmVS7lfayj8Pi3uRqcKqKHXm93/VWHxbXjqgvhRFoN6IrVmvQwNHjNLA0xGdKCQ2q9oHty+oonRCS8BJ/OfktA2mfYyfpNE6G/8A45/W3yWsOf8AY9f8P/6P9PsuwmybNzRjtZHbxbU/MelfOWkLak3J1JOpN+daXop0qEHspb9WToRrlvvFuIPperWXYez5GMglAB1Kq4CnnodRWWX/AGYzpr0OPK+k5uT3MberxTXQyUyYMiTUAsovr2QBz8SKF0BgVYpSLX6xhfuW2X6/Gldt9KoooeowljpluPdUbiQeJqj6MdIDhXOa5ja1xxFv4hzqryY43HGueek5eXi5M5NS3civ2vOzzyFib5238ACQBrwtSyMR5+vjW9xmz8Dim6zrArHfZwpP6lPHTlVZtLD4GGF1ibrJSCAbliD4+6Kwz4ru3b0OH1uPTjx+3d+PC96MzFNnBhvVZG8wWIqeDlw+NSOZ1GaLUgn3SBcg8xx8qrtj7ViXZ2QyKHySDLcX1LW0rEwzsqkAkZhYgHeORrbPmmMny4OL0OXNlyXvjZX0/Yu2xiHmCDsR5Qp/Ne+Y+GmlfO9pYfrMZIhNs8zLflme1X/QLHxxCYSOqXy2uQL6GqHHYxVxbyXuolLXGt1D3uPKlyZ9eGLX03B7PNy4zxIstt/9OoFiLKzIVG/ffxXvrFS9F5OBB+Na3pR0zRzBHGey4ZyeBynKo9SaTg2iDpWtyseHjjKyU2w5R/CH8N/wNVEkcgzJGhLHf3Ad3PWtnidrkO3ZAtxuKqcFtwS4gquVSAdWF78NbVUzqLhNs/FsCY7omPjoo8uNAm2VIt86Pf8ASbD4Vv45yD23Q+AP1oU2IW+/50e5R7MYjD9GZ2XrDE4j4tlNrc/CrGDDhVsK1OE2+YSWD2RRd1O5huItvvrpbXyql6WKkeIPVgBXAcAcM28Dz+daTLbO49KtlI51WYzEkA2O/S2lDxc/CkzWkjPaNHweKaNw6mxFBrwqrCXsHS+Zd4RviPrTa9OD/FH8G+9Z3Dx3NcmiAG/Wp0e2pXpqh3ow+BqE/SaJlbVgSCLEcxzFZOvWp6JPNrfx+Rouzy3XRlLZldCCb5QQwILEblva55UuKtejW0nhnHVLmeS0QHWzxau627cEiNvA0Jtre2gpyBo9pRbOlYLIXSd2OfEQ9d+ERjuZxiSZHFzqVtpurHO3sq2nSrGmXDTKkyy9TJGsoEu0TlJcgMgxE7pKudSt8oI0I51iZf8ATFFDRCpChg1MGsmgqmjxnSlb0whoD20D7J/0n5Uv0a2tFFCVdrHMTuO4gchR8XrG/wCk/Kh7IX2K6c+HfW3F6aeo/kt0U9dl6G+7jNrX/H4P5no32o8G0o2UsGBC79Dp9arzH3elEgUZgCNLi43XF9RfhW9/C4yfvafqzly1LxmptrRILs9h4E0E9JcP/MHwb7Ve4zZUTPKqCIM0atGmYDK3WdpWYuVLZbnfqLaA16TB4YSiyxsv4gJa5t1eRcxuDuDZta5/4Vh/dW/6n5v7Iov8yYf+YPg32rn+ZIP5no32q8w2FwxdSyRgddMCoJAMaRXTeTa7DfzNSXZmFvHkyOWjkZVY5Qz5x1aS69khbi1wCR30/wCF4eLaP1LzTxhFEOkmH/mD4N9qtMChmCNF2g5IU7gSN41pr/DIM0y2huFUhtyIcjFkyl7kk21F7HS1ZvNuAuByrTD8Phn/AFM8/wDlXPh/RGuXotif5R/cn3qr2tg3hVhIuW2m8b7dxqoErfmb4moSyXvck+OtXl+Gwxm5l4Zfqnl5P5ejyrcTM7RZNLA3U27S/pPAGhxY+WNdWvpx31OfEgAm404cSeFIpEzEFt3KuLpHVb3KyySvvOhp/YGG6uYEHUAn46V1uQpnY+rSa6jKLdw1v8SaV8L4++XdfS4twL54lUggnS/wI31n8d0gQGwJbvHE1HaSBjkvrYms4Y7Gx3iljh80cuestRp8FhjiY85YCMMc68ezqPTXzqp2jtUysz7gTZRyUDSl8GGXcxAIsRc63FjfnoSKVk3kcjVzFjctvFq8TXK9WnhD1er1cNMO16uCu0G9Xq9XqCepzZOAkmmRIg+bMvaVWYxjMo6w5RcBSQb0nRcLKVYWdkBIBZb3Cki5sCCbb7cbUBvOmWHlOGxBb8UginjEhmw8ES4pmzKJc8KKWYat2i+jXvc64PEe4PCr7auw548MZS34jDuUCzB5gFObQGKQqbtu1UjkeNUE57I8KDXwNTBoV6mKxabGBpnCQZzbMi2H8bZQfA2pNTTuzkRms7ZQVaxPuhrdjNbW19/jRBs/HsQyAr1sA7LEnrLgKouzHKDoBWa2ts4xZXgeWTDscqylDEruNXVFLEkDnW1wBwcamOSR36wDrWQhUREuzRq+pcsVG4C+guNapNt4/C4hb9bKHQgRL1LCOGBVIECoDbOWsS97Gw1rTG9PhGUmXlm/xLW3t8TUTO35j8TVvs/ZUadXJimVQ9ikWY3IJt1k7JcpGNTp2mA0A31f4nH4Bp4mnfrUjiyWjhMcZfUhmFwSgLWVQNyi530/cy+0+3j9Mdhbu6qXYAnfc6etBxMEqNbOx8GNa3DDAt1mVrSPKpRjDIEiQG5SBFYkk6avwrmbZ5SVHMqyKy5JSpzPdu2BGhyKAoAGY3u176Wpe5l9j28fpkoYpWdUzSXbQAFmJPcBqaPh8Kzxs4le4bLvNrW041r4PwqyTPhGQsVVUXEt1QEbXE9pMwJcgKLi2jG1VPR2KF2ZZnWGPOSSgJUaHKq3vodwJv50Xly+1e1j9K2OEKpLMxNvzGnsA9413nTnrWihgweEj69mM/WkiBTEAcitld2ElwCT2Q1jazWBO6twOCRiJsTliSVy0cSnLmDPob2PVxD828gGwqfcy+x7eP07hXAI+GtCxUjvIY17VygRQBrmA00Gtya2P+I4JCLuDIkRQNAgEaksc4Qm12ykqGOgAvqaDtnHIuLVOtYGKBmQzsoCzSJ2AQosmVSPErzp9eX2XRj9MNtCDq5XS6vkJXMNxI0Nr9+lLNJerfH7NwwW8eLDMF90xS9px7wVrWsTuJ86qJY8rWurbtV1GovofTyqVbSjSqZcYUlLqbG5+dW3WWBPIH5VS4ZATrxpwbGGMZpc+83/ALWom1YtQ447/pRYogBUzZlKmmRfD4gGlMT75ri9k1Kdrm9OChGvV69cvVE7XlF66BTMMVTsaL9VXCDT5SvGLuo2elfXqckg7qXkjtR1FoOjYJrSoc/V9tO3a+SzDt245d9u6g0bBD2sfaVe2naaxRe0O04OmUbzfgKoNl03xDyQhurGIQED/EM0bs2osvsAFizW92S7Vip308jW46eY1jCkckcjkEZcSpMeFcC2kMMbvEQbDUZT/SCawk+7yoC+vUlNKjGrz9DXfx6c/Q/astK2dBoyVXDaSc/Q/aiLtWP83oftRobPudDVFmqxG1o/zeh+1VZnXu9ftT0BQ1SFqXzr3ev2rnXLSCywI9oluYpbFm8rHvNewGKVXBJta/PlUBiUJ1+tBwY62pzYWzHmlMSb2BuToqAHV2PAAXJNVP4hTzpvCY9ED9ojMtrdrXuNqNU7R+lW1hLOerv1UYWOL/8AnGLKT3sbse9qDhJiba38aRaYeVTw+JUML3y8bAXt3X0p6Ttrej+H6yVQ1si9tzySMZnN/AW8xSfSHFmSZpG0LnN4XN7D428qivSmFI2ihR1DgdZI5BdwDcIAuiJmANtSbC50qoxm0VIFi7HiW9ABwFICl9K4GpVsWK8uMF6YHxclkPM6fGq+Ca3Cp4vE5tBuFChtfWnIRvOW/pHdvNeRgp/5euDELz+dBmcHdRoJYuPteNAIojy3UcxUQ9AQK1wLUy1SRxQTsUfdTCihrMK7+IFBiE1O9AOJFe/ECloCMaXnFSM4ocjgiiQUGiYX/UT3feX3/c94e/8A08+69Dr1aJbDpR0jhkwwgiY5rgsuHUw4HS2vVOM8jaaMbW131jpNx8D8q7XG3HwNBv/Z"/>
          <p:cNvSpPr>
            <a:spLocks noChangeAspect="1" noChangeArrowheads="1"/>
          </p:cNvSpPr>
          <p:nvPr/>
        </p:nvSpPr>
        <p:spPr bwMode="auto">
          <a:xfrm>
            <a:off x="161925" y="-800100"/>
            <a:ext cx="2743200" cy="1666875"/>
          </a:xfrm>
          <a:prstGeom prst="rect">
            <a:avLst/>
          </a:prstGeom>
          <a:noFill/>
          <a:ln w="9525">
            <a:noFill/>
            <a:miter lim="800000"/>
            <a:headEnd/>
            <a:tailEnd/>
          </a:ln>
        </p:spPr>
        <p:txBody>
          <a:bodyPr/>
          <a:lstStyle/>
          <a:p>
            <a:endParaRPr lang="en-US"/>
          </a:p>
        </p:txBody>
      </p:sp>
      <p:sp>
        <p:nvSpPr>
          <p:cNvPr id="23559" name="AutoShape 11" descr="data:image/jpg;base64,/9j/4AAQSkZJRgABAQAAAQABAAD/2wCEAAkGBhQSEBQUEhQUFRQVGBUYGBYXFxQXFRQXFBUXFxQUFBQXHCYeFxwkGRQUHy8gJCcpLCwsFR4xNTAqNSYrLCkBCQoKDgwOGA8PGCkfHBwpKSwpKSkpKSkpKSwpKSkpKSkpLCkpKSkpKSwpKSksKTUpNikpNSkpKSkpKSksLCkpLP/AABEIAK8BIAMBIgACEQEDEQH/xAAbAAACAwEBAQAAAAAAAAAAAAADBAIFBgEAB//EAEMQAAIBAgMEBwYEBAUDBAMAAAECAwARBBIhBTFBUQYTImFxgaEjMpGxwdEUUnKSQlNi4RUWM2PwB7LxJIKDwjRDc//EABoBAAMBAQEBAAAAAAAAAAAAAAABAgMEBQb/xAArEQEBAAIBAwQBAgYDAAAAAAAAAQIRAxIhMQQTQVEFFjIVIkJSYYEGIzT/2gAMAwEAAhEDEQA/AMOIxyHwFTES8h8BXgKItY7W8sK/lHwFTWBfyj4CugUSMUAjtKAZRYLv7uVKHDjS1t2t8oseVWG1IcwXxPC/CkBgjYFrC5tztfnVROnUw5/p+IonU2/L6V44Ky3uLc++h4vD5GA33F/WmRzBYcM6iy6/pq8GxY+XoKz2yE9unj9K2qJRsMbjnCSMuUWB5CoxSqf4R8BUttp7eTx+goGHTWp2awjUA3AX4CrBdo2//XF+0UmqiphKVOH12t/tRfsH2qS7W/2ov2f2pEJVrsCBDL7QgLY791KmgNqf7UX7R9q7/iX+1F+0VqkweEAvnj9b0rtiTCQ4eR1KMwU5VtvY7hU9V+hpj9odKVj06qItyCL66VR4vplIT2UiQA7ljQ38SRVXLiMxN9WJNQi2bK4uEPjarlnyWqvsF04O6SGE/wBQQD4ir5Nq3AIiisf6R9qwk2x5EXMykCtp/wBPsVFJG8UuUMmqk8Vbf8D86eVkm4cnfuOdpn+VF+0VE7S/2ov2j7VqvwGF/NH6138BhPzxev2rL3FdDJnaR/lw/tH2qJ2h/RD+0Vf7RhgUdgI3gKy+PxSAMqqpJ3nl4U5ltNmhJtpFTYxxftFBbav+3H+0VHHL2/Jf+0Uoy1ZGG2tp/px/tFV03aNyB8APlRStDIpyGXeNeVQKry9BRmFDK1SUAq8QPhXJSOAA+FcK612UUECVpfFjsmpyYoDdrS085INOBqgKIBUBvooFZ1o7l0oyCoCirSKozkAXJsKQxGN7ObKcoYaH3mG7d50Xbi+yHPOLd3fbjS8mIKLd9HJFgdSbcvtVxJiNVdTc3WxPm25fKqtWJaxJuotr3cKVbFSJ2dACc9u87r0TZKe8TvPHnTGlvsdfbp41uI0rGbIHt4/GtBtrpEMOVULmLaeFTQz+3E/9Q/j9BS0CdoVHF7QLyFnQqWPl3ceVHw66ikawVKmEqQWiBaDQC16XEmNC9r2t86Kq0HaS+xby+dAKf5jbkKq9u7bZ0CgWua8IxVdtKIhwV1NtB9fWgNp0Y6PxrEGIBLC5NaIxKFsAPhVVhMX1OGhJUm6Lyvu9aLhNuJL7oNx3VyZbtdmEgW0cMGFrVh2c4bF3X/yG4VpcZ0jBfIiEkGxOtqzO21JxQuOCmtuPww5fK1k6Uv8AlBoR6Vv+UfD+9V7oKC6Vp0xns9ielLsLHQd2n1pE7V7jQJFqGSnOxWtjjF7Xkv8A2ilHWrHGp2j5fIUmy0EVIoZFNOtAK0DQDLQWFMsKCy1RAEa16YUrjZiLW031KO9kPc/oRTFivbeai24+dFMB8jUZ4so+NVKTWLRloa0VaxrRICipURRUWgie2jaNSRezDTnv0qvGGIUySasdRfeADooHOrbaUqogZv4SCO862t31UyY4vGHym6uOzwB8D5a1USrcTgyxBFyWOvJQdwJ4U/hYcpIF7C39xV60OVcul5blj+Xm3cBcCqeFGDFCbhNFNrZhvOvE60zWGyl9snj9KBtue+LQHXKCfiae2bHbMd1lPlzNU8mJR8UlzcWIN+/cKmqh/FZZIyw3rb++6kMDOc4B3X+FXWFkVWsBputbhVTt+4nXLb3e0OXK9RKrKL5VqarQ8L7i+AphRVIeVaDtKHNCw719DemKd2fgzKSo103UHWNGHIrqYkQyI7DMqntDS9iCNL99vhWxk2KBowNU21thXuoIHZJB7xup/CZ5abCSh4kOlioPlw9LV3D4RATlA7/Oq3C4OWHDwCW3aj7JBuDlJG/nuv4il5Z5lAKlRfXmD43Irlssd8yljtkRmU6HU253rP7TKvKSBqLa9xAo0scrSBmbMSToLHhoBVZi5jGAzalzcAcBuFbcePy5uTItLDlluLkMOHAiuutPiEsKqJXPWsBqLbuFasEMUgsOfCuBdRXnwrMczWAHCmEi1HiPnQbW49e2f+cKVZaexw9o3jSrCkcKstLuKbalpN9EALChMKO9CYU0qbaPDz+lGh/00/8Ak+a0PamlvOp4Y+yXu6z/AOtURVpxlA8Khi5gRpyPyo7YdRl7yPlQMZGBu5GnA1aiirQxRVFY5NBgKMlCFEipwK/pG5WEEbw6/I1RbOxLMVUtexBtb3rcz5mr7pMP/Tn9S/Ws5stbMDe2tvuaueE1p8QTJEMm97DxQEXA+FDnkDMMuigWHeQdT8ahhcesanmBZPPdanNl7KLK8rEjLrl0Iv8A0931pUBrD7M79fkKy8uGKup363NaebEkrdND36+VUEzl91s2twT8qk2j2ajDUNpa+761njjmL5m1LsxJ/ToAPKrXYUzMrxkWaxtVaF6uQq47Ia57jzBqZNNL3arCm6jwFMClcLiVOgPgP7U2KpEdP/PKo4LpN1DZkXMbW1Nh6UHFYm1111Gvgbj7VVxroKAssd0omlJPZUclFvU0jBKxOdmuTuvyoDCixpajRR9T6NxJi9nJHIL5cwB4qVJIYHnYisftbBTQuYXh6y3usoPaU7iNdKs+g+02TDzKi5nzra50GYWzH4DSldrvIGJkY9bfeDvv7pHd3Vjk6+LDqAwGz2jDSyKFKqciD+Hnc8zpWKGoUkAkcDX0rCNJPD7RbNu/UOBtwr57iILMwFt5+dXgw5J3FEysttV8K7hNkKAcupO8nfQkWwqYNuNaI0jj8DlU6brX+NEGES4spBuN57xT6xCdQLjMALjjv3+lN/gu0PEfOhKGP/1H8aUcU5jf9R/1GqnauP6pb2uSbAfegxHFLyCkcFt7rGystr7iDT7mgbLvQ3orUJqcKqjao3edG2I65o84BQMCwN7FSy5wbAm1r7gTQ9q8PE0fYSydlYnKNIyoCGZRcuhS5XWwcK3ioO8CqSt+lOJuHyTYN4+suiRYQwy5c3Zsxw62sLXHWa9+6slO5I1HCtrtyPFqkyYieSVI+qYMcRI0Tq8mQOitcSDMCNSuUqd5Fqx2PNz5Uw1aUVaChoimsa0MJuosYoIoyUQFNvw5oLf1KT4A62ql2fhV4ntDcO7da3O1X+12AhJbUAr8b6VnQ1yAB2ibq/H48quJpHH40u4voF0A89flW5w8+TAKV3ZBrzLP9lrLHo2zFiGXU38b76vsbH1WBgQm5ubkd2Y/NqooqZMRYKO/71DFbJN80ZtfWl53u1vA+tXeDe6W5Ej6j0NQoLYOHYurHdex0t3c6ssf0bMjSMoJGUE8xbT0q86P7DWRFOZhqbgHS99a0uyNniIy3N72AvwHI/Gs/lcvbT5fGQAot2lsNdDod47quy2l+FMbb2YsU5CgHcR3BuHlrVXicTa68qtJbEyXa/cRQ4muB4CgTS28PlXsI91HhQDBWpgVG9SBoDWdBHA6/uVT53NF6Sy3b+pFjHmLt9areiU1pXH5kPow+9OYyTPnY/xH/nyrDN3emm9tSlgoOlioYHn2b2/5yr5O2pJ53PrX08Shtmg/libXvUEfSvl7GtMHLydstI86i7VFntSmIxG81ozXnRyUddY8QR9q1H4fUV8+wWMKOrKdVIt/etp0Y2s+IjzSKqnOVFtAbcTfdQFZibmWTuY/OholyVNjfTUAinoYSOukt/Fl4cW4c6zsGGdsewuVU2NybCwF7edvSp2qFJ9hBZ8yGyg5iCN1iNPM07TWOQ9uNMoYxlr8RlOlvjVdGCoAY3Nhc99OUrIV2u7hexe3EgVSR4plNwT561rIcYEBJFxaspiJMzsdwJOg3Wq8UXSzUq5W+407s/Kk8XayoJYyWvbKBIuZr8LAXvwtVNgJdbU71xuCCynMtigu6nMO0guLsN4FxrxFP5S1O2XQ4HFdTMOoeSNlgdlaSGXr7yZCe08bgZwRpz1Fz8/nTLcd1fQek2IniwUiTvjZs8kQBmVFSFluxD5Z5WVmFhlbLuva4r5/iHvc91UGuWiLQQaKtY1oOpo8dLqaPEaJ4CO0heLzHzqpAHIVbbQPsj5fMVTB6pJmO5IA1NNbeXLFh17nPxNq5ssCxa2o0+9R6SzAmFb6iO/hc0EzOIltIfAeh/tV5g33677en9qzeJPtDrV1hibAju9KVVG/6KYk9WVB3Nf41p1bS/MfKsR0Zk0a2/Q251rMNiQ0LEEDKL7+6s/k2S21tPPIzA8gPACxqilN/Gp4jFqb2IAuxG/exuaTefkL+GtXCBxLgCo7Nlug8x60ntGfhxO4Uxs9MoC1RbWgepK9C3VxhxqapZ7NxeR781Yen9qv2HZtWNmlIAI4H/zWvMlx5VjyPR9J3lWLz5dlNrvzj4sBb1rAM1aLa+0suzwn5pWA8FszepFZF8RpWmHhx8/76FicaLkeVV5xVyB31OaHjelL9vzrWRhtZRMeZ+lbfoxIpgtbcxv/AO7W9YeMW4kfKtD0cns5UnRuI01G6pqouWEmUhRZsxIzXC3uaqpsFimkVz1ZsSSA9t41G7wrQtZrAlvI8q7+GXv9PnapgYrB4bELii0qMcwIJXVQDqBf/m+lNuYpopbBbC3EGx8DW8lhAG8nzNZvpAg6k6anx08KqBlJ9ps6lSAL8qUr1qb2XgutmROBOvcBqfStWaGEazeVX3Rop+IXrMt7r1ebrx7XrE6u3Ugm9+elNY7CpEbRqBYePrVV1bTSxjNkLMi5t2W7ABr917+VSGl6TNF+HxvUfhs3XRdf1RxZbN1jWt1oyZM+bdxt3V8/YdlvAfOvoHS5ZHw+IDHFr1E8at14hVcSzZlDnq4kJkFs3aL9k3vzwDe61MNYtFU0FTRFNZtDKmix0urUeI0oTm0j7I+XzFKbI2asqsxLCxK6W4Ac6Z2ifZN4fUV3ouPZN+tvktZc2Vxw3HpfjeHDm5unObh1NmKq5QWt5cfKvY7ZiylSSRlAXS2tt17itDsHo4+KbQ5UHvPv8gOJrSnolgkIR5SH75FB/bwrmx97Kb29jmx9DxZdFx3f8Pkv+T4r3zyen2pyLYKAAZm08PtW36Q9DWgXrImMkY3395Rz03iqnY+yHxMgRNOJY7lHPvpZZcsy6WnHxehz47ySdopV2Zlt1cjoRxFvqKZCvlZWlYht4sovfwFbxuiWEhA6+Uhu9gt/BaR2t0cw4geWCXNl1tmVh4X3irs5deWGF9Fllrovf50wn+CJzb0+1C/y2nB3HhlF/SvpGweiMM+FV2zB2za30FiQNPIVl9p7PeCRo3Gq8eBHAioyvLjJdteHj9Fy55YTHvGVk6HxsbmSQ99x9qZbo+ii4ZrqDvty8K+l9H+hKtEHnzAtYhQbFRwv31lcbhgmIeMe6HZRfkGsL/Cq6uXHVt8s5x+j5evDDHvIxwa2hqR3VyYcagsl67XzGU1XpNxrQYHFZoVJ32A+GhrNSy2I76c2fjLRsL+6TbzFxU5Tbq9Ly9FoG1sTdt/ZW+nebX+QqvdreNDxGLBa99B6n+1IzYknw76uY9nLnl1ZWiYmeloHAYX3VCjYSAsw0uL68qvwzWEc1t1iOV/vTMGMyEOo1XW3DTwr0eHA3ig4oC1Spe9HekbTylZSo0NuFzxHfWod7V8ibfvrZdGdt54xG7EyA3BO8r/alYJWpbUWFKx7OTEQgSAi5O4291iB8qJiULIUV8jHe28+VEwEXVRKl75Ra/OkFBiP+nsX8Ejr4gN9qhszot+Hl6zOGABAFrHXjWmlmqvxc+hPIH5VWwzO0MUGdvP60ng41LRhzlQsoYj+FSQGPkCT5UpLiO2e+/1pbBYtkdDmYWZTdRdlsw1UcSN4HMU9E33SeAfh5OsRYxHIq4YjEvN1qEkNZWkYEBArZ1Ci5tbWsHjIgEJFbnpfFGMKkmVS7lfayj8Pi3uRqcKqKHXm93/VWHxbXjqgvhRFoN6IrVmvQwNHjNLA0xGdKCQ2q9oHty+oonRCS8BJ/OfktA2mfYyfpNE6G/8A45/W3yWsOf8AY9f8P/6P9PsuwmybNzRjtZHbxbU/MelfOWkLak3J1JOpN+daXop0qEHspb9WToRrlvvFuIPperWXYez5GMglAB1Kq4CnnodRWWX/AGYzpr0OPK+k5uT3MberxTXQyUyYMiTUAsovr2QBz8SKF0BgVYpSLX6xhfuW2X6/Gldt9KoooeowljpluPdUbiQeJqj6MdIDhXOa5ja1xxFv4hzqryY43HGueek5eXi5M5NS3civ2vOzzyFib5238ACQBrwtSyMR5+vjW9xmz8Dim6zrArHfZwpP6lPHTlVZtLD4GGF1ibrJSCAbliD4+6Kwz4ru3b0OH1uPTjx+3d+PC96MzFNnBhvVZG8wWIqeDlw+NSOZ1GaLUgn3SBcg8xx8qrtj7ViXZ2QyKHySDLcX1LW0rEwzsqkAkZhYgHeORrbPmmMny4OL0OXNlyXvjZX0/Yu2xiHmCDsR5Qp/Ne+Y+GmlfO9pYfrMZIhNs8zLflme1X/QLHxxCYSOqXy2uQL6GqHHYxVxbyXuolLXGt1D3uPKlyZ9eGLX03B7PNy4zxIstt/9OoFiLKzIVG/ffxXvrFS9F5OBB+Na3pR0zRzBHGey4ZyeBynKo9SaTg2iDpWtyseHjjKyU2w5R/CH8N/wNVEkcgzJGhLHf3Ad3PWtnidrkO3ZAtxuKqcFtwS4gquVSAdWF78NbVUzqLhNs/FsCY7omPjoo8uNAm2VIt86Pf8ASbD4Vv45yD23Q+AP1oU2IW+/50e5R7MYjD9GZ2XrDE4j4tlNrc/CrGDDhVsK1OE2+YSWD2RRd1O5huItvvrpbXyql6WKkeIPVgBXAcAcM28Dz+daTLbO49KtlI51WYzEkA2O/S2lDxc/CkzWkjPaNHweKaNw6mxFBrwqrCXsHS+Zd4RviPrTa9OD/FH8G+9Z3Dx3NcmiAG/Wp0e2pXpqh3ow+BqE/SaJlbVgSCLEcxzFZOvWp6JPNrfx+Rouzy3XRlLZldCCb5QQwILEblva55UuKtejW0nhnHVLmeS0QHWzxau627cEiNvA0Jtre2gpyBo9pRbOlYLIXSd2OfEQ9d+ERjuZxiSZHFzqVtpurHO3sq2nSrGmXDTKkyy9TJGsoEu0TlJcgMgxE7pKudSt8oI0I51iZf8ATFFDRCpChg1MGsmgqmjxnSlb0whoD20D7J/0n5Uv0a2tFFCVdrHMTuO4gchR8XrG/wCk/Kh7IX2K6c+HfW3F6aeo/kt0U9dl6G+7jNrX/H4P5no32o8G0o2UsGBC79Dp9arzH3elEgUZgCNLi43XF9RfhW9/C4yfvafqzly1LxmptrRILs9h4E0E9JcP/MHwb7Ve4zZUTPKqCIM0atGmYDK3WdpWYuVLZbnfqLaA16TB4YSiyxsv4gJa5t1eRcxuDuDZta5/4Vh/dW/6n5v7Iov8yYf+YPg32rn+ZIP5no32q8w2FwxdSyRgddMCoJAMaRXTeTa7DfzNSXZmFvHkyOWjkZVY5Qz5x1aS69khbi1wCR30/wCF4eLaP1LzTxhFEOkmH/mD4N9qtMChmCNF2g5IU7gSN41pr/DIM0y2huFUhtyIcjFkyl7kk21F7HS1ZvNuAuByrTD8Phn/AFM8/wDlXPh/RGuXotif5R/cn3qr2tg3hVhIuW2m8b7dxqoErfmb4moSyXvck+OtXl+Gwxm5l4Zfqnl5P5ejyrcTM7RZNLA3U27S/pPAGhxY+WNdWvpx31OfEgAm404cSeFIpEzEFt3KuLpHVb3KyySvvOhp/YGG6uYEHUAn46V1uQpnY+rSa6jKLdw1v8SaV8L4++XdfS4twL54lUggnS/wI31n8d0gQGwJbvHE1HaSBjkvrYms4Y7Gx3iljh80cuestRp8FhjiY85YCMMc68ezqPTXzqp2jtUysz7gTZRyUDSl8GGXcxAIsRc63FjfnoSKVk3kcjVzFjctvFq8TXK9WnhD1er1cNMO16uCu0G9Xq9XqCepzZOAkmmRIg+bMvaVWYxjMo6w5RcBSQb0nRcLKVYWdkBIBZb3Cki5sCCbb7cbUBvOmWHlOGxBb8UginjEhmw8ES4pmzKJc8KKWYat2i+jXvc64PEe4PCr7auw548MZS34jDuUCzB5gFObQGKQqbtu1UjkeNUE57I8KDXwNTBoV6mKxabGBpnCQZzbMi2H8bZQfA2pNTTuzkRms7ZQVaxPuhrdjNbW19/jRBs/HsQyAr1sA7LEnrLgKouzHKDoBWa2ts4xZXgeWTDscqylDEruNXVFLEkDnW1wBwcamOSR36wDrWQhUREuzRq+pcsVG4C+guNapNt4/C4hb9bKHQgRL1LCOGBVIECoDbOWsS97Gw1rTG9PhGUmXlm/xLW3t8TUTO35j8TVvs/ZUadXJimVQ9ikWY3IJt1k7JcpGNTp2mA0A31f4nH4Bp4mnfrUjiyWjhMcZfUhmFwSgLWVQNyi530/cy+0+3j9Mdhbu6qXYAnfc6etBxMEqNbOx8GNa3DDAt1mVrSPKpRjDIEiQG5SBFYkk6avwrmbZ5SVHMqyKy5JSpzPdu2BGhyKAoAGY3u176Wpe5l9j28fpkoYpWdUzSXbQAFmJPcBqaPh8Kzxs4le4bLvNrW041r4PwqyTPhGQsVVUXEt1QEbXE9pMwJcgKLi2jG1VPR2KF2ZZnWGPOSSgJUaHKq3vodwJv50Xly+1e1j9K2OEKpLMxNvzGnsA9413nTnrWihgweEj69mM/WkiBTEAcitld2ElwCT2Q1jazWBO6twOCRiJsTliSVy0cSnLmDPob2PVxD828gGwqfcy+x7eP07hXAI+GtCxUjvIY17VygRQBrmA00Gtya2P+I4JCLuDIkRQNAgEaksc4Qm12ykqGOgAvqaDtnHIuLVOtYGKBmQzsoCzSJ2AQosmVSPErzp9eX2XRj9MNtCDq5XS6vkJXMNxI0Nr9+lLNJerfH7NwwW8eLDMF90xS9px7wVrWsTuJ86qJY8rWurbtV1GovofTyqVbSjSqZcYUlLqbG5+dW3WWBPIH5VS4ZATrxpwbGGMZpc+83/ALWom1YtQ447/pRYogBUzZlKmmRfD4gGlMT75ri9k1Kdrm9OChGvV69cvVE7XlF66BTMMVTsaL9VXCDT5SvGLuo2elfXqckg7qXkjtR1FoOjYJrSoc/V9tO3a+SzDt245d9u6g0bBD2sfaVe2naaxRe0O04OmUbzfgKoNl03xDyQhurGIQED/EM0bs2osvsAFizW92S7Vip308jW46eY1jCkckcjkEZcSpMeFcC2kMMbvEQbDUZT/SCawk+7yoC+vUlNKjGrz9DXfx6c/Q/astK2dBoyVXDaSc/Q/aiLtWP83oftRobPudDVFmqxG1o/zeh+1VZnXu9ftT0BQ1SFqXzr3ev2rnXLSCywI9oluYpbFm8rHvNewGKVXBJta/PlUBiUJ1+tBwY62pzYWzHmlMSb2BuToqAHV2PAAXJNVP4hTzpvCY9ED9ojMtrdrXuNqNU7R+lW1hLOerv1UYWOL/8AnGLKT3sbse9qDhJiba38aRaYeVTw+JUML3y8bAXt3X0p6Ttrej+H6yVQ1si9tzySMZnN/AW8xSfSHFmSZpG0LnN4XN7D428qivSmFI2ihR1DgdZI5BdwDcIAuiJmANtSbC50qoxm0VIFi7HiW9ABwFICl9K4GpVsWK8uMF6YHxclkPM6fGq+Ca3Cp4vE5tBuFChtfWnIRvOW/pHdvNeRgp/5euDELz+dBmcHdRoJYuPteNAIojy3UcxUQ9AQK1wLUy1SRxQTsUfdTCihrMK7+IFBiE1O9AOJFe/ECloCMaXnFSM4ocjgiiQUGiYX/UT3feX3/c94e/8A08+69Dr1aJbDpR0jhkwwgiY5rgsuHUw4HS2vVOM8jaaMbW131jpNx8D8q7XG3HwNBv/Z"/>
          <p:cNvSpPr>
            <a:spLocks noChangeAspect="1" noChangeArrowheads="1"/>
          </p:cNvSpPr>
          <p:nvPr/>
        </p:nvSpPr>
        <p:spPr bwMode="auto">
          <a:xfrm>
            <a:off x="161925" y="-800100"/>
            <a:ext cx="2743200" cy="1666875"/>
          </a:xfrm>
          <a:prstGeom prst="rect">
            <a:avLst/>
          </a:prstGeom>
          <a:noFill/>
          <a:ln w="9525">
            <a:noFill/>
            <a:miter lim="800000"/>
            <a:headEnd/>
            <a:tailEnd/>
          </a:ln>
        </p:spPr>
        <p:txBody>
          <a:bodyPr/>
          <a:lstStyle/>
          <a:p>
            <a:endParaRPr lang="en-US"/>
          </a:p>
        </p:txBody>
      </p:sp>
      <p:sp>
        <p:nvSpPr>
          <p:cNvPr id="23560" name="AutoShape 13" descr="data:image/jpg;base64,/9j/4AAQSkZJRgABAQAAAQABAAD/2wCEAAkGBhQSEBQUEhQUFRQVGBUYGBYXFxQXFRQXFBUXFxQUFBQXHCYeFxwkGRQUHy8gJCcpLCwsFR4xNTAqNSYrLCkBCQoKDgwOGA8PGCkfHBwpKSwpKSkpKSkpKSwpKSkpKSkpLCkpKSkpKSwpKSksKTUpNikpNSkpKSkpKSksLCkpLP/AABEIAK8BIAMBIgACEQEDEQH/xAAbAAACAwEBAQAAAAAAAAAAAAADBAIFBgEAB//EAEMQAAIBAgMEBwYEBAUDBAMAAAECAwARBBIhBTFBUQYTImFxgaEjMpGxwdEUUnKSQlNi4RUWM2PwB7LxJIKDwjRDc//EABoBAAMBAQEBAAAAAAAAAAAAAAABAgMEBQb/xAArEQEBAAIBAwQBAgYDAAAAAAAAAQIRAxIhMQQTQVEFFjIVIkJSYYEGIzT/2gAMAwEAAhEDEQA/AMOIxyHwFTES8h8BXgKItY7W8sK/lHwFTWBfyj4CugUSMUAjtKAZRYLv7uVKHDjS1t2t8oseVWG1IcwXxPC/CkBgjYFrC5tztfnVROnUw5/p+IonU2/L6V44Ky3uLc++h4vD5GA33F/WmRzBYcM6iy6/pq8GxY+XoKz2yE9unj9K2qJRsMbjnCSMuUWB5CoxSqf4R8BUttp7eTx+goGHTWp2awjUA3AX4CrBdo2//XF+0UmqiphKVOH12t/tRfsH2qS7W/2ov2f2pEJVrsCBDL7QgLY791KmgNqf7UX7R9q7/iX+1F+0VqkweEAvnj9b0rtiTCQ4eR1KMwU5VtvY7hU9V+hpj9odKVj06qItyCL66VR4vplIT2UiQA7ljQ38SRVXLiMxN9WJNQi2bK4uEPjarlnyWqvsF04O6SGE/wBQQD4ir5Nq3AIiisf6R9qwk2x5EXMykCtp/wBPsVFJG8UuUMmqk8Vbf8D86eVkm4cnfuOdpn+VF+0VE7S/2ov2j7VqvwGF/NH6138BhPzxev2rL3FdDJnaR/lw/tH2qJ2h/RD+0Vf7RhgUdgI3gKy+PxSAMqqpJ3nl4U5ltNmhJtpFTYxxftFBbav+3H+0VHHL2/Jf+0Uoy1ZGG2tp/px/tFV03aNyB8APlRStDIpyGXeNeVQKry9BRmFDK1SUAq8QPhXJSOAA+FcK612UUECVpfFjsmpyYoDdrS085INOBqgKIBUBvooFZ1o7l0oyCoCirSKozkAXJsKQxGN7ObKcoYaH3mG7d50Xbi+yHPOLd3fbjS8mIKLd9HJFgdSbcvtVxJiNVdTc3WxPm25fKqtWJaxJuotr3cKVbFSJ2dACc9u87r0TZKe8TvPHnTGlvsdfbp41uI0rGbIHt4/GtBtrpEMOVULmLaeFTQz+3E/9Q/j9BS0CdoVHF7QLyFnQqWPl3ceVHw66ikawVKmEqQWiBaDQC16XEmNC9r2t86Kq0HaS+xby+dAKf5jbkKq9u7bZ0CgWua8IxVdtKIhwV1NtB9fWgNp0Y6PxrEGIBLC5NaIxKFsAPhVVhMX1OGhJUm6Lyvu9aLhNuJL7oNx3VyZbtdmEgW0cMGFrVh2c4bF3X/yG4VpcZ0jBfIiEkGxOtqzO21JxQuOCmtuPww5fK1k6Uv8AlBoR6Vv+UfD+9V7oKC6Vp0xns9ielLsLHQd2n1pE7V7jQJFqGSnOxWtjjF7Xkv8A2ilHWrHGp2j5fIUmy0EVIoZFNOtAK0DQDLQWFMsKCy1RAEa16YUrjZiLW031KO9kPc/oRTFivbeai24+dFMB8jUZ4so+NVKTWLRloa0VaxrRICipURRUWgie2jaNSRezDTnv0qvGGIUySasdRfeADooHOrbaUqogZv4SCO862t31UyY4vGHym6uOzwB8D5a1USrcTgyxBFyWOvJQdwJ4U/hYcpIF7C39xV60OVcul5blj+Xm3cBcCqeFGDFCbhNFNrZhvOvE60zWGyl9snj9KBtue+LQHXKCfiae2bHbMd1lPlzNU8mJR8UlzcWIN+/cKmqh/FZZIyw3rb++6kMDOc4B3X+FXWFkVWsBputbhVTt+4nXLb3e0OXK9RKrKL5VqarQ8L7i+AphRVIeVaDtKHNCw719DemKd2fgzKSo103UHWNGHIrqYkQyI7DMqntDS9iCNL99vhWxk2KBowNU21thXuoIHZJB7xup/CZ5abCSh4kOlioPlw9LV3D4RATlA7/Oq3C4OWHDwCW3aj7JBuDlJG/nuv4il5Z5lAKlRfXmD43Irlssd8yljtkRmU6HU253rP7TKvKSBqLa9xAo0scrSBmbMSToLHhoBVZi5jGAzalzcAcBuFbcePy5uTItLDlluLkMOHAiuutPiEsKqJXPWsBqLbuFasEMUgsOfCuBdRXnwrMczWAHCmEi1HiPnQbW49e2f+cKVZaexw9o3jSrCkcKstLuKbalpN9EALChMKO9CYU0qbaPDz+lGh/00/8Ak+a0PamlvOp4Y+yXu6z/AOtURVpxlA8Khi5gRpyPyo7YdRl7yPlQMZGBu5GnA1aiirQxRVFY5NBgKMlCFEipwK/pG5WEEbw6/I1RbOxLMVUtexBtb3rcz5mr7pMP/Tn9S/Ws5stbMDe2tvuaueE1p8QTJEMm97DxQEXA+FDnkDMMuigWHeQdT8ahhcesanmBZPPdanNl7KLK8rEjLrl0Iv8A0931pUBrD7M79fkKy8uGKup363NaebEkrdND36+VUEzl91s2twT8qk2j2ajDUNpa+761njjmL5m1LsxJ/ToAPKrXYUzMrxkWaxtVaF6uQq47Ia57jzBqZNNL3arCm6jwFMClcLiVOgPgP7U2KpEdP/PKo4LpN1DZkXMbW1Nh6UHFYm1111Gvgbj7VVxroKAssd0omlJPZUclFvU0jBKxOdmuTuvyoDCixpajRR9T6NxJi9nJHIL5cwB4qVJIYHnYisftbBTQuYXh6y3usoPaU7iNdKs+g+02TDzKi5nzra50GYWzH4DSldrvIGJkY9bfeDvv7pHd3Vjk6+LDqAwGz2jDSyKFKqciD+Hnc8zpWKGoUkAkcDX0rCNJPD7RbNu/UOBtwr57iILMwFt5+dXgw5J3FEysttV8K7hNkKAcupO8nfQkWwqYNuNaI0jj8DlU6brX+NEGES4spBuN57xT6xCdQLjMALjjv3+lN/gu0PEfOhKGP/1H8aUcU5jf9R/1GqnauP6pb2uSbAfegxHFLyCkcFt7rGystr7iDT7mgbLvQ3orUJqcKqjao3edG2I65o84BQMCwN7FSy5wbAm1r7gTQ9q8PE0fYSydlYnKNIyoCGZRcuhS5XWwcK3ioO8CqSt+lOJuHyTYN4+suiRYQwy5c3Zsxw62sLXHWa9+6slO5I1HCtrtyPFqkyYieSVI+qYMcRI0Tq8mQOitcSDMCNSuUqd5Fqx2PNz5Uw1aUVaChoimsa0MJuosYoIoyUQFNvw5oLf1KT4A62ql2fhV4ntDcO7da3O1X+12AhJbUAr8b6VnQ1yAB2ibq/H48quJpHH40u4voF0A89flW5w8+TAKV3ZBrzLP9lrLHo2zFiGXU38b76vsbH1WBgQm5ubkd2Y/NqooqZMRYKO/71DFbJN80ZtfWl53u1vA+tXeDe6W5Ej6j0NQoLYOHYurHdex0t3c6ssf0bMjSMoJGUE8xbT0q86P7DWRFOZhqbgHS99a0uyNniIy3N72AvwHI/Gs/lcvbT5fGQAot2lsNdDod47quy2l+FMbb2YsU5CgHcR3BuHlrVXicTa68qtJbEyXa/cRQ4muB4CgTS28PlXsI91HhQDBWpgVG9SBoDWdBHA6/uVT53NF6Sy3b+pFjHmLt9areiU1pXH5kPow+9OYyTPnY/xH/nyrDN3emm9tSlgoOlioYHn2b2/5yr5O2pJ53PrX08Shtmg/libXvUEfSvl7GtMHLydstI86i7VFntSmIxG81ozXnRyUddY8QR9q1H4fUV8+wWMKOrKdVIt/etp0Y2s+IjzSKqnOVFtAbcTfdQFZibmWTuY/OholyVNjfTUAinoYSOukt/Fl4cW4c6zsGGdsewuVU2NybCwF7edvSp2qFJ9hBZ8yGyg5iCN1iNPM07TWOQ9uNMoYxlr8RlOlvjVdGCoAY3Nhc99OUrIV2u7hexe3EgVSR4plNwT561rIcYEBJFxaspiJMzsdwJOg3Wq8UXSzUq5W+407s/Kk8XayoJYyWvbKBIuZr8LAXvwtVNgJdbU71xuCCynMtigu6nMO0guLsN4FxrxFP5S1O2XQ4HFdTMOoeSNlgdlaSGXr7yZCe08bgZwRpz1Fz8/nTLcd1fQek2IniwUiTvjZs8kQBmVFSFluxD5Z5WVmFhlbLuva4r5/iHvc91UGuWiLQQaKtY1oOpo8dLqaPEaJ4CO0heLzHzqpAHIVbbQPsj5fMVTB6pJmO5IA1NNbeXLFh17nPxNq5ssCxa2o0+9R6SzAmFb6iO/hc0EzOIltIfAeh/tV5g33677en9qzeJPtDrV1hibAju9KVVG/6KYk9WVB3Nf41p1bS/MfKsR0Zk0a2/Q251rMNiQ0LEEDKL7+6s/k2S21tPPIzA8gPACxqilN/Gp4jFqb2IAuxG/exuaTefkL+GtXCBxLgCo7Nlug8x60ntGfhxO4Uxs9MoC1RbWgepK9C3VxhxqapZ7NxeR781Yen9qv2HZtWNmlIAI4H/zWvMlx5VjyPR9J3lWLz5dlNrvzj4sBb1rAM1aLa+0suzwn5pWA8FszepFZF8RpWmHhx8/76FicaLkeVV5xVyB31OaHjelL9vzrWRhtZRMeZ+lbfoxIpgtbcxv/AO7W9YeMW4kfKtD0cns5UnRuI01G6pqouWEmUhRZsxIzXC3uaqpsFimkVz1ZsSSA9t41G7wrQtZrAlvI8q7+GXv9PnapgYrB4bELii0qMcwIJXVQDqBf/m+lNuYpopbBbC3EGx8DW8lhAG8nzNZvpAg6k6anx08KqBlJ9ps6lSAL8qUr1qb2XgutmROBOvcBqfStWaGEazeVX3Rop+IXrMt7r1ebrx7XrE6u3Ugm9+elNY7CpEbRqBYePrVV1bTSxjNkLMi5t2W7ABr917+VSGl6TNF+HxvUfhs3XRdf1RxZbN1jWt1oyZM+bdxt3V8/YdlvAfOvoHS5ZHw+IDHFr1E8at14hVcSzZlDnq4kJkFs3aL9k3vzwDe61MNYtFU0FTRFNZtDKmix0urUeI0oTm0j7I+XzFKbI2asqsxLCxK6W4Ac6Z2ifZN4fUV3ouPZN+tvktZc2Vxw3HpfjeHDm5unObh1NmKq5QWt5cfKvY7ZiylSSRlAXS2tt17itDsHo4+KbQ5UHvPv8gOJrSnolgkIR5SH75FB/bwrmx97Kb29jmx9DxZdFx3f8Pkv+T4r3zyen2pyLYKAAZm08PtW36Q9DWgXrImMkY3395Rz03iqnY+yHxMgRNOJY7lHPvpZZcsy6WnHxehz47ySdopV2Zlt1cjoRxFvqKZCvlZWlYht4sovfwFbxuiWEhA6+Uhu9gt/BaR2t0cw4geWCXNl1tmVh4X3irs5deWGF9Fllrovf50wn+CJzb0+1C/y2nB3HhlF/SvpGweiMM+FV2zB2za30FiQNPIVl9p7PeCRo3Gq8eBHAioyvLjJdteHj9Fy55YTHvGVk6HxsbmSQ99x9qZbo+ii4ZrqDvty8K+l9H+hKtEHnzAtYhQbFRwv31lcbhgmIeMe6HZRfkGsL/Cq6uXHVt8s5x+j5evDDHvIxwa2hqR3VyYcagsl67XzGU1XpNxrQYHFZoVJ32A+GhrNSy2I76c2fjLRsL+6TbzFxU5Tbq9Ly9FoG1sTdt/ZW+nebX+QqvdreNDxGLBa99B6n+1IzYknw76uY9nLnl1ZWiYmeloHAYX3VCjYSAsw0uL68qvwzWEc1t1iOV/vTMGMyEOo1XW3DTwr0eHA3ig4oC1Spe9HekbTylZSo0NuFzxHfWod7V8ibfvrZdGdt54xG7EyA3BO8r/alYJWpbUWFKx7OTEQgSAi5O4291iB8qJiULIUV8jHe28+VEwEXVRKl75Ra/OkFBiP+nsX8Ejr4gN9qhszot+Hl6zOGABAFrHXjWmlmqvxc+hPIH5VWwzO0MUGdvP60ng41LRhzlQsoYj+FSQGPkCT5UpLiO2e+/1pbBYtkdDmYWZTdRdlsw1UcSN4HMU9E33SeAfh5OsRYxHIq4YjEvN1qEkNZWkYEBArZ1Ci5tbWsHjIgEJFbnpfFGMKkmVS7lfayj8Pi3uRqcKqKHXm93/VWHxbXjqgvhRFoN6IrVmvQwNHjNLA0xGdKCQ2q9oHty+oonRCS8BJ/OfktA2mfYyfpNE6G/8A45/W3yWsOf8AY9f8P/6P9PsuwmybNzRjtZHbxbU/MelfOWkLak3J1JOpN+daXop0qEHspb9WToRrlvvFuIPperWXYez5GMglAB1Kq4CnnodRWWX/AGYzpr0OPK+k5uT3MberxTXQyUyYMiTUAsovr2QBz8SKF0BgVYpSLX6xhfuW2X6/Gldt9KoooeowljpluPdUbiQeJqj6MdIDhXOa5ja1xxFv4hzqryY43HGueek5eXi5M5NS3civ2vOzzyFib5238ACQBrwtSyMR5+vjW9xmz8Dim6zrArHfZwpP6lPHTlVZtLD4GGF1ibrJSCAbliD4+6Kwz4ru3b0OH1uPTjx+3d+PC96MzFNnBhvVZG8wWIqeDlw+NSOZ1GaLUgn3SBcg8xx8qrtj7ViXZ2QyKHySDLcX1LW0rEwzsqkAkZhYgHeORrbPmmMny4OL0OXNlyXvjZX0/Yu2xiHmCDsR5Qp/Ne+Y+GmlfO9pYfrMZIhNs8zLflme1X/QLHxxCYSOqXy2uQL6GqHHYxVxbyXuolLXGt1D3uPKlyZ9eGLX03B7PNy4zxIstt/9OoFiLKzIVG/ffxXvrFS9F5OBB+Na3pR0zRzBHGey4ZyeBynKo9SaTg2iDpWtyseHjjKyU2w5R/CH8N/wNVEkcgzJGhLHf3Ad3PWtnidrkO3ZAtxuKqcFtwS4gquVSAdWF78NbVUzqLhNs/FsCY7omPjoo8uNAm2VIt86Pf8ASbD4Vv45yD23Q+AP1oU2IW+/50e5R7MYjD9GZ2XrDE4j4tlNrc/CrGDDhVsK1OE2+YSWD2RRd1O5huItvvrpbXyql6WKkeIPVgBXAcAcM28Dz+daTLbO49KtlI51WYzEkA2O/S2lDxc/CkzWkjPaNHweKaNw6mxFBrwqrCXsHS+Zd4RviPrTa9OD/FH8G+9Z3Dx3NcmiAG/Wp0e2pXpqh3ow+BqE/SaJlbVgSCLEcxzFZOvWp6JPNrfx+Rouzy3XRlLZldCCb5QQwILEblva55UuKtejW0nhnHVLmeS0QHWzxau627cEiNvA0Jtre2gpyBo9pRbOlYLIXSd2OfEQ9d+ERjuZxiSZHFzqVtpurHO3sq2nSrGmXDTKkyy9TJGsoEu0TlJcgMgxE7pKudSt8oI0I51iZf8ATFFDRCpChg1MGsmgqmjxnSlb0whoD20D7J/0n5Uv0a2tFFCVdrHMTuO4gchR8XrG/wCk/Kh7IX2K6c+HfW3F6aeo/kt0U9dl6G+7jNrX/H4P5no32o8G0o2UsGBC79Dp9arzH3elEgUZgCNLi43XF9RfhW9/C4yfvafqzly1LxmptrRILs9h4E0E9JcP/MHwb7Ve4zZUTPKqCIM0atGmYDK3WdpWYuVLZbnfqLaA16TB4YSiyxsv4gJa5t1eRcxuDuDZta5/4Vh/dW/6n5v7Iov8yYf+YPg32rn+ZIP5no32q8w2FwxdSyRgddMCoJAMaRXTeTa7DfzNSXZmFvHkyOWjkZVY5Qz5x1aS69khbi1wCR30/wCF4eLaP1LzTxhFEOkmH/mD4N9qtMChmCNF2g5IU7gSN41pr/DIM0y2huFUhtyIcjFkyl7kk21F7HS1ZvNuAuByrTD8Phn/AFM8/wDlXPh/RGuXotif5R/cn3qr2tg3hVhIuW2m8b7dxqoErfmb4moSyXvck+OtXl+Gwxm5l4Zfqnl5P5ejyrcTM7RZNLA3U27S/pPAGhxY+WNdWvpx31OfEgAm404cSeFIpEzEFt3KuLpHVb3KyySvvOhp/YGG6uYEHUAn46V1uQpnY+rSa6jKLdw1v8SaV8L4++XdfS4twL54lUggnS/wI31n8d0gQGwJbvHE1HaSBjkvrYms4Y7Gx3iljh80cuestRp8FhjiY85YCMMc68ezqPTXzqp2jtUysz7gTZRyUDSl8GGXcxAIsRc63FjfnoSKVk3kcjVzFjctvFq8TXK9WnhD1er1cNMO16uCu0G9Xq9XqCepzZOAkmmRIg+bMvaVWYxjMo6w5RcBSQb0nRcLKVYWdkBIBZb3Cki5sCCbb7cbUBvOmWHlOGxBb8UginjEhmw8ES4pmzKJc8KKWYat2i+jXvc64PEe4PCr7auw548MZS34jDuUCzB5gFObQGKQqbtu1UjkeNUE57I8KDXwNTBoV6mKxabGBpnCQZzbMi2H8bZQfA2pNTTuzkRms7ZQVaxPuhrdjNbW19/jRBs/HsQyAr1sA7LEnrLgKouzHKDoBWa2ts4xZXgeWTDscqylDEruNXVFLEkDnW1wBwcamOSR36wDrWQhUREuzRq+pcsVG4C+guNapNt4/C4hb9bKHQgRL1LCOGBVIECoDbOWsS97Gw1rTG9PhGUmXlm/xLW3t8TUTO35j8TVvs/ZUadXJimVQ9ikWY3IJt1k7JcpGNTp2mA0A31f4nH4Bp4mnfrUjiyWjhMcZfUhmFwSgLWVQNyi530/cy+0+3j9Mdhbu6qXYAnfc6etBxMEqNbOx8GNa3DDAt1mVrSPKpRjDIEiQG5SBFYkk6avwrmbZ5SVHMqyKy5JSpzPdu2BGhyKAoAGY3u176Wpe5l9j28fpkoYpWdUzSXbQAFmJPcBqaPh8Kzxs4le4bLvNrW041r4PwqyTPhGQsVVUXEt1QEbXE9pMwJcgKLi2jG1VPR2KF2ZZnWGPOSSgJUaHKq3vodwJv50Xly+1e1j9K2OEKpLMxNvzGnsA9413nTnrWihgweEj69mM/WkiBTEAcitld2ElwCT2Q1jazWBO6twOCRiJsTliSVy0cSnLmDPob2PVxD828gGwqfcy+x7eP07hXAI+GtCxUjvIY17VygRQBrmA00Gtya2P+I4JCLuDIkRQNAgEaksc4Qm12ykqGOgAvqaDtnHIuLVOtYGKBmQzsoCzSJ2AQosmVSPErzp9eX2XRj9MNtCDq5XS6vkJXMNxI0Nr9+lLNJerfH7NwwW8eLDMF90xS9px7wVrWsTuJ86qJY8rWurbtV1GovofTyqVbSjSqZcYUlLqbG5+dW3WWBPIH5VS4ZATrxpwbGGMZpc+83/ALWom1YtQ447/pRYogBUzZlKmmRfD4gGlMT75ri9k1Kdrm9OChGvV69cvVE7XlF66BTMMVTsaL9VXCDT5SvGLuo2elfXqckg7qXkjtR1FoOjYJrSoc/V9tO3a+SzDt245d9u6g0bBD2sfaVe2naaxRe0O04OmUbzfgKoNl03xDyQhurGIQED/EM0bs2osvsAFizW92S7Vip308jW46eY1jCkckcjkEZcSpMeFcC2kMMbvEQbDUZT/SCawk+7yoC+vUlNKjGrz9DXfx6c/Q/astK2dBoyVXDaSc/Q/aiLtWP83oftRobPudDVFmqxG1o/zeh+1VZnXu9ftT0BQ1SFqXzr3ev2rnXLSCywI9oluYpbFm8rHvNewGKVXBJta/PlUBiUJ1+tBwY62pzYWzHmlMSb2BuToqAHV2PAAXJNVP4hTzpvCY9ED9ojMtrdrXuNqNU7R+lW1hLOerv1UYWOL/8AnGLKT3sbse9qDhJiba38aRaYeVTw+JUML3y8bAXt3X0p6Ttrej+H6yVQ1si9tzySMZnN/AW8xSfSHFmSZpG0LnN4XN7D428qivSmFI2ihR1DgdZI5BdwDcIAuiJmANtSbC50qoxm0VIFi7HiW9ABwFICl9K4GpVsWK8uMF6YHxclkPM6fGq+Ca3Cp4vE5tBuFChtfWnIRvOW/pHdvNeRgp/5euDELz+dBmcHdRoJYuPteNAIojy3UcxUQ9AQK1wLUy1SRxQTsUfdTCihrMK7+IFBiE1O9AOJFe/ECloCMaXnFSM4ocjgiiQUGiYX/UT3feX3/c94e/8A08+69Dr1aJbDpR0jhkwwgiY5rgsuHUw4HS2vVOM8jaaMbW131jpNx8D8q7XG3HwNBv/Z"/>
          <p:cNvSpPr>
            <a:spLocks noChangeAspect="1" noChangeArrowheads="1"/>
          </p:cNvSpPr>
          <p:nvPr/>
        </p:nvSpPr>
        <p:spPr bwMode="auto">
          <a:xfrm>
            <a:off x="161925" y="-800100"/>
            <a:ext cx="2743200" cy="1666875"/>
          </a:xfrm>
          <a:prstGeom prst="rect">
            <a:avLst/>
          </a:prstGeom>
          <a:noFill/>
          <a:ln w="9525">
            <a:noFill/>
            <a:miter lim="800000"/>
            <a:headEnd/>
            <a:tailEnd/>
          </a:ln>
        </p:spPr>
        <p:txBody>
          <a:bodyPr/>
          <a:lstStyle/>
          <a:p>
            <a:endParaRPr lang="en-US"/>
          </a:p>
        </p:txBody>
      </p:sp>
      <p:pic>
        <p:nvPicPr>
          <p:cNvPr id="33794" name="Picture 2" descr="https://m2.behance.net/rendition/pm/16800709/disp/cd7770a2414ee9c86a1a88cc0c32b738.jpg"/>
          <p:cNvPicPr>
            <a:picLocks noChangeAspect="1" noChangeArrowheads="1"/>
          </p:cNvPicPr>
          <p:nvPr/>
        </p:nvPicPr>
        <p:blipFill>
          <a:blip r:embed="rId2" cstate="print"/>
          <a:srcRect/>
          <a:stretch>
            <a:fillRect/>
          </a:stretch>
        </p:blipFill>
        <p:spPr bwMode="auto">
          <a:xfrm>
            <a:off x="762000" y="1600200"/>
            <a:ext cx="7696200" cy="5130800"/>
          </a:xfrm>
          <a:prstGeom prst="rect">
            <a:avLst/>
          </a:prstGeom>
          <a:noFill/>
        </p:spPr>
      </p:pic>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ChangeArrowheads="1"/>
          </p:cNvSpPr>
          <p:nvPr/>
        </p:nvSpPr>
        <p:spPr bwMode="auto">
          <a:xfrm>
            <a:off x="533400" y="2133600"/>
            <a:ext cx="2971800" cy="2362200"/>
          </a:xfrm>
          <a:prstGeom prst="rect">
            <a:avLst/>
          </a:prstGeom>
          <a:noFill/>
          <a:ln w="9525">
            <a:noFill/>
            <a:miter lim="800000"/>
            <a:headEnd/>
            <a:tailEnd/>
          </a:ln>
          <a:effectLst/>
        </p:spPr>
        <p:txBody>
          <a:bodyPr/>
          <a:lstStyle/>
          <a:p>
            <a:pPr marL="342900" indent="-342900" algn="ctr">
              <a:spcBef>
                <a:spcPct val="20000"/>
              </a:spcBef>
            </a:pPr>
            <a:r>
              <a:rPr lang="en-US" sz="3600" dirty="0">
                <a:solidFill>
                  <a:srgbClr val="B10909"/>
                </a:solidFill>
              </a:rPr>
              <a:t>Crest uses a knowledge appeal.</a:t>
            </a:r>
          </a:p>
        </p:txBody>
      </p:sp>
      <p:pic>
        <p:nvPicPr>
          <p:cNvPr id="153603" name="Picture 3" descr="crest"/>
          <p:cNvPicPr>
            <a:picLocks noChangeAspect="1" noChangeArrowheads="1"/>
          </p:cNvPicPr>
          <p:nvPr/>
        </p:nvPicPr>
        <p:blipFill>
          <a:blip r:embed="rId2" cstate="print">
            <a:lum contrast="12000"/>
          </a:blip>
          <a:srcRect/>
          <a:stretch>
            <a:fillRect/>
          </a:stretch>
        </p:blipFill>
        <p:spPr bwMode="auto">
          <a:xfrm>
            <a:off x="4038600" y="0"/>
            <a:ext cx="5105400" cy="6857999"/>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81000" y="2362200"/>
            <a:ext cx="2895600" cy="2895600"/>
          </a:xfrm>
        </p:spPr>
        <p:txBody>
          <a:bodyPr/>
          <a:lstStyle/>
          <a:p>
            <a:r>
              <a:rPr lang="en-US" smtClean="0"/>
              <a:t>Knowledge Function</a:t>
            </a:r>
          </a:p>
        </p:txBody>
      </p:sp>
      <p:pic>
        <p:nvPicPr>
          <p:cNvPr id="24580" name="Picture 9" descr="http://webkirana.com/images/thumbs/0000185.jpg"/>
          <p:cNvPicPr>
            <a:picLocks noChangeAspect="1" noChangeArrowheads="1"/>
          </p:cNvPicPr>
          <p:nvPr/>
        </p:nvPicPr>
        <p:blipFill>
          <a:blip r:embed="rId2" cstate="print"/>
          <a:srcRect/>
          <a:stretch>
            <a:fillRect/>
          </a:stretch>
        </p:blipFill>
        <p:spPr bwMode="auto">
          <a:xfrm>
            <a:off x="3669225" y="0"/>
            <a:ext cx="5474776" cy="6858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Components of Attitude</a:t>
            </a:r>
            <a:endParaRPr lang="en-IN"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2600" y="2057400"/>
            <a:ext cx="5334000" cy="4435475"/>
          </a:xfrm>
        </p:spPr>
      </p:pic>
      <p:sp>
        <p:nvSpPr>
          <p:cNvPr id="4" name="Slide Number Placeholder 3"/>
          <p:cNvSpPr>
            <a:spLocks noGrp="1"/>
          </p:cNvSpPr>
          <p:nvPr>
            <p:ph type="sldNum" sz="quarter" idx="12"/>
          </p:nvPr>
        </p:nvSpPr>
        <p:spPr/>
        <p:txBody>
          <a:bodyPr/>
          <a:lstStyle/>
          <a:p>
            <a:pPr>
              <a:defRPr/>
            </a:pPr>
            <a:fld id="{78D11B85-6A64-46B1-87CA-B13B7353B58B}" type="slidenum">
              <a:rPr lang="en-US" smtClean="0"/>
              <a:pPr>
                <a:defRPr/>
              </a:pPr>
              <a:t>4</a:t>
            </a:fld>
            <a:endParaRPr lang="en-US"/>
          </a:p>
        </p:txBody>
      </p:sp>
    </p:spTree>
    <p:extLst>
      <p:ext uri="{BB962C8B-B14F-4D97-AF65-F5344CB8AC3E}">
        <p14:creationId xmlns:p14="http://schemas.microsoft.com/office/powerpoint/2010/main" val="11297907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dirty="0" smtClean="0"/>
              <a:t>Resolving two conflicting attitudes</a:t>
            </a:r>
          </a:p>
        </p:txBody>
      </p:sp>
      <p:pic>
        <p:nvPicPr>
          <p:cNvPr id="26628" name="Picture 5" descr="http://t2.gstatic.com/images?q=tbn:ANd9GcTULex7k0bLIHpWQ_io70-SM4hGDKuNkUJOs_bNmG80en0cMW4h"/>
          <p:cNvPicPr>
            <a:picLocks noChangeAspect="1" noChangeArrowheads="1"/>
          </p:cNvPicPr>
          <p:nvPr/>
        </p:nvPicPr>
        <p:blipFill>
          <a:blip r:embed="rId2" cstate="print"/>
          <a:srcRect/>
          <a:stretch>
            <a:fillRect/>
          </a:stretch>
        </p:blipFill>
        <p:spPr bwMode="auto">
          <a:xfrm>
            <a:off x="4724400" y="1752600"/>
            <a:ext cx="4419600" cy="3680999"/>
          </a:xfrm>
          <a:prstGeom prst="rect">
            <a:avLst/>
          </a:prstGeom>
          <a:noFill/>
          <a:ln w="9525">
            <a:noFill/>
            <a:miter lim="800000"/>
            <a:headEnd/>
            <a:tailEnd/>
          </a:ln>
        </p:spPr>
      </p:pic>
      <p:sp>
        <p:nvSpPr>
          <p:cNvPr id="26627" name="Content Placeholder 2"/>
          <p:cNvSpPr>
            <a:spLocks noGrp="1"/>
          </p:cNvSpPr>
          <p:nvPr>
            <p:ph idx="1"/>
          </p:nvPr>
        </p:nvSpPr>
        <p:spPr>
          <a:xfrm>
            <a:off x="685800" y="1600200"/>
            <a:ext cx="4648200" cy="4525963"/>
          </a:xfrm>
        </p:spPr>
        <p:txBody>
          <a:bodyPr/>
          <a:lstStyle/>
          <a:p>
            <a:endParaRPr lang="en-US" dirty="0" smtClean="0"/>
          </a:p>
          <a:p>
            <a:r>
              <a:rPr lang="en-US" dirty="0" smtClean="0"/>
              <a:t>Moving from negative to positive attitude</a:t>
            </a:r>
          </a:p>
          <a:p>
            <a:endParaRPr lang="en-US" dirty="0" smtClean="0"/>
          </a:p>
          <a:p>
            <a:r>
              <a:rPr lang="en-US" dirty="0" smtClean="0"/>
              <a:t>Example: Conflicting attitude - </a:t>
            </a:r>
            <a:r>
              <a:rPr lang="en-US" dirty="0" err="1" smtClean="0"/>
              <a:t>Saffola</a:t>
            </a:r>
            <a:r>
              <a:rPr lang="en-US" dirty="0" smtClean="0"/>
              <a:t> oil though healthy not tasty.</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457200" y="1600200"/>
            <a:ext cx="3505200" cy="3992562"/>
          </a:xfrm>
        </p:spPr>
        <p:txBody>
          <a:bodyPr/>
          <a:lstStyle/>
          <a:p>
            <a:r>
              <a:rPr lang="en-US" sz="3200" dirty="0" smtClean="0"/>
              <a:t>How Is This New Benefit Likely to Impact Consumers’ Attitudes Toward the Product?</a:t>
            </a:r>
          </a:p>
        </p:txBody>
      </p:sp>
      <p:pic>
        <p:nvPicPr>
          <p:cNvPr id="57347" name="Content Placeholder 4" descr="fig08_14.jpg"/>
          <p:cNvPicPr>
            <a:picLocks noGrp="1" noChangeAspect="1"/>
          </p:cNvPicPr>
          <p:nvPr>
            <p:ph idx="1"/>
          </p:nvPr>
        </p:nvPicPr>
        <p:blipFill>
          <a:blip r:embed="rId2" cstate="print"/>
          <a:srcRect/>
          <a:stretch>
            <a:fillRect/>
          </a:stretch>
        </p:blipFill>
        <p:spPr>
          <a:xfrm>
            <a:off x="4105673" y="0"/>
            <a:ext cx="5038327" cy="6858000"/>
          </a:xfr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457200" y="1600200"/>
            <a:ext cx="3505200" cy="3992562"/>
          </a:xfrm>
        </p:spPr>
        <p:txBody>
          <a:bodyPr/>
          <a:lstStyle/>
          <a:p>
            <a:r>
              <a:rPr lang="en-US" sz="3200" dirty="0" smtClean="0"/>
              <a:t>The Consumer Will Have a More Positive Attitude Overall from the New Attribute.</a:t>
            </a:r>
          </a:p>
        </p:txBody>
      </p:sp>
      <p:pic>
        <p:nvPicPr>
          <p:cNvPr id="57347" name="Content Placeholder 4" descr="fig08_14.jpg"/>
          <p:cNvPicPr>
            <a:picLocks noGrp="1" noChangeAspect="1"/>
          </p:cNvPicPr>
          <p:nvPr>
            <p:ph idx="1"/>
          </p:nvPr>
        </p:nvPicPr>
        <p:blipFill>
          <a:blip r:embed="rId2" cstate="print"/>
          <a:srcRect/>
          <a:stretch>
            <a:fillRect/>
          </a:stretch>
        </p:blipFill>
        <p:spPr>
          <a:xfrm>
            <a:off x="4105673" y="0"/>
            <a:ext cx="5038327" cy="68580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Consumer Beliefs</a:t>
            </a:r>
            <a:endParaRPr lang="en-IN" dirty="0"/>
          </a:p>
        </p:txBody>
      </p:sp>
      <p:sp>
        <p:nvSpPr>
          <p:cNvPr id="3" name="Content Placeholder 2"/>
          <p:cNvSpPr>
            <a:spLocks noGrp="1"/>
          </p:cNvSpPr>
          <p:nvPr>
            <p:ph idx="1"/>
          </p:nvPr>
        </p:nvSpPr>
        <p:spPr/>
        <p:txBody>
          <a:bodyPr/>
          <a:lstStyle/>
          <a:p>
            <a:r>
              <a:rPr lang="en-IN" dirty="0" smtClean="0"/>
              <a:t>Beliefs are the knowledge and inferences that a consumer has about products and the possible benefits derived from using them</a:t>
            </a:r>
          </a:p>
          <a:p>
            <a:r>
              <a:rPr lang="en-IN" dirty="0" smtClean="0"/>
              <a:t>Beliefs result from cognitive learning</a:t>
            </a:r>
            <a:endParaRPr lang="en-IN" dirty="0"/>
          </a:p>
        </p:txBody>
      </p:sp>
      <p:sp>
        <p:nvSpPr>
          <p:cNvPr id="4" name="Slide Number Placeholder 3"/>
          <p:cNvSpPr>
            <a:spLocks noGrp="1"/>
          </p:cNvSpPr>
          <p:nvPr>
            <p:ph type="sldNum" sz="quarter" idx="12"/>
          </p:nvPr>
        </p:nvSpPr>
        <p:spPr/>
        <p:txBody>
          <a:bodyPr/>
          <a:lstStyle/>
          <a:p>
            <a:pPr>
              <a:defRPr/>
            </a:pPr>
            <a:fld id="{78D11B85-6A64-46B1-87CA-B13B7353B58B}" type="slidenum">
              <a:rPr lang="en-US" smtClean="0"/>
              <a:pPr>
                <a:defRPr/>
              </a:pPr>
              <a:t>5</a:t>
            </a:fld>
            <a:endParaRPr lang="en-US"/>
          </a:p>
        </p:txBody>
      </p:sp>
    </p:spTree>
    <p:extLst>
      <p:ext uri="{BB962C8B-B14F-4D97-AF65-F5344CB8AC3E}">
        <p14:creationId xmlns:p14="http://schemas.microsoft.com/office/powerpoint/2010/main" val="8588791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Consumer Beliefs</a:t>
            </a:r>
            <a:endParaRPr lang="en-IN" dirty="0"/>
          </a:p>
        </p:txBody>
      </p:sp>
      <p:sp>
        <p:nvSpPr>
          <p:cNvPr id="3" name="Content Placeholder 2"/>
          <p:cNvSpPr>
            <a:spLocks noGrp="1"/>
          </p:cNvSpPr>
          <p:nvPr>
            <p:ph idx="1"/>
          </p:nvPr>
        </p:nvSpPr>
        <p:spPr/>
        <p:txBody>
          <a:bodyPr/>
          <a:lstStyle/>
          <a:p>
            <a:r>
              <a:rPr lang="en-IN" dirty="0" smtClean="0"/>
              <a:t>Companies or Retailers mark up prices before putting them on sale</a:t>
            </a:r>
          </a:p>
          <a:p>
            <a:r>
              <a:rPr lang="en-IN" dirty="0" smtClean="0"/>
              <a:t>Lower prices generally means inferior quality</a:t>
            </a:r>
          </a:p>
          <a:p>
            <a:r>
              <a:rPr lang="en-IN" dirty="0" smtClean="0"/>
              <a:t>Shopping in a departmental store saves money</a:t>
            </a:r>
          </a:p>
          <a:p>
            <a:r>
              <a:rPr lang="en-IN" dirty="0" smtClean="0"/>
              <a:t>Celebrities are admired by their followers though they do not use the product they endorse</a:t>
            </a:r>
            <a:endParaRPr lang="en-IN" dirty="0"/>
          </a:p>
        </p:txBody>
      </p:sp>
      <p:sp>
        <p:nvSpPr>
          <p:cNvPr id="4" name="Slide Number Placeholder 3"/>
          <p:cNvSpPr>
            <a:spLocks noGrp="1"/>
          </p:cNvSpPr>
          <p:nvPr>
            <p:ph type="sldNum" sz="quarter" idx="12"/>
          </p:nvPr>
        </p:nvSpPr>
        <p:spPr/>
        <p:txBody>
          <a:bodyPr/>
          <a:lstStyle/>
          <a:p>
            <a:pPr>
              <a:defRPr/>
            </a:pPr>
            <a:fld id="{78D11B85-6A64-46B1-87CA-B13B7353B58B}" type="slidenum">
              <a:rPr lang="en-US" smtClean="0"/>
              <a:pPr>
                <a:defRPr/>
              </a:pPr>
              <a:t>6</a:t>
            </a:fld>
            <a:endParaRPr lang="en-US" dirty="0"/>
          </a:p>
        </p:txBody>
      </p:sp>
    </p:spTree>
    <p:extLst>
      <p:ext uri="{BB962C8B-B14F-4D97-AF65-F5344CB8AC3E}">
        <p14:creationId xmlns:p14="http://schemas.microsoft.com/office/powerpoint/2010/main" val="37207742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609600" y="533400"/>
            <a:ext cx="3276600" cy="5638800"/>
          </a:xfrm>
          <a:prstGeom prst="rect">
            <a:avLst/>
          </a:prstGeom>
          <a:solidFill>
            <a:srgbClr val="938953"/>
          </a:solidFill>
          <a:ln w="57150">
            <a:noFill/>
            <a:miter lim="800000"/>
            <a:headEnd/>
            <a:tailEnd/>
          </a:ln>
        </p:spPr>
        <p:txBody>
          <a:bodyPr lIns="365760" rIns="365760" anchor="ctr"/>
          <a:lstStyle/>
          <a:p>
            <a:pPr algn="ctr" eaLnBrk="0" hangingPunct="0"/>
            <a:r>
              <a:rPr lang="en-US" sz="3200" b="1">
                <a:solidFill>
                  <a:schemeClr val="bg1"/>
                </a:solidFill>
                <a:latin typeface="Times New Roman" pitchFamily="18" charset="0"/>
              </a:rPr>
              <a:t>Attitude</a:t>
            </a:r>
            <a:endParaRPr lang="en-US" sz="3200">
              <a:solidFill>
                <a:schemeClr val="bg1"/>
              </a:solidFill>
              <a:latin typeface="Times New Roman" pitchFamily="18" charset="0"/>
            </a:endParaRPr>
          </a:p>
        </p:txBody>
      </p:sp>
      <p:sp>
        <p:nvSpPr>
          <p:cNvPr id="101379" name="Rectangle 3"/>
          <p:cNvSpPr>
            <a:spLocks noChangeArrowheads="1"/>
          </p:cNvSpPr>
          <p:nvPr/>
        </p:nvSpPr>
        <p:spPr bwMode="auto">
          <a:xfrm>
            <a:off x="3886200" y="533400"/>
            <a:ext cx="4648200" cy="5638800"/>
          </a:xfrm>
          <a:prstGeom prst="rect">
            <a:avLst/>
          </a:prstGeom>
          <a:solidFill>
            <a:schemeClr val="bg1">
              <a:lumMod val="85000"/>
            </a:schemeClr>
          </a:solidFill>
          <a:ln w="57150">
            <a:noFill/>
            <a:miter lim="800000"/>
            <a:headEnd/>
            <a:tailEnd/>
          </a:ln>
          <a:effectLst/>
        </p:spPr>
        <p:txBody>
          <a:bodyPr lIns="548640" rIns="548640" anchor="ctr"/>
          <a:lstStyle/>
          <a:p>
            <a:pPr algn="ctr" eaLnBrk="0" fontAlgn="auto" hangingPunct="0">
              <a:spcBef>
                <a:spcPts val="0"/>
              </a:spcBef>
              <a:spcAft>
                <a:spcPts val="0"/>
              </a:spcAft>
              <a:defRPr/>
            </a:pPr>
            <a:r>
              <a:rPr lang="en-US" sz="3200" dirty="0">
                <a:latin typeface="Times New Roman" pitchFamily="18" charset="0"/>
              </a:rPr>
              <a:t>A </a:t>
            </a:r>
            <a:r>
              <a:rPr lang="en-US" sz="3200" b="1" dirty="0">
                <a:latin typeface="Times New Roman" pitchFamily="18" charset="0"/>
              </a:rPr>
              <a:t>learned predisposition </a:t>
            </a:r>
            <a:r>
              <a:rPr lang="en-US" sz="3200" dirty="0">
                <a:latin typeface="Times New Roman" pitchFamily="18" charset="0"/>
              </a:rPr>
              <a:t>to behave in a </a:t>
            </a:r>
            <a:r>
              <a:rPr lang="en-US" sz="3200" b="1" dirty="0">
                <a:latin typeface="Times New Roman" pitchFamily="18" charset="0"/>
              </a:rPr>
              <a:t>consistently</a:t>
            </a:r>
            <a:r>
              <a:rPr lang="en-US" sz="3200" dirty="0">
                <a:latin typeface="Times New Roman" pitchFamily="18" charset="0"/>
              </a:rPr>
              <a:t> favorable or unfavorable manner </a:t>
            </a:r>
            <a:r>
              <a:rPr lang="en-US" sz="3200" b="1" dirty="0">
                <a:latin typeface="Times New Roman" pitchFamily="18" charset="0"/>
              </a:rPr>
              <a:t>with respect to a given object</a:t>
            </a:r>
            <a:r>
              <a:rPr lang="en-US" sz="3200" dirty="0" smtClean="0">
                <a:latin typeface="Times New Roman" pitchFamily="18" charset="0"/>
              </a:rPr>
              <a:t>. </a:t>
            </a:r>
          </a:p>
          <a:p>
            <a:pPr algn="ctr" eaLnBrk="0" fontAlgn="auto" hangingPunct="0">
              <a:spcBef>
                <a:spcPts val="0"/>
              </a:spcBef>
              <a:spcAft>
                <a:spcPts val="0"/>
              </a:spcAft>
              <a:defRPr/>
            </a:pPr>
            <a:r>
              <a:rPr lang="en-US" sz="2400" i="1" dirty="0" smtClean="0">
                <a:latin typeface="Times New Roman" pitchFamily="18" charset="0"/>
              </a:rPr>
              <a:t>(situation – </a:t>
            </a:r>
            <a:r>
              <a:rPr lang="en-US" sz="2400" i="1" dirty="0" err="1" smtClean="0">
                <a:latin typeface="Times New Roman" pitchFamily="18" charset="0"/>
              </a:rPr>
              <a:t>fav</a:t>
            </a:r>
            <a:r>
              <a:rPr lang="en-US" sz="2400" i="1" dirty="0" smtClean="0">
                <a:latin typeface="Times New Roman" pitchFamily="18" charset="0"/>
              </a:rPr>
              <a:t> or </a:t>
            </a:r>
            <a:r>
              <a:rPr lang="en-US" sz="2400" i="1" dirty="0" err="1" smtClean="0">
                <a:latin typeface="Times New Roman" pitchFamily="18" charset="0"/>
              </a:rPr>
              <a:t>unfav</a:t>
            </a:r>
            <a:r>
              <a:rPr lang="en-US" sz="2400" i="1" dirty="0" smtClean="0">
                <a:latin typeface="Times New Roman" pitchFamily="18" charset="0"/>
              </a:rPr>
              <a:t>)</a:t>
            </a:r>
            <a:endParaRPr lang="en-US" sz="3200" i="1" dirty="0">
              <a:latin typeface="Times New Roman" pitchFamily="18" charset="0"/>
            </a:endParaRPr>
          </a:p>
        </p:txBody>
      </p:sp>
    </p:spTree>
  </p:cSld>
  <p:clrMapOvr>
    <a:masterClrMapping/>
  </p:clrMapOvr>
  <p:transition>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381000" y="914400"/>
            <a:ext cx="3276600" cy="4983162"/>
          </a:xfrm>
        </p:spPr>
        <p:txBody>
          <a:bodyPr/>
          <a:lstStyle/>
          <a:p>
            <a:r>
              <a:rPr lang="en-US" sz="2800" dirty="0" smtClean="0"/>
              <a:t>What Information Does This Ad Provide to Assist</a:t>
            </a:r>
            <a:br>
              <a:rPr lang="en-US" sz="2800" dirty="0" smtClean="0"/>
            </a:br>
            <a:r>
              <a:rPr lang="en-US" sz="2800" dirty="0" smtClean="0"/>
              <a:t>Consumers in Forming Attitudes Toward </a:t>
            </a:r>
            <a:br>
              <a:rPr lang="en-US" sz="2800" dirty="0" smtClean="0"/>
            </a:br>
            <a:r>
              <a:rPr lang="en-US" sz="2800" dirty="0" smtClean="0"/>
              <a:t>the Saturn </a:t>
            </a:r>
            <a:r>
              <a:rPr lang="en-US" sz="2800" dirty="0" err="1" smtClean="0"/>
              <a:t>Vue</a:t>
            </a:r>
            <a:r>
              <a:rPr lang="en-US" sz="2800" dirty="0" smtClean="0"/>
              <a:t> Hybrid?</a:t>
            </a:r>
          </a:p>
        </p:txBody>
      </p:sp>
      <p:pic>
        <p:nvPicPr>
          <p:cNvPr id="19459" name="Content Placeholder 4" descr="fig08_02.jpg"/>
          <p:cNvPicPr>
            <a:picLocks noGrp="1" noChangeAspect="1"/>
          </p:cNvPicPr>
          <p:nvPr>
            <p:ph idx="1"/>
          </p:nvPr>
        </p:nvPicPr>
        <p:blipFill>
          <a:blip r:embed="rId2" cstate="print"/>
          <a:srcRect/>
          <a:stretch>
            <a:fillRect/>
          </a:stretch>
        </p:blipFill>
        <p:spPr>
          <a:xfrm>
            <a:off x="3976230" y="0"/>
            <a:ext cx="5167770" cy="68580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381000" y="914400"/>
            <a:ext cx="3276600" cy="4983162"/>
          </a:xfrm>
        </p:spPr>
        <p:txBody>
          <a:bodyPr/>
          <a:lstStyle/>
          <a:p>
            <a:r>
              <a:rPr lang="en-US" sz="4400" dirty="0" smtClean="0"/>
              <a:t>It is Stylish, Safe, and </a:t>
            </a:r>
            <a:br>
              <a:rPr lang="en-US" sz="4400" dirty="0" smtClean="0"/>
            </a:br>
            <a:r>
              <a:rPr lang="en-US" sz="4400" dirty="0" smtClean="0"/>
              <a:t>Good for the Environment</a:t>
            </a:r>
          </a:p>
        </p:txBody>
      </p:sp>
      <p:pic>
        <p:nvPicPr>
          <p:cNvPr id="19459" name="Content Placeholder 4" descr="fig08_02.jpg"/>
          <p:cNvPicPr>
            <a:picLocks noGrp="1" noChangeAspect="1"/>
          </p:cNvPicPr>
          <p:nvPr>
            <p:ph idx="1"/>
          </p:nvPr>
        </p:nvPicPr>
        <p:blipFill>
          <a:blip r:embed="rId2" cstate="print"/>
          <a:srcRect/>
          <a:stretch>
            <a:fillRect/>
          </a:stretch>
        </p:blipFill>
        <p:spPr>
          <a:xfrm>
            <a:off x="3976230" y="0"/>
            <a:ext cx="5167770" cy="685800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29">
      <a:dk1>
        <a:sysClr val="windowText" lastClr="000000"/>
      </a:dk1>
      <a:lt1>
        <a:sysClr val="window" lastClr="FFFFFF"/>
      </a:lt1>
      <a:dk2>
        <a:srgbClr val="1F497D"/>
      </a:dk2>
      <a:lt2>
        <a:srgbClr val="EEECE1"/>
      </a:lt2>
      <a:accent1>
        <a:srgbClr val="4F81BD"/>
      </a:accent1>
      <a:accent2>
        <a:srgbClr val="D6D1B7"/>
      </a:accent2>
      <a:accent3>
        <a:srgbClr val="938953"/>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8004</TotalTime>
  <Words>1662</Words>
  <Application>Microsoft Office PowerPoint</Application>
  <PresentationFormat>On-screen Show (4:3)</PresentationFormat>
  <Paragraphs>155</Paragraphs>
  <Slides>42</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42</vt:i4>
      </vt:variant>
    </vt:vector>
  </HeadingPairs>
  <TitlesOfParts>
    <vt:vector size="46" baseType="lpstr">
      <vt:lpstr>Arial</vt:lpstr>
      <vt:lpstr>Calibri</vt:lpstr>
      <vt:lpstr>Times New Roman</vt:lpstr>
      <vt:lpstr>Office Theme</vt:lpstr>
      <vt:lpstr>PowerPoint Presentation</vt:lpstr>
      <vt:lpstr>What Is Your Attitude Toward the Product Advertised? What Is Your Attitude Toward the Ad Itself? Are the Two Attitudes Similar or Different?</vt:lpstr>
      <vt:lpstr>You May Have Liked the Product but Disliked the Ad or Vice Versa</vt:lpstr>
      <vt:lpstr>Components of Attitude</vt:lpstr>
      <vt:lpstr>Consumer Beliefs</vt:lpstr>
      <vt:lpstr>Consumer Beliefs</vt:lpstr>
      <vt:lpstr>PowerPoint Presentation</vt:lpstr>
      <vt:lpstr>What Information Does This Ad Provide to Assist Consumers in Forming Attitudes Toward  the Saturn Vue Hybrid?</vt:lpstr>
      <vt:lpstr>It is Stylish, Safe, and  Good for the Environment</vt:lpstr>
      <vt:lpstr>Structural Models of Attitudes</vt:lpstr>
      <vt:lpstr>A Simple Representation of the Tricomponent Attitude Model</vt:lpstr>
      <vt:lpstr>The Tricomponent Model</vt:lpstr>
      <vt:lpstr>The Tricomponent Model</vt:lpstr>
      <vt:lpstr>The Tricomponent Model</vt:lpstr>
      <vt:lpstr>Discussion Questions</vt:lpstr>
      <vt:lpstr>PowerPoint Presentation</vt:lpstr>
      <vt:lpstr>Multiattribute Attitude Models</vt:lpstr>
      <vt:lpstr>PowerPoint Presentation</vt:lpstr>
      <vt:lpstr>Multiattribute Attitude Models</vt:lpstr>
      <vt:lpstr>Multiattribute Attitude Models</vt:lpstr>
      <vt:lpstr>Discussion Question</vt:lpstr>
      <vt:lpstr>PowerPoint Presentation</vt:lpstr>
      <vt:lpstr>PowerPoint Presentation</vt:lpstr>
      <vt:lpstr>A Conception of the Relationship Among Elements in an Attitude-Toward-the-Ad Model  </vt:lpstr>
      <vt:lpstr> Attitude Formation</vt:lpstr>
      <vt:lpstr>PowerPoint Presentation</vt:lpstr>
      <vt:lpstr>PowerPoint Presentation</vt:lpstr>
      <vt:lpstr>PowerPoint Presentation</vt:lpstr>
      <vt:lpstr>Functions of Attitudes</vt:lpstr>
      <vt:lpstr>Why and How Does This Ad Appeal to the Utilitarian Function?</vt:lpstr>
      <vt:lpstr>The Product is Green and Works as Well or Better than Other Products.</vt:lpstr>
      <vt:lpstr>PowerPoint Presentation</vt:lpstr>
      <vt:lpstr>Which Lifestyle- Related Attitudes Are Expressed or Reflected in This Ad?</vt:lpstr>
      <vt:lpstr>Healthy Eating and Snacking Lifestyle</vt:lpstr>
      <vt:lpstr>How Does This Ad Provide Information to Establish or Reinforce Consumer Attitudes?</vt:lpstr>
      <vt:lpstr>It Raises the Question About UVA Rays and then Provides Information on Sun Protection.</vt:lpstr>
      <vt:lpstr>Value Expressive Function</vt:lpstr>
      <vt:lpstr>PowerPoint Presentation</vt:lpstr>
      <vt:lpstr>Knowledge Function</vt:lpstr>
      <vt:lpstr>Resolving two conflicting attitudes</vt:lpstr>
      <vt:lpstr>How Is This New Benefit Likely to Impact Consumers’ Attitudes Toward the Product?</vt:lpstr>
      <vt:lpstr>The Consumer Will Have a More Positive Attitude Overall from the New Attribute.</vt:lpstr>
    </vt:vector>
  </TitlesOfParts>
  <Company>School of Management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Ronnie Das</cp:lastModifiedBy>
  <cp:revision>195</cp:revision>
  <dcterms:created xsi:type="dcterms:W3CDTF">2009-03-11T14:14:40Z</dcterms:created>
  <dcterms:modified xsi:type="dcterms:W3CDTF">2020-12-28T04:09:55Z</dcterms:modified>
</cp:coreProperties>
</file>