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921" r:id="rId2"/>
  </p:sldMasterIdLst>
  <p:notesMasterIdLst>
    <p:notesMasterId r:id="rId24"/>
  </p:notesMasterIdLst>
  <p:sldIdLst>
    <p:sldId id="385" r:id="rId3"/>
    <p:sldId id="367" r:id="rId4"/>
    <p:sldId id="301" r:id="rId5"/>
    <p:sldId id="304" r:id="rId6"/>
    <p:sldId id="305" r:id="rId7"/>
    <p:sldId id="306" r:id="rId8"/>
    <p:sldId id="309" r:id="rId9"/>
    <p:sldId id="311" r:id="rId10"/>
    <p:sldId id="373" r:id="rId11"/>
    <p:sldId id="374" r:id="rId12"/>
    <p:sldId id="344" r:id="rId13"/>
    <p:sldId id="346" r:id="rId14"/>
    <p:sldId id="353" r:id="rId15"/>
    <p:sldId id="320" r:id="rId16"/>
    <p:sldId id="357" r:id="rId17"/>
    <p:sldId id="363" r:id="rId18"/>
    <p:sldId id="390" r:id="rId19"/>
    <p:sldId id="391" r:id="rId20"/>
    <p:sldId id="383" r:id="rId21"/>
    <p:sldId id="384" r:id="rId22"/>
    <p:sldId id="392"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BA761"/>
    <a:srgbClr val="C6C3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15" autoAdjust="0"/>
    <p:restoredTop sz="62545" autoAdjust="0"/>
  </p:normalViewPr>
  <p:slideViewPr>
    <p:cSldViewPr>
      <p:cViewPr varScale="1">
        <p:scale>
          <a:sx n="43" d="100"/>
          <a:sy n="43" d="100"/>
        </p:scale>
        <p:origin x="2196" y="54"/>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p:cViewPr>
        <p:scale>
          <a:sx n="80" d="100"/>
          <a:sy n="80" d="100"/>
        </p:scale>
        <p:origin x="-2454" y="49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176C7B4-691B-4641-A463-E10C889CBC8F}" type="datetimeFigureOut">
              <a:rPr lang="en-US"/>
              <a:pPr>
                <a:defRPr/>
              </a:pPr>
              <a:t>1/11/2021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8D8852AC-CD02-4E1E-9DA4-A261A6ADC21B}"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3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0A0284B-EDC4-4F13-BEC6-5DFC359A6F0F}" type="slidenum">
              <a:rPr lang="en-US"/>
              <a:pPr fontAlgn="base">
                <a:spcBef>
                  <a:spcPct val="0"/>
                </a:spcBef>
                <a:spcAft>
                  <a:spcPct val="0"/>
                </a:spcAft>
                <a:defRPr/>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Consumers seek variety in many ways.  Some exhibit </a:t>
            </a:r>
            <a:r>
              <a:rPr lang="en-US" b="1" smtClean="0"/>
              <a:t>exploratory purchase behavior </a:t>
            </a:r>
            <a:r>
              <a:rPr lang="en-US" smtClean="0"/>
              <a:t>where they switch brands often to experience new products.  Other consumers display variety by </a:t>
            </a:r>
            <a:r>
              <a:rPr lang="en-US" b="1" smtClean="0"/>
              <a:t>use</a:t>
            </a:r>
            <a:r>
              <a:rPr lang="en-US" smtClean="0"/>
              <a:t> </a:t>
            </a:r>
            <a:r>
              <a:rPr lang="en-US" b="1" smtClean="0"/>
              <a:t>innovativeness</a:t>
            </a:r>
            <a:r>
              <a:rPr lang="en-US" smtClean="0"/>
              <a:t>, using an existing product in a new way.  Finally, </a:t>
            </a:r>
            <a:r>
              <a:rPr lang="en-US" b="1" smtClean="0"/>
              <a:t>vicarious exploration, </a:t>
            </a:r>
            <a:r>
              <a:rPr lang="en-US" smtClean="0"/>
              <a:t>which often does not involve actual purchase about the product, refers to daydreaming or thinking often about a new product.  Ask yourself, for product categories, how do you exhibit variety-novelty seeking?</a:t>
            </a:r>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71AFB0-BC10-43E6-9C27-03EDBA3B34D0}" type="slidenum">
              <a:rPr lang="en-US"/>
              <a:pPr fontAlgn="base">
                <a:spcBef>
                  <a:spcPct val="0"/>
                </a:spcBef>
                <a:spcAft>
                  <a:spcPct val="0"/>
                </a:spcAft>
                <a:defRPr/>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Researchers are aware that </a:t>
            </a:r>
            <a:r>
              <a:rPr lang="en-US" b="1" smtClean="0"/>
              <a:t>cognitive personality factors </a:t>
            </a:r>
            <a:r>
              <a:rPr lang="en-US" smtClean="0"/>
              <a:t>influence consumer behavior.  In fact, it has been realized that the level of a consumer’s need for cognition affects how they are likely to respond to certain types of advertisements.  Those that are high in need for cognition tend to respond to ads that supply product information as opposed to those who are low in need for cognition who tend to be attracted to the background of the ad, attractive models, and cartoon characters.</a:t>
            </a:r>
          </a:p>
        </p:txBody>
      </p:sp>
      <p:sp>
        <p:nvSpPr>
          <p:cNvPr id="727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E325574-4136-465A-8A44-425F4AC6AF53}" type="slidenum">
              <a:rPr lang="en-US"/>
              <a:pPr fontAlgn="base">
                <a:spcBef>
                  <a:spcPct val="0"/>
                </a:spcBef>
                <a:spcAft>
                  <a:spcPct val="0"/>
                </a:spcAft>
                <a:defRPr/>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Another cognitive personality factor that researchers have isolated is whether a consumer is a visualizer who prefers visual information or a verbalizer who prefers written or verbal information.  This difference in cognitive personality factors would affect how they respond to a print ad.  </a:t>
            </a:r>
          </a:p>
        </p:txBody>
      </p:sp>
      <p:sp>
        <p:nvSpPr>
          <p:cNvPr id="737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B0C386B-73B5-4B1F-931A-1425D5FBEEFF}" type="slidenum">
              <a:rPr lang="en-US"/>
              <a:pPr fontAlgn="base">
                <a:spcBef>
                  <a:spcPct val="0"/>
                </a:spcBef>
                <a:spcAft>
                  <a:spcPct val="0"/>
                </a:spcAft>
                <a:defRPr/>
              </a:pPr>
              <a:t>15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To understand </a:t>
            </a:r>
            <a:r>
              <a:rPr lang="en-US" b="1" smtClean="0"/>
              <a:t>multiple selves</a:t>
            </a:r>
            <a:r>
              <a:rPr lang="en-US" smtClean="0"/>
              <a:t>,</a:t>
            </a:r>
            <a:r>
              <a:rPr lang="en-US" b="1" smtClean="0"/>
              <a:t> </a:t>
            </a:r>
            <a:r>
              <a:rPr lang="en-US" smtClean="0"/>
              <a:t>think of the way you present yourself and think about yourself at a formal university function (career fair perhaps) vs. a party with good friends.  Next, think of the clothing you would purchase for these events.  It would likely be very different as you are presenting a different “self” at each event.</a:t>
            </a:r>
          </a:p>
        </p:txBody>
      </p:sp>
      <p:sp>
        <p:nvSpPr>
          <p:cNvPr id="849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ACA4A44-B490-4214-B254-287579C4B683}" type="slidenum">
              <a:rPr lang="en-US"/>
              <a:pPr fontAlgn="base">
                <a:spcBef>
                  <a:spcPct val="0"/>
                </a:spcBef>
                <a:spcAft>
                  <a:spcPct val="0"/>
                </a:spcAft>
                <a:defRPr/>
              </a:pPr>
              <a:t>16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en-US" smtClean="0"/>
          </a:p>
        </p:txBody>
      </p:sp>
      <p:sp>
        <p:nvSpPr>
          <p:cNvPr id="69636" name="Slide Number Placeholder 3"/>
          <p:cNvSpPr>
            <a:spLocks noGrp="1"/>
          </p:cNvSpPr>
          <p:nvPr>
            <p:ph type="sldNum" sz="quarter" idx="5"/>
          </p:nvPr>
        </p:nvSpPr>
        <p:spPr>
          <a:noFill/>
        </p:spPr>
        <p:txBody>
          <a:bodyPr/>
          <a:lstStyle/>
          <a:p>
            <a:fld id="{98FA3B71-3699-4646-959E-75B252C2B07C}" type="slidenum">
              <a:rPr lang="en-US" smtClean="0"/>
              <a:pPr/>
              <a:t>18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study of </a:t>
            </a:r>
            <a:r>
              <a:rPr lang="en-US" b="1" dirty="0" smtClean="0"/>
              <a:t>personality</a:t>
            </a:r>
            <a:r>
              <a:rPr lang="en-US" dirty="0" smtClean="0"/>
              <a:t> has been approached in many different ways.  Heredity, early childhood experiences, and other social influences have a strong effect on who you become.  The definition given here is on inner characteristics which distinguish one individual from others.  </a:t>
            </a:r>
          </a:p>
          <a:p>
            <a:pPr eaLnBrk="1" hangingPunct="1">
              <a:spcBef>
                <a:spcPct val="0"/>
              </a:spcBef>
            </a:pPr>
            <a:r>
              <a:rPr lang="en-US" dirty="0" smtClean="0"/>
              <a:t>There are some interesting findings regarding the nature of personality.  First of all, personality reflects individual differences.  Because no two people are exactly the same, marketers can look for certain similar personality traits in different consumers.  These consumers can then be grouped together based on this identified personality train.  Personality is consistent and enduring.  This helps marketers predict consumer behavior over time in terms of personality.  Finally, personality can change due to major life events, such as marriage.  You may notice personally that your personality has changed somewhat as you have grown – certainly your personality now is somewhat different then from when you were 7 years old.</a:t>
            </a:r>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C06A96-3A50-4B35-873E-F18D732459E5}" type="slidenum">
              <a:rPr lang="en-US"/>
              <a:pPr fontAlgn="base">
                <a:spcBef>
                  <a:spcPct val="0"/>
                </a:spcBef>
                <a:spcAft>
                  <a:spcPct val="0"/>
                </a:spcAft>
                <a:defRPr/>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You will probably describe your personality in terms of qualities, attributes, traits, factors and mannerisms.  These personality traits influence products, including food, vacations, education, clothing, and more.</a:t>
            </a: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1D0EC8-AC3C-423A-A5B4-B6B83048D309}" type="slidenum">
              <a:rPr lang="en-US"/>
              <a:pPr fontAlgn="base">
                <a:spcBef>
                  <a:spcPct val="0"/>
                </a:spcBef>
                <a:spcAft>
                  <a:spcPct val="0"/>
                </a:spcAft>
                <a:defRPr/>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These are the three major </a:t>
            </a:r>
            <a:r>
              <a:rPr lang="en-US" b="1" smtClean="0"/>
              <a:t>theories of personalities</a:t>
            </a:r>
            <a:r>
              <a:rPr lang="en-US" smtClean="0"/>
              <a:t>.  There are many more but these three have been chosen because they are important to the relationship between personality and consumer behavior.  Each will be discussed in detail on the next couple of slides.</a:t>
            </a:r>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BCD028-0AFA-455D-9F2C-27E71C3A7B7F}" type="slidenum">
              <a:rPr lang="en-US"/>
              <a:pPr fontAlgn="base">
                <a:spcBef>
                  <a:spcPct val="0"/>
                </a:spcBef>
                <a:spcAft>
                  <a:spcPct val="0"/>
                </a:spcAft>
                <a:defRPr/>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Sigmund Freud was one of the most important and influential psychiatrists of all time.  </a:t>
            </a:r>
          </a:p>
          <a:p>
            <a:pPr eaLnBrk="1" hangingPunct="1">
              <a:spcBef>
                <a:spcPct val="0"/>
              </a:spcBef>
            </a:pPr>
            <a:r>
              <a:rPr lang="en-US" b="1" dirty="0" smtClean="0"/>
              <a:t>Freudian theory </a:t>
            </a:r>
            <a:r>
              <a:rPr lang="en-US" dirty="0" smtClean="0"/>
              <a:t>itself is based on the existence of unconscious needs or drives as the heart of human motivation and personality.  According to Freud, human personality consists of these three systems, the id, super ego and the ego.  The Id is the “warehouse” of primitive drives, basic physiological needs such as hunger, </a:t>
            </a:r>
            <a:r>
              <a:rPr lang="en-US" dirty="0" smtClean="0"/>
              <a:t>thirst.  </a:t>
            </a:r>
            <a:r>
              <a:rPr lang="en-US" dirty="0" smtClean="0"/>
              <a:t>The superego drives the individual to fulfill their needs in a socially acceptable function.  Finally, the ego is the internal monitor that balances the needs of the id and the superego.</a:t>
            </a:r>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4AE47F-4918-4850-9363-CBFA745335D8}" type="slidenum">
              <a:rPr lang="en-US"/>
              <a:pPr fontAlgn="base">
                <a:spcBef>
                  <a:spcPct val="0"/>
                </a:spcBef>
                <a:spcAft>
                  <a:spcPct val="0"/>
                </a:spcAft>
                <a:defRPr/>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a:p>
            <a:pPr eaLnBrk="1" hangingPunct="1">
              <a:spcBef>
                <a:spcPct val="0"/>
              </a:spcBef>
            </a:pPr>
            <a:endParaRPr lang="en-US" dirty="0" smtClean="0"/>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739825-46EF-42A6-8043-D3ED25F800C2}" type="slidenum">
              <a:rPr lang="en-US"/>
              <a:pPr fontAlgn="base">
                <a:spcBef>
                  <a:spcPct val="0"/>
                </a:spcBef>
                <a:spcAft>
                  <a:spcPct val="0"/>
                </a:spcAft>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As opposed to Freud’s theories which were based heavily on development, </a:t>
            </a:r>
            <a:r>
              <a:rPr lang="en-US" b="1" smtClean="0"/>
              <a:t>Neo-Freudian’s</a:t>
            </a:r>
            <a:r>
              <a:rPr lang="en-US" smtClean="0"/>
              <a:t> are concerned with social relationships.  These relationships are formed to reduce feelings of inferiority or tension.  Furthermore, people can be classified as to how they interact with others – are they compliant, aggressive, or detached.  A compliant individual desires attention, an aggressive desires admirations, and a detached person desires independence and freedom from obligation.  What is particularly interesting is how research has shown that these different personality groups differ in their brand usage.  </a:t>
            </a:r>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0C89CF-AA9B-4402-A97A-8561DC311CE8}" type="slidenum">
              <a:rPr lang="en-US"/>
              <a:pPr fontAlgn="base">
                <a:spcBef>
                  <a:spcPct val="0"/>
                </a:spcBef>
                <a:spcAft>
                  <a:spcPct val="0"/>
                </a:spcAft>
                <a:defRPr/>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Consumer innovators are the group of consumers that are very open to new ideas and are usually the first to purchase products. </a:t>
            </a:r>
            <a:r>
              <a:rPr lang="en-US" b="1" dirty="0" smtClean="0"/>
              <a:t> Innovativeness </a:t>
            </a:r>
            <a:r>
              <a:rPr lang="en-US" dirty="0" smtClean="0"/>
              <a:t>is the underlying trait that describes a consumer’s willingness to try new products.  Companies have found this very important when introducing brand extensions because it is a key factor in the consumer’s likelihood to try the new product.  For hi-tech products, we see that innovativeness can be explained at three levels.  The first, global innovativeness, is the overall innovative level of the consumer.  Drilling down further, domain-specific innovativeness has to do with the particular product category, and finally, the innovative behavior is the actual purchase of the new product.</a:t>
            </a:r>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546029-430C-407D-B943-AC6E461AAA57}" type="slidenum">
              <a:rPr lang="en-US"/>
              <a:pPr fontAlgn="base">
                <a:spcBef>
                  <a:spcPct val="0"/>
                </a:spcBef>
                <a:spcAft>
                  <a:spcPct val="0"/>
                </a:spcAft>
                <a:defRPr/>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Dogmatic</a:t>
            </a:r>
            <a:r>
              <a:rPr lang="en-US" dirty="0" smtClean="0"/>
              <a:t> is a personality trait that describes how rigid or open a person is to new and unfamiliar ideas and products.  A person who is highly dogmatic approaches the unfamiliar defensively and with discomfort.  They will rarely consider the unfamiliar and tend to be very close minded.  Marketers have realized this type of customer appreciates advertising appeals with celebrities and other experts.  </a:t>
            </a:r>
          </a:p>
        </p:txBody>
      </p:sp>
      <p:sp>
        <p:nvSpPr>
          <p:cNvPr id="665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884FDE-A4CB-4AA1-A1B0-3D079A6EB5D0}" type="slidenum">
              <a:rPr lang="en-US"/>
              <a:pPr fontAlgn="base">
                <a:spcBef>
                  <a:spcPct val="0"/>
                </a:spcBef>
                <a:spcAft>
                  <a:spcPct val="0"/>
                </a:spcAft>
                <a:defRPr/>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C55B4117-F74A-46F8-B33B-351DA0116754}" type="datetime1">
              <a:rPr lang="en-US" smtClean="0"/>
              <a:t>1/11/2021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D14870F-47F8-42E4-86FD-19FF650C422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D8389754-7553-4DD8-B4B9-1F56FF4EEE85}" type="datetime1">
              <a:rPr lang="en-US" smtClean="0"/>
              <a:t>1/11/2021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D10205-E67F-4EFD-8FE7-C9538BC6461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E0B251C1-8BF7-4ECC-BAF2-642AFC711511}" type="datetime1">
              <a:rPr lang="en-US" smtClean="0"/>
              <a:t>1/11/2021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997E8DE-44EB-40E6-97C1-81B5F9D17D13}"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CB-title3b"/>
          <p:cNvPicPr>
            <a:picLocks noChangeAspect="1" noChangeArrowheads="1"/>
          </p:cNvPicPr>
          <p:nvPr userDrawn="1"/>
        </p:nvPicPr>
        <p:blipFill>
          <a:blip r:embed="rId2" cstate="print"/>
          <a:srcRect/>
          <a:stretch>
            <a:fillRect/>
          </a:stretch>
        </p:blipFill>
        <p:spPr bwMode="auto">
          <a:xfrm>
            <a:off x="0" y="0"/>
            <a:ext cx="9145588" cy="6859588"/>
          </a:xfrm>
          <a:prstGeom prst="rect">
            <a:avLst/>
          </a:prstGeom>
          <a:noFill/>
          <a:ln w="9525">
            <a:noFill/>
            <a:miter lim="800000"/>
            <a:headEnd/>
            <a:tailEnd/>
          </a:ln>
        </p:spPr>
      </p:pic>
      <p:sp>
        <p:nvSpPr>
          <p:cNvPr id="3074" name="Rectangle 2"/>
          <p:cNvSpPr>
            <a:spLocks noGrp="1" noChangeArrowheads="1"/>
          </p:cNvSpPr>
          <p:nvPr>
            <p:ph type="ctrTitle"/>
          </p:nvPr>
        </p:nvSpPr>
        <p:spPr>
          <a:xfrm>
            <a:off x="1295400" y="1752600"/>
            <a:ext cx="7162800" cy="1981200"/>
          </a:xfrm>
          <a:effectLst>
            <a:outerShdw dist="35921" dir="2700000" algn="ctr" rotWithShape="0">
              <a:srgbClr val="808080">
                <a:alpha val="49001"/>
              </a:srgbClr>
            </a:outerShdw>
          </a:effectLst>
        </p:spPr>
        <p:txBody>
          <a:bodyPr/>
          <a:lstStyle>
            <a:lvl1pPr>
              <a:defRPr sz="4800" b="0"/>
            </a:lvl1pPr>
          </a:lstStyle>
          <a:p>
            <a:r>
              <a:rPr lang="en-US"/>
              <a:t>Click to edit Master title style</a:t>
            </a:r>
          </a:p>
        </p:txBody>
      </p:sp>
      <p:sp>
        <p:nvSpPr>
          <p:cNvPr id="3075" name="Rectangle 3"/>
          <p:cNvSpPr>
            <a:spLocks noGrp="1" noChangeArrowheads="1"/>
          </p:cNvSpPr>
          <p:nvPr>
            <p:ph type="subTitle" idx="1"/>
          </p:nvPr>
        </p:nvSpPr>
        <p:spPr>
          <a:xfrm>
            <a:off x="1295400" y="5562600"/>
            <a:ext cx="6477000" cy="838200"/>
          </a:xfrm>
          <a:effectLst>
            <a:outerShdw dist="35921" dir="2700000" algn="ctr" rotWithShape="0">
              <a:srgbClr val="808080">
                <a:alpha val="50000"/>
              </a:srgbClr>
            </a:outerShdw>
          </a:effectLst>
        </p:spPr>
        <p:txBody>
          <a:bodyPr/>
          <a:lstStyle>
            <a:lvl1pPr marL="0" indent="0">
              <a:buFontTx/>
              <a:buNone/>
              <a:defRPr>
                <a:solidFill>
                  <a:srgbClr val="DE2402"/>
                </a:solidFill>
              </a:defRPr>
            </a:lvl1pPr>
          </a:lstStyle>
          <a:p>
            <a:r>
              <a:rPr lang="en-US"/>
              <a:t>Click to edit Master subtitle style</a:t>
            </a:r>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a:lstStyle>
            <a:lvl1pPr>
              <a:defRPr>
                <a:latin typeface="Arial" pitchFamily="34" charset="0"/>
              </a:defRPr>
            </a:lvl1pPr>
          </a:lstStyle>
          <a:p>
            <a:pPr eaLnBrk="0" hangingPunct="0">
              <a:defRPr/>
            </a:pPr>
            <a:endParaRPr lang="en-US" sz="3200">
              <a:solidFill>
                <a:srgbClr val="000000"/>
              </a:solidFill>
            </a:endParaRPr>
          </a:p>
        </p:txBody>
      </p:sp>
      <p:sp>
        <p:nvSpPr>
          <p:cNvPr id="6" name="Slide Number Placeholder 5"/>
          <p:cNvSpPr>
            <a:spLocks noGrp="1" noChangeArrowheads="1"/>
          </p:cNvSpPr>
          <p:nvPr>
            <p:ph type="sldNum" sz="quarter" idx="11"/>
          </p:nvPr>
        </p:nvSpPr>
        <p:spPr>
          <a:xfrm>
            <a:off x="6553200" y="6248400"/>
            <a:ext cx="1905000" cy="457200"/>
          </a:xfrm>
          <a:prstGeom prst="rect">
            <a:avLst/>
          </a:prstGeom>
        </p:spPr>
        <p:txBody>
          <a:bodyPr/>
          <a:lstStyle>
            <a:lvl1pPr>
              <a:defRPr>
                <a:latin typeface="Arial" pitchFamily="34" charset="0"/>
              </a:defRPr>
            </a:lvl1pPr>
          </a:lstStyle>
          <a:p>
            <a:pPr eaLnBrk="0" hangingPunct="0">
              <a:defRPr/>
            </a:pPr>
            <a:fld id="{17849ECF-0ED2-4DAE-ADF3-42CB36751581}"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xfrm>
            <a:off x="685800" y="6248400"/>
            <a:ext cx="1905000" cy="457200"/>
          </a:xfrm>
          <a:prstGeom prst="rect">
            <a:avLst/>
          </a:prstGeom>
        </p:spPr>
        <p:txBody>
          <a:bodyPr/>
          <a:lstStyle>
            <a:lvl1pPr>
              <a:defRPr>
                <a:latin typeface="Arial" pitchFamily="34" charset="0"/>
              </a:defRPr>
            </a:lvl1pPr>
          </a:lstStyle>
          <a:p>
            <a:pPr eaLnBrk="0" hangingPunct="0">
              <a:defRPr/>
            </a:pPr>
            <a:endParaRPr lang="en-US" sz="3200">
              <a:solidFill>
                <a:srgbClr val="000000"/>
              </a:solidFill>
            </a:endParaRPr>
          </a:p>
        </p:txBody>
      </p:sp>
      <p:sp>
        <p:nvSpPr>
          <p:cNvPr id="5" name="Footer Placeholder 4"/>
          <p:cNvSpPr>
            <a:spLocks noGrp="1" noChangeArrowheads="1"/>
          </p:cNvSpPr>
          <p:nvPr>
            <p:ph type="ftr" sz="quarter" idx="11"/>
          </p:nvPr>
        </p:nvSpPr>
        <p:spPr>
          <a:xfrm>
            <a:off x="2895600" y="6248400"/>
            <a:ext cx="33528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 2009 South-Western, a division of Cengage Learning</a:t>
            </a:r>
            <a:r>
              <a:rPr lang="en-US" sz="1400">
                <a:solidFill>
                  <a:srgbClr val="000000"/>
                </a:solidFill>
              </a:rPr>
              <a:t>.</a:t>
            </a:r>
          </a:p>
        </p:txBody>
      </p:sp>
      <p:sp>
        <p:nvSpPr>
          <p:cNvPr id="6" name="Slide Number Placeholder 5"/>
          <p:cNvSpPr>
            <a:spLocks noGrp="1" noChangeArrowheads="1"/>
          </p:cNvSpPr>
          <p:nvPr>
            <p:ph type="sldNum" sz="quarter" idx="12"/>
          </p:nvPr>
        </p:nvSpPr>
        <p:spPr>
          <a:xfrm>
            <a:off x="6553200" y="6248400"/>
            <a:ext cx="19050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6-</a:t>
            </a:r>
            <a:fld id="{34883F88-2EBE-4CF0-ABF5-4BEFA9241758}"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noChangeArrowheads="1"/>
          </p:cNvSpPr>
          <p:nvPr>
            <p:ph type="dt" sz="half" idx="10"/>
          </p:nvPr>
        </p:nvSpPr>
        <p:spPr>
          <a:xfrm>
            <a:off x="685800" y="6248400"/>
            <a:ext cx="1905000" cy="457200"/>
          </a:xfrm>
          <a:prstGeom prst="rect">
            <a:avLst/>
          </a:prstGeom>
        </p:spPr>
        <p:txBody>
          <a:bodyPr/>
          <a:lstStyle>
            <a:lvl1pPr>
              <a:defRPr>
                <a:latin typeface="Arial" pitchFamily="34" charset="0"/>
              </a:defRPr>
            </a:lvl1pPr>
          </a:lstStyle>
          <a:p>
            <a:pPr eaLnBrk="0" hangingPunct="0">
              <a:defRPr/>
            </a:pPr>
            <a:endParaRPr lang="en-US" sz="3200">
              <a:solidFill>
                <a:srgbClr val="000000"/>
              </a:solidFill>
            </a:endParaRPr>
          </a:p>
        </p:txBody>
      </p:sp>
      <p:sp>
        <p:nvSpPr>
          <p:cNvPr id="5" name="Footer Placeholder 4"/>
          <p:cNvSpPr>
            <a:spLocks noGrp="1" noChangeArrowheads="1"/>
          </p:cNvSpPr>
          <p:nvPr>
            <p:ph type="ftr" sz="quarter" idx="11"/>
          </p:nvPr>
        </p:nvSpPr>
        <p:spPr>
          <a:xfrm>
            <a:off x="2895600" y="6248400"/>
            <a:ext cx="33528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 2009 South-Western, a division of Cengage Learning</a:t>
            </a:r>
            <a:r>
              <a:rPr lang="en-US" sz="1400">
                <a:solidFill>
                  <a:srgbClr val="000000"/>
                </a:solidFill>
              </a:rPr>
              <a:t>.</a:t>
            </a:r>
          </a:p>
        </p:txBody>
      </p:sp>
      <p:sp>
        <p:nvSpPr>
          <p:cNvPr id="6" name="Slide Number Placeholder 5"/>
          <p:cNvSpPr>
            <a:spLocks noGrp="1" noChangeArrowheads="1"/>
          </p:cNvSpPr>
          <p:nvPr>
            <p:ph type="sldNum" sz="quarter" idx="12"/>
          </p:nvPr>
        </p:nvSpPr>
        <p:spPr>
          <a:xfrm>
            <a:off x="6553200" y="6248400"/>
            <a:ext cx="19050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6-</a:t>
            </a:r>
            <a:fld id="{502DC0E1-D3AE-4A25-A145-9041D6200E8A}"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a:lstStyle>
            <a:lvl1pPr>
              <a:defRPr>
                <a:latin typeface="Arial" pitchFamily="34" charset="0"/>
              </a:defRPr>
            </a:lvl1pPr>
          </a:lstStyle>
          <a:p>
            <a:pPr eaLnBrk="0" hangingPunct="0">
              <a:defRPr/>
            </a:pPr>
            <a:endParaRPr lang="en-US" sz="3200">
              <a:solidFill>
                <a:srgbClr val="000000"/>
              </a:solidFill>
            </a:endParaRPr>
          </a:p>
        </p:txBody>
      </p:sp>
      <p:sp>
        <p:nvSpPr>
          <p:cNvPr id="6" name="Footer Placeholder 5"/>
          <p:cNvSpPr>
            <a:spLocks noGrp="1" noChangeArrowheads="1"/>
          </p:cNvSpPr>
          <p:nvPr>
            <p:ph type="ftr" sz="quarter" idx="11"/>
          </p:nvPr>
        </p:nvSpPr>
        <p:spPr>
          <a:xfrm>
            <a:off x="2895600" y="6248400"/>
            <a:ext cx="33528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 2009 South-Western, a division of Cengage Learning</a:t>
            </a:r>
            <a:r>
              <a:rPr lang="en-US" sz="1400">
                <a:solidFill>
                  <a:srgbClr val="000000"/>
                </a:solidFill>
              </a:rPr>
              <a:t>.</a:t>
            </a:r>
          </a:p>
        </p:txBody>
      </p:sp>
      <p:sp>
        <p:nvSpPr>
          <p:cNvPr id="7" name="Slide Number Placeholder 6"/>
          <p:cNvSpPr>
            <a:spLocks noGrp="1" noChangeArrowheads="1"/>
          </p:cNvSpPr>
          <p:nvPr>
            <p:ph type="sldNum" sz="quarter" idx="12"/>
          </p:nvPr>
        </p:nvSpPr>
        <p:spPr>
          <a:xfrm>
            <a:off x="6553200" y="6248400"/>
            <a:ext cx="19050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6-</a:t>
            </a:r>
            <a:fld id="{A2B7690E-0F07-4138-90BD-9AEA0C01B295}"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noChangeArrowheads="1"/>
          </p:cNvSpPr>
          <p:nvPr>
            <p:ph type="dt" sz="half" idx="10"/>
          </p:nvPr>
        </p:nvSpPr>
        <p:spPr>
          <a:xfrm>
            <a:off x="685800" y="6248400"/>
            <a:ext cx="1905000" cy="457200"/>
          </a:xfrm>
          <a:prstGeom prst="rect">
            <a:avLst/>
          </a:prstGeom>
        </p:spPr>
        <p:txBody>
          <a:bodyPr/>
          <a:lstStyle>
            <a:lvl1pPr>
              <a:defRPr>
                <a:latin typeface="Arial" pitchFamily="34" charset="0"/>
              </a:defRPr>
            </a:lvl1pPr>
          </a:lstStyle>
          <a:p>
            <a:pPr eaLnBrk="0" hangingPunct="0">
              <a:defRPr/>
            </a:pPr>
            <a:endParaRPr lang="en-US" sz="3200">
              <a:solidFill>
                <a:srgbClr val="000000"/>
              </a:solidFill>
            </a:endParaRPr>
          </a:p>
        </p:txBody>
      </p:sp>
      <p:sp>
        <p:nvSpPr>
          <p:cNvPr id="8" name="Footer Placeholder 7"/>
          <p:cNvSpPr>
            <a:spLocks noGrp="1" noChangeArrowheads="1"/>
          </p:cNvSpPr>
          <p:nvPr>
            <p:ph type="ftr" sz="quarter" idx="11"/>
          </p:nvPr>
        </p:nvSpPr>
        <p:spPr>
          <a:xfrm>
            <a:off x="2895600" y="6248400"/>
            <a:ext cx="33528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 2009 South-Western, a division of Cengage Learning</a:t>
            </a:r>
            <a:r>
              <a:rPr lang="en-US" sz="1400">
                <a:solidFill>
                  <a:srgbClr val="000000"/>
                </a:solidFill>
              </a:rPr>
              <a:t>.</a:t>
            </a:r>
          </a:p>
        </p:txBody>
      </p:sp>
      <p:sp>
        <p:nvSpPr>
          <p:cNvPr id="9" name="Slide Number Placeholder 8"/>
          <p:cNvSpPr>
            <a:spLocks noGrp="1" noChangeArrowheads="1"/>
          </p:cNvSpPr>
          <p:nvPr>
            <p:ph type="sldNum" sz="quarter" idx="12"/>
          </p:nvPr>
        </p:nvSpPr>
        <p:spPr>
          <a:xfrm>
            <a:off x="6553200" y="6248400"/>
            <a:ext cx="19050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6-</a:t>
            </a:r>
            <a:fld id="{42A08C93-7020-4B9A-B387-8ABA4AEA422B}"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noChangeArrowheads="1"/>
          </p:cNvSpPr>
          <p:nvPr>
            <p:ph type="dt" sz="half" idx="10"/>
          </p:nvPr>
        </p:nvSpPr>
        <p:spPr>
          <a:xfrm>
            <a:off x="685800" y="6248400"/>
            <a:ext cx="1905000" cy="457200"/>
          </a:xfrm>
          <a:prstGeom prst="rect">
            <a:avLst/>
          </a:prstGeom>
        </p:spPr>
        <p:txBody>
          <a:bodyPr/>
          <a:lstStyle>
            <a:lvl1pPr>
              <a:defRPr>
                <a:latin typeface="Arial" pitchFamily="34" charset="0"/>
              </a:defRPr>
            </a:lvl1pPr>
          </a:lstStyle>
          <a:p>
            <a:pPr eaLnBrk="0" hangingPunct="0">
              <a:defRPr/>
            </a:pPr>
            <a:endParaRPr lang="en-US" sz="3200">
              <a:solidFill>
                <a:srgbClr val="000000"/>
              </a:solidFill>
            </a:endParaRPr>
          </a:p>
        </p:txBody>
      </p:sp>
      <p:sp>
        <p:nvSpPr>
          <p:cNvPr id="4" name="Footer Placeholder 3"/>
          <p:cNvSpPr>
            <a:spLocks noGrp="1" noChangeArrowheads="1"/>
          </p:cNvSpPr>
          <p:nvPr>
            <p:ph type="ftr" sz="quarter" idx="11"/>
          </p:nvPr>
        </p:nvSpPr>
        <p:spPr>
          <a:xfrm>
            <a:off x="2895600" y="6248400"/>
            <a:ext cx="33528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 2009 South-Western, a division of Cengage Learning</a:t>
            </a:r>
            <a:r>
              <a:rPr lang="en-US" sz="1400">
                <a:solidFill>
                  <a:srgbClr val="000000"/>
                </a:solidFill>
              </a:rPr>
              <a:t>.</a:t>
            </a:r>
          </a:p>
        </p:txBody>
      </p:sp>
      <p:sp>
        <p:nvSpPr>
          <p:cNvPr id="5" name="Slide Number Placeholder 4"/>
          <p:cNvSpPr>
            <a:spLocks noGrp="1" noChangeArrowheads="1"/>
          </p:cNvSpPr>
          <p:nvPr>
            <p:ph type="sldNum" sz="quarter" idx="12"/>
          </p:nvPr>
        </p:nvSpPr>
        <p:spPr>
          <a:xfrm>
            <a:off x="6553200" y="6248400"/>
            <a:ext cx="19050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6-</a:t>
            </a:r>
            <a:fld id="{E5BD91DE-960D-4304-9E23-19C101E35C5F}"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noChangeArrowheads="1"/>
          </p:cNvSpPr>
          <p:nvPr>
            <p:ph type="dt" sz="half" idx="10"/>
          </p:nvPr>
        </p:nvSpPr>
        <p:spPr>
          <a:xfrm>
            <a:off x="685800" y="6248400"/>
            <a:ext cx="1905000" cy="457200"/>
          </a:xfrm>
          <a:prstGeom prst="rect">
            <a:avLst/>
          </a:prstGeom>
        </p:spPr>
        <p:txBody>
          <a:bodyPr/>
          <a:lstStyle>
            <a:lvl1pPr>
              <a:defRPr>
                <a:latin typeface="Arial" pitchFamily="34" charset="0"/>
              </a:defRPr>
            </a:lvl1pPr>
          </a:lstStyle>
          <a:p>
            <a:pPr eaLnBrk="0" hangingPunct="0">
              <a:defRPr/>
            </a:pPr>
            <a:endParaRPr lang="en-US" sz="3200">
              <a:solidFill>
                <a:srgbClr val="000000"/>
              </a:solidFill>
            </a:endParaRPr>
          </a:p>
        </p:txBody>
      </p:sp>
      <p:sp>
        <p:nvSpPr>
          <p:cNvPr id="3" name="Footer Placeholder 2"/>
          <p:cNvSpPr>
            <a:spLocks noGrp="1" noChangeArrowheads="1"/>
          </p:cNvSpPr>
          <p:nvPr>
            <p:ph type="ftr" sz="quarter" idx="11"/>
          </p:nvPr>
        </p:nvSpPr>
        <p:spPr>
          <a:xfrm>
            <a:off x="2895600" y="6248400"/>
            <a:ext cx="33528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 2009 South-Western, a division of Cengage Learning</a:t>
            </a:r>
            <a:r>
              <a:rPr lang="en-US" sz="1400">
                <a:solidFill>
                  <a:srgbClr val="000000"/>
                </a:solidFill>
              </a:rPr>
              <a:t>.</a:t>
            </a:r>
          </a:p>
        </p:txBody>
      </p:sp>
      <p:sp>
        <p:nvSpPr>
          <p:cNvPr id="4" name="Slide Number Placeholder 3"/>
          <p:cNvSpPr>
            <a:spLocks noGrp="1" noChangeArrowheads="1"/>
          </p:cNvSpPr>
          <p:nvPr>
            <p:ph type="sldNum" sz="quarter" idx="12"/>
          </p:nvPr>
        </p:nvSpPr>
        <p:spPr>
          <a:xfrm>
            <a:off x="6553200" y="6248400"/>
            <a:ext cx="19050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6-</a:t>
            </a:r>
            <a:fld id="{AA4971B0-C3EC-4A09-9894-C16306E54D5B}"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a:lstStyle>
            <a:lvl1pPr>
              <a:defRPr>
                <a:latin typeface="Arial" pitchFamily="34" charset="0"/>
              </a:defRPr>
            </a:lvl1pPr>
          </a:lstStyle>
          <a:p>
            <a:pPr eaLnBrk="0" hangingPunct="0">
              <a:defRPr/>
            </a:pPr>
            <a:endParaRPr lang="en-US" sz="3200">
              <a:solidFill>
                <a:srgbClr val="000000"/>
              </a:solidFill>
            </a:endParaRPr>
          </a:p>
        </p:txBody>
      </p:sp>
      <p:sp>
        <p:nvSpPr>
          <p:cNvPr id="6" name="Footer Placeholder 5"/>
          <p:cNvSpPr>
            <a:spLocks noGrp="1" noChangeArrowheads="1"/>
          </p:cNvSpPr>
          <p:nvPr>
            <p:ph type="ftr" sz="quarter" idx="11"/>
          </p:nvPr>
        </p:nvSpPr>
        <p:spPr>
          <a:xfrm>
            <a:off x="2895600" y="6248400"/>
            <a:ext cx="33528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 2009 South-Western, a division of Cengage Learning</a:t>
            </a:r>
            <a:r>
              <a:rPr lang="en-US" sz="1400">
                <a:solidFill>
                  <a:srgbClr val="000000"/>
                </a:solidFill>
              </a:rPr>
              <a:t>.</a:t>
            </a:r>
          </a:p>
        </p:txBody>
      </p:sp>
      <p:sp>
        <p:nvSpPr>
          <p:cNvPr id="7" name="Slide Number Placeholder 6"/>
          <p:cNvSpPr>
            <a:spLocks noGrp="1" noChangeArrowheads="1"/>
          </p:cNvSpPr>
          <p:nvPr>
            <p:ph type="sldNum" sz="quarter" idx="12"/>
          </p:nvPr>
        </p:nvSpPr>
        <p:spPr>
          <a:xfrm>
            <a:off x="6553200" y="6248400"/>
            <a:ext cx="19050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6-</a:t>
            </a:r>
            <a:fld id="{B0C3227D-9731-4C72-9F7E-56A07B74A039}"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ounded Rectangle 3"/>
          <p:cNvSpPr/>
          <p:nvPr userDrawn="1"/>
        </p:nvSpPr>
        <p:spPr>
          <a:xfrm>
            <a:off x="457200" y="1371600"/>
            <a:ext cx="8229600" cy="152400"/>
          </a:xfrm>
          <a:prstGeom prst="roundRect">
            <a:avLst/>
          </a:prstGeom>
          <a:solidFill>
            <a:srgbClr val="C6C3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43735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0"/>
          </p:nvPr>
        </p:nvSpPr>
        <p:spPr>
          <a:xfrm>
            <a:off x="533400" y="6477000"/>
            <a:ext cx="5105400" cy="381000"/>
          </a:xfrm>
        </p:spPr>
        <p:txBody>
          <a:bodyPr/>
          <a:lstStyle>
            <a:lvl1pPr>
              <a:defRPr/>
            </a:lvl1pPr>
          </a:lstStyle>
          <a:p>
            <a:pPr>
              <a:defRPr/>
            </a:pPr>
            <a:endParaRPr lang="en-US"/>
          </a:p>
        </p:txBody>
      </p:sp>
      <p:sp>
        <p:nvSpPr>
          <p:cNvPr id="6" name="Slide Number Placeholder 5"/>
          <p:cNvSpPr>
            <a:spLocks noGrp="1"/>
          </p:cNvSpPr>
          <p:nvPr>
            <p:ph type="sldNum" sz="quarter" idx="11"/>
          </p:nvPr>
        </p:nvSpPr>
        <p:spPr/>
        <p:txBody>
          <a:bodyPr/>
          <a:lstStyle>
            <a:lvl1pPr>
              <a:defRPr/>
            </a:lvl1pPr>
          </a:lstStyle>
          <a:p>
            <a:pPr>
              <a:defRPr/>
            </a:pPr>
            <a:fld id="{DD94299E-45D1-4EDB-B604-13B2782F28E5}"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a:lstStyle>
            <a:lvl1pPr>
              <a:defRPr>
                <a:latin typeface="Arial" pitchFamily="34" charset="0"/>
              </a:defRPr>
            </a:lvl1pPr>
          </a:lstStyle>
          <a:p>
            <a:pPr eaLnBrk="0" hangingPunct="0">
              <a:defRPr/>
            </a:pPr>
            <a:endParaRPr lang="en-US" sz="3200">
              <a:solidFill>
                <a:srgbClr val="000000"/>
              </a:solidFill>
            </a:endParaRPr>
          </a:p>
        </p:txBody>
      </p:sp>
      <p:sp>
        <p:nvSpPr>
          <p:cNvPr id="6" name="Footer Placeholder 5"/>
          <p:cNvSpPr>
            <a:spLocks noGrp="1" noChangeArrowheads="1"/>
          </p:cNvSpPr>
          <p:nvPr>
            <p:ph type="ftr" sz="quarter" idx="11"/>
          </p:nvPr>
        </p:nvSpPr>
        <p:spPr>
          <a:xfrm>
            <a:off x="2895600" y="6248400"/>
            <a:ext cx="33528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 2009 South-Western, a division of Cengage Learning</a:t>
            </a:r>
            <a:r>
              <a:rPr lang="en-US" sz="1400">
                <a:solidFill>
                  <a:srgbClr val="000000"/>
                </a:solidFill>
              </a:rPr>
              <a:t>.</a:t>
            </a:r>
          </a:p>
        </p:txBody>
      </p:sp>
      <p:sp>
        <p:nvSpPr>
          <p:cNvPr id="7" name="Slide Number Placeholder 6"/>
          <p:cNvSpPr>
            <a:spLocks noGrp="1" noChangeArrowheads="1"/>
          </p:cNvSpPr>
          <p:nvPr>
            <p:ph type="sldNum" sz="quarter" idx="12"/>
          </p:nvPr>
        </p:nvSpPr>
        <p:spPr>
          <a:xfrm>
            <a:off x="6553200" y="6248400"/>
            <a:ext cx="19050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6-</a:t>
            </a:r>
            <a:fld id="{35238B45-AB23-4C3A-A61E-E4E64DB4EEE1}"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xfrm>
            <a:off x="685800" y="6248400"/>
            <a:ext cx="1905000" cy="457200"/>
          </a:xfrm>
          <a:prstGeom prst="rect">
            <a:avLst/>
          </a:prstGeom>
        </p:spPr>
        <p:txBody>
          <a:bodyPr/>
          <a:lstStyle>
            <a:lvl1pPr>
              <a:defRPr>
                <a:latin typeface="Arial" pitchFamily="34" charset="0"/>
              </a:defRPr>
            </a:lvl1pPr>
          </a:lstStyle>
          <a:p>
            <a:pPr eaLnBrk="0" hangingPunct="0">
              <a:defRPr/>
            </a:pPr>
            <a:endParaRPr lang="en-US" sz="3200">
              <a:solidFill>
                <a:srgbClr val="000000"/>
              </a:solidFill>
            </a:endParaRPr>
          </a:p>
        </p:txBody>
      </p:sp>
      <p:sp>
        <p:nvSpPr>
          <p:cNvPr id="5" name="Footer Placeholder 4"/>
          <p:cNvSpPr>
            <a:spLocks noGrp="1" noChangeArrowheads="1"/>
          </p:cNvSpPr>
          <p:nvPr>
            <p:ph type="ftr" sz="quarter" idx="11"/>
          </p:nvPr>
        </p:nvSpPr>
        <p:spPr>
          <a:xfrm>
            <a:off x="2895600" y="6248400"/>
            <a:ext cx="33528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 2009 South-Western, a division of Cengage Learning</a:t>
            </a:r>
            <a:r>
              <a:rPr lang="en-US" sz="1400">
                <a:solidFill>
                  <a:srgbClr val="000000"/>
                </a:solidFill>
              </a:rPr>
              <a:t>.</a:t>
            </a:r>
          </a:p>
        </p:txBody>
      </p:sp>
      <p:sp>
        <p:nvSpPr>
          <p:cNvPr id="6" name="Slide Number Placeholder 5"/>
          <p:cNvSpPr>
            <a:spLocks noGrp="1" noChangeArrowheads="1"/>
          </p:cNvSpPr>
          <p:nvPr>
            <p:ph type="sldNum" sz="quarter" idx="12"/>
          </p:nvPr>
        </p:nvSpPr>
        <p:spPr>
          <a:xfrm>
            <a:off x="6553200" y="6248400"/>
            <a:ext cx="19050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6-</a:t>
            </a:r>
            <a:fld id="{F7A465B3-C3BF-4CFC-A10D-B040D1DAB444}"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8950" y="152400"/>
            <a:ext cx="192405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152400"/>
            <a:ext cx="561975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xfrm>
            <a:off x="685800" y="6248400"/>
            <a:ext cx="1905000" cy="457200"/>
          </a:xfrm>
          <a:prstGeom prst="rect">
            <a:avLst/>
          </a:prstGeom>
        </p:spPr>
        <p:txBody>
          <a:bodyPr/>
          <a:lstStyle>
            <a:lvl1pPr>
              <a:defRPr>
                <a:latin typeface="Arial" pitchFamily="34" charset="0"/>
              </a:defRPr>
            </a:lvl1pPr>
          </a:lstStyle>
          <a:p>
            <a:pPr eaLnBrk="0" hangingPunct="0">
              <a:defRPr/>
            </a:pPr>
            <a:endParaRPr lang="en-US" sz="3200">
              <a:solidFill>
                <a:srgbClr val="000000"/>
              </a:solidFill>
            </a:endParaRPr>
          </a:p>
        </p:txBody>
      </p:sp>
      <p:sp>
        <p:nvSpPr>
          <p:cNvPr id="5" name="Footer Placeholder 4"/>
          <p:cNvSpPr>
            <a:spLocks noGrp="1" noChangeArrowheads="1"/>
          </p:cNvSpPr>
          <p:nvPr>
            <p:ph type="ftr" sz="quarter" idx="11"/>
          </p:nvPr>
        </p:nvSpPr>
        <p:spPr>
          <a:xfrm>
            <a:off x="2895600" y="6248400"/>
            <a:ext cx="33528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 2009 South-Western, a division of Cengage Learning</a:t>
            </a:r>
            <a:r>
              <a:rPr lang="en-US" sz="1400">
                <a:solidFill>
                  <a:srgbClr val="000000"/>
                </a:solidFill>
              </a:rPr>
              <a:t>.</a:t>
            </a:r>
          </a:p>
        </p:txBody>
      </p:sp>
      <p:sp>
        <p:nvSpPr>
          <p:cNvPr id="6" name="Slide Number Placeholder 5"/>
          <p:cNvSpPr>
            <a:spLocks noGrp="1" noChangeArrowheads="1"/>
          </p:cNvSpPr>
          <p:nvPr>
            <p:ph type="sldNum" sz="quarter" idx="12"/>
          </p:nvPr>
        </p:nvSpPr>
        <p:spPr>
          <a:xfrm>
            <a:off x="6553200" y="6248400"/>
            <a:ext cx="1905000" cy="457200"/>
          </a:xfrm>
          <a:prstGeom prst="rect">
            <a:avLst/>
          </a:prstGeom>
        </p:spPr>
        <p:txBody>
          <a:bodyPr/>
          <a:lstStyle>
            <a:lvl1pPr>
              <a:defRPr>
                <a:latin typeface="Arial" pitchFamily="34" charset="0"/>
              </a:defRPr>
            </a:lvl1pPr>
          </a:lstStyle>
          <a:p>
            <a:pPr eaLnBrk="0" hangingPunct="0">
              <a:defRPr/>
            </a:pPr>
            <a:r>
              <a:rPr lang="en-US" sz="3200">
                <a:solidFill>
                  <a:srgbClr val="000000"/>
                </a:solidFill>
              </a:rPr>
              <a:t>6-</a:t>
            </a:r>
            <a:fld id="{0EE91AF0-160F-48B0-B346-B291B87B771B}"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38200" y="2362200"/>
            <a:ext cx="7693025" cy="3724275"/>
          </a:xfrm>
        </p:spPr>
        <p:txBody>
          <a:bodyPr/>
          <a:lstStyle/>
          <a:p>
            <a:pPr lvl="0"/>
            <a:endParaRPr lang="en-US" noProof="0"/>
          </a:p>
        </p:txBody>
      </p:sp>
      <p:sp>
        <p:nvSpPr>
          <p:cNvPr id="4" name="Date Placeholder 3"/>
          <p:cNvSpPr>
            <a:spLocks noGrp="1"/>
          </p:cNvSpPr>
          <p:nvPr>
            <p:ph type="dt" sz="half" idx="10"/>
          </p:nvPr>
        </p:nvSpPr>
        <p:spPr>
          <a:xfrm>
            <a:off x="2438400" y="6248400"/>
            <a:ext cx="2130425" cy="474663"/>
          </a:xfrm>
          <a:prstGeom prst="rect">
            <a:avLst/>
          </a:prstGeom>
        </p:spPr>
        <p:txBody>
          <a:bodyPr/>
          <a:lstStyle>
            <a:lvl1pPr>
              <a:defRPr smtClean="0">
                <a:latin typeface="Arial" pitchFamily="34" charset="0"/>
              </a:defRPr>
            </a:lvl1pPr>
          </a:lstStyle>
          <a:p>
            <a:pPr eaLnBrk="0" hangingPunct="0">
              <a:defRPr/>
            </a:pPr>
            <a:endParaRPr lang="en-US" sz="3200">
              <a:solidFill>
                <a:srgbClr val="000000"/>
              </a:solidFill>
            </a:endParaRPr>
          </a:p>
        </p:txBody>
      </p:sp>
      <p:sp>
        <p:nvSpPr>
          <p:cNvPr id="5" name="Footer Placeholder 4"/>
          <p:cNvSpPr>
            <a:spLocks noGrp="1"/>
          </p:cNvSpPr>
          <p:nvPr>
            <p:ph type="ftr" sz="quarter" idx="11"/>
          </p:nvPr>
        </p:nvSpPr>
        <p:spPr>
          <a:xfrm>
            <a:off x="5791200" y="6248400"/>
            <a:ext cx="2897188" cy="474663"/>
          </a:xfrm>
          <a:prstGeom prst="rect">
            <a:avLst/>
          </a:prstGeom>
        </p:spPr>
        <p:txBody>
          <a:bodyPr/>
          <a:lstStyle>
            <a:lvl1pPr>
              <a:defRPr smtClean="0">
                <a:latin typeface="Arial" pitchFamily="34" charset="0"/>
              </a:defRPr>
            </a:lvl1pPr>
          </a:lstStyle>
          <a:p>
            <a:pPr eaLnBrk="0" hangingPunct="0">
              <a:defRPr/>
            </a:pPr>
            <a:endParaRPr lang="en-US" sz="3200">
              <a:solidFill>
                <a:srgbClr val="000000"/>
              </a:solidFill>
            </a:endParaRPr>
          </a:p>
        </p:txBody>
      </p:sp>
      <p:sp>
        <p:nvSpPr>
          <p:cNvPr id="6" name="Slide Number Placeholder 5"/>
          <p:cNvSpPr>
            <a:spLocks noGrp="1"/>
          </p:cNvSpPr>
          <p:nvPr>
            <p:ph type="sldNum" sz="quarter" idx="12"/>
          </p:nvPr>
        </p:nvSpPr>
        <p:spPr>
          <a:xfrm>
            <a:off x="84138" y="6242050"/>
            <a:ext cx="587375" cy="488950"/>
          </a:xfrm>
          <a:prstGeom prst="rect">
            <a:avLst/>
          </a:prstGeom>
        </p:spPr>
        <p:txBody>
          <a:bodyPr/>
          <a:lstStyle>
            <a:lvl1pPr>
              <a:defRPr smtClean="0">
                <a:latin typeface="Arial" pitchFamily="34" charset="0"/>
              </a:defRPr>
            </a:lvl1pPr>
          </a:lstStyle>
          <a:p>
            <a:pPr eaLnBrk="0" hangingPunct="0">
              <a:defRPr/>
            </a:pPr>
            <a:fld id="{1ABDDEEE-C9C0-4128-AEE5-BC25E95DB11A}" type="slidenum">
              <a:rPr lang="en-US" sz="3200">
                <a:solidFill>
                  <a:srgbClr val="000000"/>
                </a:solidFill>
              </a:rPr>
              <a:pPr eaLnBrk="0" hangingPunct="0">
                <a:defRPr/>
              </a:pPr>
              <a:t>‹#›</a:t>
            </a:fld>
            <a:endParaRPr lang="en-US" sz="320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B6258F78-8BF7-4C73-B04D-6CE601B33A1C}" type="datetime1">
              <a:rPr lang="en-US" smtClean="0"/>
              <a:t>1/11/2021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49E6E4-91AA-4BED-A157-0D1A00DA263F}"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ounded Rectangle 4"/>
          <p:cNvSpPr/>
          <p:nvPr userDrawn="1"/>
        </p:nvSpPr>
        <p:spPr>
          <a:xfrm>
            <a:off x="457200" y="1371600"/>
            <a:ext cx="8229600" cy="152400"/>
          </a:xfrm>
          <a:prstGeom prst="roundRect">
            <a:avLst/>
          </a:prstGeom>
          <a:solidFill>
            <a:srgbClr val="ABA761"/>
          </a:solidFill>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C552490-CADA-437B-AF7C-81EB66C58E2B}" type="datetime1">
              <a:rPr lang="en-US" smtClean="0"/>
              <a:t>1/11/2021</a:t>
            </a:fld>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23A0DC85-C3E4-4009-BD8D-05E5A71D64F5}"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FE3FF20D-CE7C-4CD4-93A6-8C0F5852F643}" type="datetime1">
              <a:rPr lang="en-US" smtClean="0"/>
              <a:t>1/11/2021</a:t>
            </a:fld>
            <a:endParaRPr lang="en-US" dirty="0"/>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51FA06E1-2D81-48FD-8A45-330AC2EA50ED}"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D8A35C08-75AF-42DB-A86D-E90DAE0A6EA0}" type="datetime1">
              <a:rPr lang="en-US" smtClean="0"/>
              <a:t>1/11/2021</a:t>
            </a:fld>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9827B679-6172-466D-A381-3AE3EB3BEBDA}"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B4835976-0BA1-466C-8B76-B2897CC9A909}" type="datetime1">
              <a:rPr lang="en-US" smtClean="0"/>
              <a:t>1/11/2021</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592E37D6-2431-4BD2-B497-8A303035A11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FBEAB6DE-33F5-45F3-87C7-E1C46F71F88B}" type="datetime1">
              <a:rPr lang="en-US" smtClean="0"/>
              <a:t>1/11/2021</a:t>
            </a:fld>
            <a:endParaRPr lang="en-US" dirty="0"/>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853C68CD-AE13-4966-BD99-0B4513958B3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B5261618-7C40-404A-A30A-0BA2EA2C3BAA}" type="datetime1">
              <a:rPr lang="en-US" smtClean="0"/>
              <a:t>1/11/2021</a:t>
            </a:fld>
            <a:endParaRPr lang="en-US" dirty="0"/>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29DB2CAF-2E04-4689-8127-38FE49DE446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533400" y="6492875"/>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492875"/>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AFA2818-8C61-4BE2-BAD8-51D0E8682D1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Lst>
  <p:hf sldNum="0" hdr="0" ftr="0" dt="0"/>
  <p:txStyles>
    <p:titleStyle>
      <a:lvl1pPr algn="ctr" rtl="0" eaLnBrk="0" fontAlgn="base" hangingPunct="0">
        <a:spcBef>
          <a:spcPct val="0"/>
        </a:spcBef>
        <a:spcAft>
          <a:spcPct val="0"/>
        </a:spcAft>
        <a:defRPr sz="4000" b="1" kern="1200">
          <a:solidFill>
            <a:srgbClr val="4A452A"/>
          </a:solidFill>
          <a:latin typeface="+mj-lt"/>
          <a:ea typeface="+mj-ea"/>
          <a:cs typeface="+mj-cs"/>
        </a:defRPr>
      </a:lvl1pPr>
      <a:lvl2pPr algn="ctr" rtl="0" eaLnBrk="0" fontAlgn="base" hangingPunct="0">
        <a:spcBef>
          <a:spcPct val="0"/>
        </a:spcBef>
        <a:spcAft>
          <a:spcPct val="0"/>
        </a:spcAft>
        <a:defRPr sz="4000" b="1">
          <a:solidFill>
            <a:srgbClr val="4A452A"/>
          </a:solidFill>
          <a:latin typeface="Calibri" pitchFamily="34" charset="0"/>
        </a:defRPr>
      </a:lvl2pPr>
      <a:lvl3pPr algn="ctr" rtl="0" eaLnBrk="0" fontAlgn="base" hangingPunct="0">
        <a:spcBef>
          <a:spcPct val="0"/>
        </a:spcBef>
        <a:spcAft>
          <a:spcPct val="0"/>
        </a:spcAft>
        <a:defRPr sz="4000" b="1">
          <a:solidFill>
            <a:srgbClr val="4A452A"/>
          </a:solidFill>
          <a:latin typeface="Calibri" pitchFamily="34" charset="0"/>
        </a:defRPr>
      </a:lvl3pPr>
      <a:lvl4pPr algn="ctr" rtl="0" eaLnBrk="0" fontAlgn="base" hangingPunct="0">
        <a:spcBef>
          <a:spcPct val="0"/>
        </a:spcBef>
        <a:spcAft>
          <a:spcPct val="0"/>
        </a:spcAft>
        <a:defRPr sz="4000" b="1">
          <a:solidFill>
            <a:srgbClr val="4A452A"/>
          </a:solidFill>
          <a:latin typeface="Calibri" pitchFamily="34" charset="0"/>
        </a:defRPr>
      </a:lvl4pPr>
      <a:lvl5pPr algn="ctr" rtl="0" eaLnBrk="0" fontAlgn="base" hangingPunct="0">
        <a:spcBef>
          <a:spcPct val="0"/>
        </a:spcBef>
        <a:spcAft>
          <a:spcPct val="0"/>
        </a:spcAft>
        <a:defRPr sz="4000" b="1">
          <a:solidFill>
            <a:srgbClr val="4A452A"/>
          </a:solidFill>
          <a:latin typeface="Calibri" pitchFamily="34" charset="0"/>
        </a:defRPr>
      </a:lvl5pPr>
      <a:lvl6pPr marL="457200" algn="ctr" rtl="0" fontAlgn="base">
        <a:spcBef>
          <a:spcPct val="0"/>
        </a:spcBef>
        <a:spcAft>
          <a:spcPct val="0"/>
        </a:spcAft>
        <a:defRPr sz="4400" b="1">
          <a:solidFill>
            <a:srgbClr val="4A452A"/>
          </a:solidFill>
          <a:latin typeface="Calibri" pitchFamily="34" charset="0"/>
        </a:defRPr>
      </a:lvl6pPr>
      <a:lvl7pPr marL="914400" algn="ctr" rtl="0" fontAlgn="base">
        <a:spcBef>
          <a:spcPct val="0"/>
        </a:spcBef>
        <a:spcAft>
          <a:spcPct val="0"/>
        </a:spcAft>
        <a:defRPr sz="4400" b="1">
          <a:solidFill>
            <a:srgbClr val="4A452A"/>
          </a:solidFill>
          <a:latin typeface="Calibri" pitchFamily="34" charset="0"/>
        </a:defRPr>
      </a:lvl7pPr>
      <a:lvl8pPr marL="1371600" algn="ctr" rtl="0" fontAlgn="base">
        <a:spcBef>
          <a:spcPct val="0"/>
        </a:spcBef>
        <a:spcAft>
          <a:spcPct val="0"/>
        </a:spcAft>
        <a:defRPr sz="4400" b="1">
          <a:solidFill>
            <a:srgbClr val="4A452A"/>
          </a:solidFill>
          <a:latin typeface="Calibri" pitchFamily="34" charset="0"/>
        </a:defRPr>
      </a:lvl8pPr>
      <a:lvl9pPr marL="1828800" algn="ctr" rtl="0" fontAlgn="base">
        <a:spcBef>
          <a:spcPct val="0"/>
        </a:spcBef>
        <a:spcAft>
          <a:spcPct val="0"/>
        </a:spcAft>
        <a:defRPr sz="4400" b="1">
          <a:solidFill>
            <a:srgbClr val="4A452A"/>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1" descr="CB-text3"/>
          <p:cNvPicPr>
            <a:picLocks noChangeAspect="1" noChangeArrowheads="1"/>
          </p:cNvPicPr>
          <p:nvPr userDrawn="1"/>
        </p:nvPicPr>
        <p:blipFill>
          <a:blip r:embed="rId14" cstate="print"/>
          <a:srcRect/>
          <a:stretch>
            <a:fillRect/>
          </a:stretch>
        </p:blipFill>
        <p:spPr bwMode="auto">
          <a:xfrm>
            <a:off x="0" y="0"/>
            <a:ext cx="9145588" cy="6859588"/>
          </a:xfrm>
          <a:prstGeom prst="rect">
            <a:avLst/>
          </a:prstGeom>
          <a:noFill/>
          <a:ln w="9525">
            <a:noFill/>
            <a:miter lim="800000"/>
            <a:headEnd/>
            <a:tailEnd/>
          </a:ln>
        </p:spPr>
      </p:pic>
      <p:sp>
        <p:nvSpPr>
          <p:cNvPr id="1027" name="Rectangle 2"/>
          <p:cNvSpPr>
            <a:spLocks noGrp="1" noChangeArrowheads="1"/>
          </p:cNvSpPr>
          <p:nvPr>
            <p:ph type="title"/>
          </p:nvPr>
        </p:nvSpPr>
        <p:spPr bwMode="auto">
          <a:xfrm>
            <a:off x="1066800" y="152400"/>
            <a:ext cx="76962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1295400" y="1828800"/>
            <a:ext cx="75438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Lst>
  <p:hf hdr="0" dt="0"/>
  <p:txStyles>
    <p:titleStyle>
      <a:lvl1pPr algn="l" rtl="0" eaLnBrk="0" fontAlgn="base" hangingPunct="0">
        <a:spcBef>
          <a:spcPct val="0"/>
        </a:spcBef>
        <a:spcAft>
          <a:spcPct val="0"/>
        </a:spcAft>
        <a:defRPr sz="4000" b="1">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Arial" charset="0"/>
          <a:ea typeface="ヒラギノ角ゴ Pro W3" pitchFamily="1" charset="-128"/>
        </a:defRPr>
      </a:lvl2pPr>
      <a:lvl3pPr algn="l" rtl="0" eaLnBrk="0" fontAlgn="base" hangingPunct="0">
        <a:spcBef>
          <a:spcPct val="0"/>
        </a:spcBef>
        <a:spcAft>
          <a:spcPct val="0"/>
        </a:spcAft>
        <a:defRPr sz="4000" b="1">
          <a:solidFill>
            <a:schemeClr val="tx1"/>
          </a:solidFill>
          <a:latin typeface="Arial" charset="0"/>
          <a:ea typeface="ヒラギノ角ゴ Pro W3" pitchFamily="1" charset="-128"/>
        </a:defRPr>
      </a:lvl3pPr>
      <a:lvl4pPr algn="l" rtl="0" eaLnBrk="0" fontAlgn="base" hangingPunct="0">
        <a:spcBef>
          <a:spcPct val="0"/>
        </a:spcBef>
        <a:spcAft>
          <a:spcPct val="0"/>
        </a:spcAft>
        <a:defRPr sz="4000" b="1">
          <a:solidFill>
            <a:schemeClr val="tx1"/>
          </a:solidFill>
          <a:latin typeface="Arial" charset="0"/>
          <a:ea typeface="ヒラギノ角ゴ Pro W3" pitchFamily="1" charset="-128"/>
        </a:defRPr>
      </a:lvl4pPr>
      <a:lvl5pPr algn="l" rtl="0" eaLnBrk="0" fontAlgn="base" hangingPunct="0">
        <a:spcBef>
          <a:spcPct val="0"/>
        </a:spcBef>
        <a:spcAft>
          <a:spcPct val="0"/>
        </a:spcAft>
        <a:defRPr sz="4000" b="1">
          <a:solidFill>
            <a:schemeClr val="tx1"/>
          </a:solidFill>
          <a:latin typeface="Arial" charset="0"/>
          <a:ea typeface="ヒラギノ角ゴ Pro W3" pitchFamily="1" charset="-128"/>
        </a:defRPr>
      </a:lvl5pPr>
      <a:lvl6pPr marL="457200" algn="l" rtl="0" fontAlgn="base">
        <a:spcBef>
          <a:spcPct val="0"/>
        </a:spcBef>
        <a:spcAft>
          <a:spcPct val="0"/>
        </a:spcAft>
        <a:defRPr sz="4000" b="1">
          <a:solidFill>
            <a:schemeClr val="tx1"/>
          </a:solidFill>
          <a:latin typeface="Arial" charset="0"/>
          <a:ea typeface="ヒラギノ角ゴ Pro W3" pitchFamily="1" charset="-128"/>
        </a:defRPr>
      </a:lvl6pPr>
      <a:lvl7pPr marL="914400" algn="l" rtl="0" fontAlgn="base">
        <a:spcBef>
          <a:spcPct val="0"/>
        </a:spcBef>
        <a:spcAft>
          <a:spcPct val="0"/>
        </a:spcAft>
        <a:defRPr sz="4000" b="1">
          <a:solidFill>
            <a:schemeClr val="tx1"/>
          </a:solidFill>
          <a:latin typeface="Arial" charset="0"/>
          <a:ea typeface="ヒラギノ角ゴ Pro W3" pitchFamily="1" charset="-128"/>
        </a:defRPr>
      </a:lvl7pPr>
      <a:lvl8pPr marL="1371600" algn="l" rtl="0" fontAlgn="base">
        <a:spcBef>
          <a:spcPct val="0"/>
        </a:spcBef>
        <a:spcAft>
          <a:spcPct val="0"/>
        </a:spcAft>
        <a:defRPr sz="4000" b="1">
          <a:solidFill>
            <a:schemeClr val="tx1"/>
          </a:solidFill>
          <a:latin typeface="Arial" charset="0"/>
          <a:ea typeface="ヒラギノ角ゴ Pro W3" pitchFamily="1" charset="-128"/>
        </a:defRPr>
      </a:lvl8pPr>
      <a:lvl9pPr marL="1828800" algn="l" rtl="0" fontAlgn="base">
        <a:spcBef>
          <a:spcPct val="0"/>
        </a:spcBef>
        <a:spcAft>
          <a:spcPct val="0"/>
        </a:spcAft>
        <a:defRPr sz="4000" b="1">
          <a:solidFill>
            <a:schemeClr val="tx1"/>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rgbClr val="CC2B45"/>
          </a:solidFill>
          <a:latin typeface="Century Gothic"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Century Gothic"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entury Gothic"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entury Gothic"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entury Gothic" pitchFamily="34" charset="0"/>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images.google.com/imgres?imgurl=www.kref-toonz.com/cartoon/humor/resource/biker.jpg&amp;imgrefurl=http://www.kref-toonz.com/cartoon/humor/bikerpag.htm&amp;h=280&amp;w=302&amp;prev=/images?q%3Dbiker%26svnum%3D10%26hl%3Den%26lr%3D%26ie%3DUTF-8%26oe%3DUTF-8%26sa%3DG" TargetMode="External"/><Relationship Id="rId2" Type="http://schemas.openxmlformats.org/officeDocument/2006/relationships/image" Target="../media/image12.png"/><Relationship Id="rId1" Type="http://schemas.openxmlformats.org/officeDocument/2006/relationships/slideLayout" Target="../slideLayouts/slideLayout13.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merlinean.905host.com/inspirational/images/perception.jpg" TargetMode="Externa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85800" y="2209800"/>
            <a:ext cx="3157728" cy="28194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724400" y="1600200"/>
            <a:ext cx="3571875" cy="439471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dirty="0" smtClean="0"/>
              <a:t>Because its Consumer Seeks</a:t>
            </a:r>
            <a:br>
              <a:rPr lang="en-US" dirty="0" smtClean="0"/>
            </a:br>
            <a:r>
              <a:rPr lang="en-US" dirty="0" smtClean="0"/>
              <a:t>to </a:t>
            </a:r>
            <a:r>
              <a:rPr lang="en-US" dirty="0" smtClean="0"/>
              <a:t>Win</a:t>
            </a:r>
            <a:r>
              <a:rPr lang="en-US" dirty="0" smtClean="0"/>
              <a:t> </a:t>
            </a:r>
            <a:r>
              <a:rPr lang="en-US" dirty="0" smtClean="0"/>
              <a:t>and Achieve Recognition</a:t>
            </a:r>
          </a:p>
        </p:txBody>
      </p:sp>
      <p:pic>
        <p:nvPicPr>
          <p:cNvPr id="25603" name="Content Placeholder 4" descr="fig05_04.jpg"/>
          <p:cNvPicPr>
            <a:picLocks noGrp="1" noChangeAspect="1"/>
          </p:cNvPicPr>
          <p:nvPr>
            <p:ph idx="1"/>
          </p:nvPr>
        </p:nvPicPr>
        <p:blipFill>
          <a:blip r:embed="rId2" cstate="print"/>
          <a:srcRect/>
          <a:stretch>
            <a:fillRect/>
          </a:stretch>
        </p:blipFill>
        <p:spPr>
          <a:xfrm>
            <a:off x="2917825" y="1752600"/>
            <a:ext cx="3308350" cy="437356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Consumer Innovativeness</a:t>
            </a:r>
          </a:p>
        </p:txBody>
      </p:sp>
      <p:sp>
        <p:nvSpPr>
          <p:cNvPr id="31747" name="Rectangle 4"/>
          <p:cNvSpPr>
            <a:spLocks noGrp="1" noChangeArrowheads="1"/>
          </p:cNvSpPr>
          <p:nvPr>
            <p:ph idx="1"/>
          </p:nvPr>
        </p:nvSpPr>
        <p:spPr/>
        <p:txBody>
          <a:bodyPr/>
          <a:lstStyle/>
          <a:p>
            <a:pPr marL="334963" indent="-334963" eaLnBrk="1" hangingPunct="1"/>
            <a:r>
              <a:rPr lang="en-US" smtClean="0"/>
              <a:t>Willingness to innovate </a:t>
            </a:r>
          </a:p>
          <a:p>
            <a:pPr marL="334963" indent="-334963" eaLnBrk="1" hangingPunct="1"/>
            <a:r>
              <a:rPr lang="en-US" smtClean="0"/>
              <a:t>Further broken down for hi-tech products</a:t>
            </a:r>
          </a:p>
          <a:p>
            <a:pPr marL="735013" lvl="1" indent="-334963" eaLnBrk="1" hangingPunct="1"/>
            <a:r>
              <a:rPr lang="en-US" smtClean="0"/>
              <a:t>Global innovativeness</a:t>
            </a:r>
          </a:p>
          <a:p>
            <a:pPr marL="735013" lvl="1" indent="-334963" eaLnBrk="1" hangingPunct="1"/>
            <a:r>
              <a:rPr lang="en-US" smtClean="0"/>
              <a:t>Domain-specific innovativeness</a:t>
            </a:r>
          </a:p>
          <a:p>
            <a:pPr marL="735013" lvl="1" indent="-334963" eaLnBrk="1" hangingPunct="1"/>
            <a:r>
              <a:rPr lang="en-US" smtClean="0"/>
              <a:t>Innovative behavior</a:t>
            </a:r>
          </a:p>
        </p:txBody>
      </p:sp>
    </p:spTree>
  </p:cSld>
  <p:clrMapOvr>
    <a:masterClrMapping/>
  </p:clrMapOvr>
  <p:transition>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Dogmatism</a:t>
            </a:r>
          </a:p>
        </p:txBody>
      </p:sp>
      <p:sp>
        <p:nvSpPr>
          <p:cNvPr id="33795" name="Rectangle 4"/>
          <p:cNvSpPr>
            <a:spLocks noGrp="1" noChangeArrowheads="1"/>
          </p:cNvSpPr>
          <p:nvPr>
            <p:ph idx="1"/>
          </p:nvPr>
        </p:nvSpPr>
        <p:spPr/>
        <p:txBody>
          <a:bodyPr/>
          <a:lstStyle/>
          <a:p>
            <a:pPr marL="334963" indent="-334963" eaLnBrk="1" hangingPunct="1"/>
            <a:r>
              <a:rPr lang="en-US" dirty="0" smtClean="0"/>
              <a:t>A personality trait that reflects the degree of rigidity a person displays toward the </a:t>
            </a:r>
            <a:r>
              <a:rPr lang="en-US" dirty="0" smtClean="0"/>
              <a:t>unfamiliar </a:t>
            </a:r>
            <a:r>
              <a:rPr lang="en-US" dirty="0" smtClean="0"/>
              <a:t>information that is contrary to his or her own established beliefs</a:t>
            </a:r>
          </a:p>
          <a:p>
            <a:pPr marL="334963" indent="-334963" eaLnBrk="1" hangingPunct="1"/>
            <a:endParaRPr lang="en-US" dirty="0" smtClean="0"/>
          </a:p>
        </p:txBody>
      </p:sp>
    </p:spTree>
  </p:cSld>
  <p:clrMapOvr>
    <a:masterClrMapping/>
  </p:clrMapOvr>
  <p:transition>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Variety-Novelty Seeking</a:t>
            </a:r>
          </a:p>
        </p:txBody>
      </p:sp>
      <p:sp>
        <p:nvSpPr>
          <p:cNvPr id="38915" name="Rectangle 4"/>
          <p:cNvSpPr>
            <a:spLocks noGrp="1" noChangeArrowheads="1"/>
          </p:cNvSpPr>
          <p:nvPr>
            <p:ph idx="1"/>
          </p:nvPr>
        </p:nvSpPr>
        <p:spPr/>
        <p:txBody>
          <a:bodyPr/>
          <a:lstStyle/>
          <a:p>
            <a:pPr eaLnBrk="1" hangingPunct="1"/>
            <a:r>
              <a:rPr lang="en-US" dirty="0" smtClean="0"/>
              <a:t>Measures a consumer’s degree of variety seeking</a:t>
            </a:r>
          </a:p>
          <a:p>
            <a:pPr eaLnBrk="1" hangingPunct="1"/>
            <a:r>
              <a:rPr lang="en-US" dirty="0" smtClean="0"/>
              <a:t>Examples include:</a:t>
            </a:r>
          </a:p>
          <a:p>
            <a:pPr lvl="1" eaLnBrk="1" hangingPunct="1"/>
            <a:r>
              <a:rPr lang="en-US" dirty="0" smtClean="0"/>
              <a:t>Exploratory Purchase Behavior</a:t>
            </a:r>
          </a:p>
          <a:p>
            <a:pPr lvl="1" eaLnBrk="1" hangingPunct="1"/>
            <a:r>
              <a:rPr lang="en-US" dirty="0" smtClean="0"/>
              <a:t>Use Innovativeness</a:t>
            </a:r>
          </a:p>
          <a:p>
            <a:pPr lvl="1" eaLnBrk="1" hangingPunct="1"/>
            <a:r>
              <a:rPr lang="en-US" dirty="0" smtClean="0"/>
              <a:t>Vicarious Exploration</a:t>
            </a:r>
          </a:p>
        </p:txBody>
      </p:sp>
    </p:spTree>
  </p:cSld>
  <p:clrMapOvr>
    <a:masterClrMapping/>
  </p:clrMapOvr>
  <p:transition>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p:nvPr>
        </p:nvSpPr>
        <p:spPr/>
        <p:txBody>
          <a:bodyPr/>
          <a:lstStyle/>
          <a:p>
            <a:pPr eaLnBrk="1" hangingPunct="1"/>
            <a:r>
              <a:rPr lang="en-US" smtClean="0"/>
              <a:t>Cognitive Personality Factors</a:t>
            </a:r>
          </a:p>
        </p:txBody>
      </p:sp>
      <p:sp>
        <p:nvSpPr>
          <p:cNvPr id="39939" name="Rectangle 5"/>
          <p:cNvSpPr>
            <a:spLocks noGrp="1" noChangeArrowheads="1"/>
          </p:cNvSpPr>
          <p:nvPr>
            <p:ph type="body" idx="1"/>
          </p:nvPr>
        </p:nvSpPr>
        <p:spPr/>
        <p:txBody>
          <a:bodyPr/>
          <a:lstStyle/>
          <a:p>
            <a:pPr eaLnBrk="1" hangingPunct="1">
              <a:lnSpc>
                <a:spcPct val="90000"/>
              </a:lnSpc>
            </a:pPr>
            <a:r>
              <a:rPr lang="en-US" smtClean="0"/>
              <a:t>Need for cognition (NFC)</a:t>
            </a:r>
          </a:p>
          <a:p>
            <a:pPr lvl="1" eaLnBrk="1" hangingPunct="1">
              <a:lnSpc>
                <a:spcPct val="90000"/>
              </a:lnSpc>
            </a:pPr>
            <a:r>
              <a:rPr lang="en-US" smtClean="0"/>
              <a:t>A person’s craving for enjoyment of thinking</a:t>
            </a:r>
          </a:p>
          <a:p>
            <a:pPr lvl="1" eaLnBrk="1" hangingPunct="1">
              <a:lnSpc>
                <a:spcPct val="90000"/>
              </a:lnSpc>
            </a:pPr>
            <a:r>
              <a:rPr lang="en-US" smtClean="0"/>
              <a:t>Individual with high NFC more likely to respond to ads rich in product information</a:t>
            </a:r>
          </a:p>
          <a:p>
            <a:pPr eaLnBrk="1" hangingPunct="1">
              <a:lnSpc>
                <a:spcPct val="90000"/>
              </a:lnSpc>
              <a:buFont typeface="Arial" charset="0"/>
              <a:buNone/>
            </a:pPr>
            <a:r>
              <a:rPr lang="en-US" smtClean="0"/>
              <a:t>.</a:t>
            </a:r>
          </a:p>
        </p:txBody>
      </p:sp>
      <p:pic>
        <p:nvPicPr>
          <p:cNvPr id="39943" name="Picture 8" descr="ch5 - Man Studying.jpg"/>
          <p:cNvPicPr>
            <a:picLocks noChangeAspect="1"/>
          </p:cNvPicPr>
          <p:nvPr/>
        </p:nvPicPr>
        <p:blipFill>
          <a:blip r:embed="rId3" cstate="print"/>
          <a:srcRect/>
          <a:stretch>
            <a:fillRect/>
          </a:stretch>
        </p:blipFill>
        <p:spPr bwMode="auto">
          <a:xfrm>
            <a:off x="6096000" y="3200400"/>
            <a:ext cx="2033588" cy="3048000"/>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p:nvPr>
        </p:nvSpPr>
        <p:spPr/>
        <p:txBody>
          <a:bodyPr/>
          <a:lstStyle/>
          <a:p>
            <a:r>
              <a:rPr lang="en-US" smtClean="0"/>
              <a:t>Cognitive Personality Factors</a:t>
            </a:r>
          </a:p>
        </p:txBody>
      </p:sp>
      <p:sp>
        <p:nvSpPr>
          <p:cNvPr id="40963" name="Rectangle 5"/>
          <p:cNvSpPr>
            <a:spLocks noGrp="1" noChangeArrowheads="1"/>
          </p:cNvSpPr>
          <p:nvPr>
            <p:ph idx="1"/>
          </p:nvPr>
        </p:nvSpPr>
        <p:spPr/>
        <p:txBody>
          <a:bodyPr/>
          <a:lstStyle/>
          <a:p>
            <a:r>
              <a:rPr lang="en-US" smtClean="0"/>
              <a:t>Visualizers</a:t>
            </a:r>
          </a:p>
          <a:p>
            <a:r>
              <a:rPr lang="en-US" smtClean="0"/>
              <a:t>Verbalizers</a:t>
            </a:r>
          </a:p>
          <a:p>
            <a:pPr>
              <a:buFont typeface="Arial" charset="0"/>
              <a:buNone/>
            </a:pPr>
            <a:endParaRPr lang="en-US" smtClean="0"/>
          </a:p>
        </p:txBody>
      </p:sp>
    </p:spTree>
  </p:cSld>
  <p:clrMapOvr>
    <a:masterClrMapping/>
  </p:clrMapOvr>
  <p:transition>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eaLnBrk="1" hangingPunct="1"/>
            <a:r>
              <a:rPr lang="en-US" smtClean="0"/>
              <a:t>One or Multiple Selves</a:t>
            </a:r>
          </a:p>
        </p:txBody>
      </p:sp>
      <p:sp>
        <p:nvSpPr>
          <p:cNvPr id="3" name="Content Placeholder 2"/>
          <p:cNvSpPr>
            <a:spLocks noGrp="1"/>
          </p:cNvSpPr>
          <p:nvPr>
            <p:ph idx="1"/>
          </p:nvPr>
        </p:nvSpPr>
        <p:spPr/>
        <p:txBody>
          <a:bodyPr rtlCol="0">
            <a:normAutofit/>
          </a:bodyPr>
          <a:lstStyle/>
          <a:p>
            <a:pPr marL="290513" indent="-290513" eaLnBrk="1" fontAlgn="auto" hangingPunct="1">
              <a:spcBef>
                <a:spcPct val="0"/>
              </a:spcBef>
              <a:spcAft>
                <a:spcPts val="0"/>
              </a:spcAft>
              <a:buFont typeface="Arial" pitchFamily="34" charset="0"/>
              <a:buChar char="•"/>
              <a:defRPr/>
            </a:pPr>
            <a:r>
              <a:rPr lang="en-US" dirty="0" smtClean="0"/>
              <a:t>A single consumer will act differently in different situations or with different people</a:t>
            </a:r>
          </a:p>
          <a:p>
            <a:pPr marL="290513" indent="-290513" eaLnBrk="1" fontAlgn="auto" hangingPunct="1">
              <a:spcBef>
                <a:spcPct val="0"/>
              </a:spcBef>
              <a:spcAft>
                <a:spcPts val="0"/>
              </a:spcAft>
              <a:buFont typeface="Arial" pitchFamily="34" charset="0"/>
              <a:buChar char="•"/>
              <a:defRPr/>
            </a:pPr>
            <a:r>
              <a:rPr lang="en-US" dirty="0" smtClean="0"/>
              <a:t>We have a variety of social roles</a:t>
            </a:r>
          </a:p>
          <a:p>
            <a:pPr marL="290513" indent="-290513" eaLnBrk="1" fontAlgn="auto" hangingPunct="1">
              <a:spcBef>
                <a:spcPct val="0"/>
              </a:spcBef>
              <a:spcAft>
                <a:spcPts val="0"/>
              </a:spcAft>
              <a:buFont typeface="Arial" pitchFamily="34" charset="0"/>
              <a:buChar char="•"/>
              <a:defRPr/>
            </a:pPr>
            <a:r>
              <a:rPr lang="en-US" dirty="0" smtClean="0"/>
              <a:t>Marketers can target products to a particular “self”</a:t>
            </a:r>
          </a:p>
          <a:p>
            <a:pPr eaLnBrk="1" fontAlgn="auto" hangingPunct="1">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p:cNvSpPr>
            <a:spLocks noGrp="1" noChangeArrowheads="1"/>
          </p:cNvSpPr>
          <p:nvPr>
            <p:ph type="title"/>
          </p:nvPr>
        </p:nvSpPr>
        <p:spPr/>
        <p:txBody>
          <a:bodyPr/>
          <a:lstStyle/>
          <a:p>
            <a:r>
              <a:rPr lang="en-US" smtClean="0"/>
              <a:t>Self-Image / Self-concept</a:t>
            </a:r>
          </a:p>
        </p:txBody>
      </p:sp>
      <p:sp>
        <p:nvSpPr>
          <p:cNvPr id="26627" name="Rectangle 3"/>
          <p:cNvSpPr>
            <a:spLocks noGrp="1" noChangeArrowheads="1"/>
          </p:cNvSpPr>
          <p:nvPr>
            <p:ph type="body" idx="1"/>
          </p:nvPr>
        </p:nvSpPr>
        <p:spPr/>
        <p:txBody>
          <a:bodyPr/>
          <a:lstStyle/>
          <a:p>
            <a:r>
              <a:rPr lang="en-US" smtClean="0"/>
              <a:t>Self-Image Congruence</a:t>
            </a:r>
          </a:p>
          <a:p>
            <a:pPr lvl="1"/>
            <a:r>
              <a:rPr lang="en-US" smtClean="0"/>
              <a:t>When self-image matches brand-user image.</a:t>
            </a:r>
          </a:p>
          <a:p>
            <a:pPr lvl="1"/>
            <a:endParaRPr lang="en-US" smtClean="0"/>
          </a:p>
        </p:txBody>
      </p:sp>
      <p:pic>
        <p:nvPicPr>
          <p:cNvPr id="26628" name="Picture 10" descr="man"/>
          <p:cNvPicPr>
            <a:picLocks noChangeAspect="1" noChangeArrowheads="1"/>
          </p:cNvPicPr>
          <p:nvPr/>
        </p:nvPicPr>
        <p:blipFill>
          <a:blip r:embed="rId2" cstate="print"/>
          <a:srcRect/>
          <a:stretch>
            <a:fillRect/>
          </a:stretch>
        </p:blipFill>
        <p:spPr bwMode="auto">
          <a:xfrm>
            <a:off x="-762000" y="3200400"/>
            <a:ext cx="4800600" cy="3846513"/>
          </a:xfrm>
          <a:prstGeom prst="rect">
            <a:avLst/>
          </a:prstGeom>
          <a:noFill/>
          <a:ln w="9525">
            <a:noFill/>
            <a:miter lim="800000"/>
            <a:headEnd/>
            <a:tailEnd/>
          </a:ln>
        </p:spPr>
      </p:pic>
      <p:pic>
        <p:nvPicPr>
          <p:cNvPr id="26629" name="Picture 5" descr="biker">
            <a:hlinkClick r:id="rId3"/>
          </p:cNvPr>
          <p:cNvPicPr>
            <a:picLocks noChangeAspect="1" noChangeArrowheads="1"/>
          </p:cNvPicPr>
          <p:nvPr/>
        </p:nvPicPr>
        <p:blipFill>
          <a:blip r:embed="rId4" cstate="print"/>
          <a:srcRect/>
          <a:stretch>
            <a:fillRect/>
          </a:stretch>
        </p:blipFill>
        <p:spPr bwMode="auto">
          <a:xfrm>
            <a:off x="5943600" y="3733800"/>
            <a:ext cx="2190750" cy="2271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p:txBody>
          <a:bodyPr/>
          <a:lstStyle/>
          <a:p>
            <a:pPr eaLnBrk="1" hangingPunct="1"/>
            <a:r>
              <a:rPr lang="en-US" smtClean="0"/>
              <a:t>Self-Congruency</a:t>
            </a:r>
          </a:p>
        </p:txBody>
      </p:sp>
      <p:pic>
        <p:nvPicPr>
          <p:cNvPr id="230405" name="Picture 5" descr="79749_p0611"/>
          <p:cNvPicPr>
            <a:picLocks noChangeAspect="1" noChangeArrowheads="1"/>
          </p:cNvPicPr>
          <p:nvPr/>
        </p:nvPicPr>
        <p:blipFill>
          <a:blip r:embed="rId3" cstate="print"/>
          <a:srcRect/>
          <a:stretch>
            <a:fillRect/>
          </a:stretch>
        </p:blipFill>
        <p:spPr bwMode="auto">
          <a:xfrm>
            <a:off x="2362200" y="1219200"/>
            <a:ext cx="5867400" cy="4502150"/>
          </a:xfrm>
          <a:prstGeom prst="rect">
            <a:avLst/>
          </a:prstGeom>
          <a:noFill/>
          <a:ln w="12700">
            <a:solidFill>
              <a:schemeClr val="tx1"/>
            </a:solidFill>
            <a:miter lim="800000"/>
            <a:headEnd/>
            <a:tailEnd/>
          </a:ln>
          <a:effectLst>
            <a:outerShdw dist="107763" dir="8100000" algn="ctr" rotWithShape="0">
              <a:srgbClr val="808080">
                <a:alpha val="50000"/>
              </a:srgbClr>
            </a:outerShdw>
          </a:effectLst>
        </p:spPr>
      </p:pic>
      <p:sp>
        <p:nvSpPr>
          <p:cNvPr id="29700" name="Text Box 6"/>
          <p:cNvSpPr txBox="1">
            <a:spLocks noChangeArrowheads="1"/>
          </p:cNvSpPr>
          <p:nvPr/>
        </p:nvSpPr>
        <p:spPr bwMode="auto">
          <a:xfrm>
            <a:off x="1295400" y="5943600"/>
            <a:ext cx="7848600" cy="584200"/>
          </a:xfrm>
          <a:prstGeom prst="rect">
            <a:avLst/>
          </a:prstGeom>
          <a:noFill/>
          <a:ln w="9525">
            <a:noFill/>
            <a:miter lim="800000"/>
            <a:headEnd/>
            <a:tailEnd/>
          </a:ln>
        </p:spPr>
        <p:txBody>
          <a:bodyPr>
            <a:spAutoFit/>
          </a:bodyPr>
          <a:lstStyle/>
          <a:p>
            <a:r>
              <a:rPr lang="en-US" b="1"/>
              <a:t>Does this store match ur self-concept?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1524000"/>
            <a:ext cx="3124200" cy="4267200"/>
          </a:xfrm>
        </p:spPr>
        <p:txBody>
          <a:bodyPr/>
          <a:lstStyle/>
          <a:p>
            <a:r>
              <a:rPr lang="en-US" sz="3600" dirty="0" smtClean="0"/>
              <a:t>Which Consumer</a:t>
            </a:r>
            <a:br>
              <a:rPr lang="en-US" sz="3600" dirty="0" smtClean="0"/>
            </a:br>
            <a:r>
              <a:rPr lang="en-US" sz="3600" dirty="0" smtClean="0"/>
              <a:t>Self-Image Does This Ad Target, and Why?</a:t>
            </a:r>
          </a:p>
        </p:txBody>
      </p:sp>
      <p:pic>
        <p:nvPicPr>
          <p:cNvPr id="60419" name="Content Placeholder 4" descr="fig05_15.jpg"/>
          <p:cNvPicPr>
            <a:picLocks noGrp="1" noChangeAspect="1"/>
          </p:cNvPicPr>
          <p:nvPr>
            <p:ph idx="1"/>
          </p:nvPr>
        </p:nvPicPr>
        <p:blipFill>
          <a:blip r:embed="rId2" cstate="print"/>
          <a:srcRect/>
          <a:stretch>
            <a:fillRect/>
          </a:stretch>
        </p:blipFill>
        <p:spPr>
          <a:xfrm>
            <a:off x="3962400" y="0"/>
            <a:ext cx="5181600" cy="6876353"/>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8382000" y="304800"/>
            <a:ext cx="152400" cy="5791200"/>
          </a:xfrm>
          <a:prstGeom prst="rect">
            <a:avLst/>
          </a:prstGeom>
          <a:solidFill>
            <a:srgbClr val="C6C38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315" name="Title 1"/>
          <p:cNvSpPr>
            <a:spLocks noGrp="1"/>
          </p:cNvSpPr>
          <p:nvPr>
            <p:ph type="ctrTitle"/>
          </p:nvPr>
        </p:nvSpPr>
        <p:spPr/>
        <p:txBody>
          <a:bodyPr/>
          <a:lstStyle/>
          <a:p>
            <a:pPr eaLnBrk="1" hangingPunct="1"/>
            <a:r>
              <a:rPr lang="en-US" sz="2800" dirty="0" smtClean="0"/>
              <a:t>Session 7</a:t>
            </a:r>
          </a:p>
        </p:txBody>
      </p:sp>
      <p:sp>
        <p:nvSpPr>
          <p:cNvPr id="3" name="Subtitle 2"/>
          <p:cNvSpPr>
            <a:spLocks noGrp="1"/>
          </p:cNvSpPr>
          <p:nvPr>
            <p:ph type="subTitle" idx="1"/>
          </p:nvPr>
        </p:nvSpPr>
        <p:spPr/>
        <p:txBody>
          <a:bodyPr rtlCol="0">
            <a:noAutofit/>
          </a:bodyPr>
          <a:lstStyle/>
          <a:p>
            <a:pPr eaLnBrk="1" fontAlgn="auto" hangingPunct="1">
              <a:spcAft>
                <a:spcPts val="0"/>
              </a:spcAft>
              <a:defRPr/>
            </a:pPr>
            <a:r>
              <a:rPr lang="en-US" sz="6000" b="1" dirty="0" smtClean="0">
                <a:solidFill>
                  <a:schemeClr val="tx1"/>
                </a:solidFill>
              </a:rPr>
              <a:t>Personality and Consumer Behavior</a:t>
            </a:r>
            <a:endParaRPr lang="en-US" sz="6000" b="1" dirty="0">
              <a:solidFill>
                <a:schemeClr val="tx1"/>
              </a:solidFill>
            </a:endParaRPr>
          </a:p>
        </p:txBody>
      </p:sp>
      <p:sp>
        <p:nvSpPr>
          <p:cNvPr id="16" name="Rectangle 15"/>
          <p:cNvSpPr/>
          <p:nvPr/>
        </p:nvSpPr>
        <p:spPr>
          <a:xfrm>
            <a:off x="152400" y="6400800"/>
            <a:ext cx="8763000" cy="304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381000" y="1524000"/>
            <a:ext cx="3429000" cy="4602162"/>
          </a:xfrm>
        </p:spPr>
        <p:txBody>
          <a:bodyPr/>
          <a:lstStyle/>
          <a:p>
            <a:r>
              <a:rPr lang="en-US" sz="3200" dirty="0" smtClean="0"/>
              <a:t>Actual self-image because it tells middle-age women who like their hair long to continue doing so.</a:t>
            </a:r>
          </a:p>
        </p:txBody>
      </p:sp>
      <p:pic>
        <p:nvPicPr>
          <p:cNvPr id="61443" name="Content Placeholder 4" descr="fig05_15.jpg"/>
          <p:cNvPicPr>
            <a:picLocks noGrp="1" noChangeAspect="1"/>
          </p:cNvPicPr>
          <p:nvPr>
            <p:ph idx="1"/>
          </p:nvPr>
        </p:nvPicPr>
        <p:blipFill>
          <a:blip r:embed="rId2" cstate="print"/>
          <a:srcRect/>
          <a:stretch>
            <a:fillRect/>
          </a:stretch>
        </p:blipFill>
        <p:spPr>
          <a:xfrm>
            <a:off x="3976231" y="0"/>
            <a:ext cx="5167770" cy="68580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endParaRPr lang="en-US" smtClean="0"/>
          </a:p>
        </p:txBody>
      </p:sp>
      <p:pic>
        <p:nvPicPr>
          <p:cNvPr id="30723" name="Picture 5" descr="perception">
            <a:hlinkClick r:id="rId2"/>
          </p:cNvPr>
          <p:cNvPicPr>
            <a:picLocks noChangeAspect="1" noChangeArrowheads="1"/>
          </p:cNvPicPr>
          <p:nvPr/>
        </p:nvPicPr>
        <p:blipFill>
          <a:blip r:embed="rId3" cstate="print"/>
          <a:srcRect/>
          <a:stretch>
            <a:fillRect/>
          </a:stretch>
        </p:blipFill>
        <p:spPr bwMode="auto">
          <a:xfrm>
            <a:off x="2895600" y="1828800"/>
            <a:ext cx="3962400" cy="4802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6" name="Rectangle 6"/>
          <p:cNvSpPr>
            <a:spLocks noGrp="1" noChangeArrowheads="1"/>
          </p:cNvSpPr>
          <p:nvPr>
            <p:ph type="title"/>
          </p:nvPr>
        </p:nvSpPr>
        <p:spPr/>
        <p:txBody>
          <a:bodyPr rtlCol="0">
            <a:noAutofit/>
          </a:bodyPr>
          <a:lstStyle/>
          <a:p>
            <a:pPr eaLnBrk="1" fontAlgn="auto" hangingPunct="1">
              <a:spcAft>
                <a:spcPts val="0"/>
              </a:spcAft>
              <a:defRPr/>
            </a:pPr>
            <a:r>
              <a:rPr lang="en-US" dirty="0" smtClean="0">
                <a:solidFill>
                  <a:schemeClr val="bg2">
                    <a:lumMod val="25000"/>
                  </a:schemeClr>
                </a:solidFill>
              </a:rPr>
              <a:t>Personality and </a:t>
            </a:r>
            <a:br>
              <a:rPr lang="en-US" dirty="0" smtClean="0">
                <a:solidFill>
                  <a:schemeClr val="bg2">
                    <a:lumMod val="25000"/>
                  </a:schemeClr>
                </a:solidFill>
              </a:rPr>
            </a:br>
            <a:r>
              <a:rPr lang="en-US" dirty="0" smtClean="0">
                <a:solidFill>
                  <a:schemeClr val="bg2">
                    <a:lumMod val="25000"/>
                  </a:schemeClr>
                </a:solidFill>
              </a:rPr>
              <a:t>The Nature of Personality</a:t>
            </a:r>
            <a:endParaRPr lang="en-US" dirty="0">
              <a:solidFill>
                <a:schemeClr val="bg2">
                  <a:lumMod val="25000"/>
                </a:schemeClr>
              </a:solidFill>
            </a:endParaRPr>
          </a:p>
        </p:txBody>
      </p:sp>
      <p:sp>
        <p:nvSpPr>
          <p:cNvPr id="16387" name="Rectangle 7"/>
          <p:cNvSpPr>
            <a:spLocks noGrp="1" noChangeArrowheads="1"/>
          </p:cNvSpPr>
          <p:nvPr>
            <p:ph type="body" idx="1"/>
          </p:nvPr>
        </p:nvSpPr>
        <p:spPr/>
        <p:txBody>
          <a:bodyPr/>
          <a:lstStyle/>
          <a:p>
            <a:pPr eaLnBrk="1" hangingPunct="1"/>
            <a:r>
              <a:rPr lang="en-US" dirty="0" smtClean="0"/>
              <a:t>The inner psychological characteristics that both determine and reflect how a person responds to his or her environment</a:t>
            </a:r>
          </a:p>
          <a:p>
            <a:pPr eaLnBrk="1" hangingPunct="1"/>
            <a:r>
              <a:rPr lang="en-US" dirty="0" smtClean="0"/>
              <a:t>The Nature of Personality:</a:t>
            </a:r>
          </a:p>
          <a:p>
            <a:pPr lvl="1" eaLnBrk="1" hangingPunct="1"/>
            <a:r>
              <a:rPr lang="en-US" dirty="0" smtClean="0"/>
              <a:t>Personality reflects individual </a:t>
            </a:r>
            <a:r>
              <a:rPr lang="en-US" dirty="0" smtClean="0"/>
              <a:t>characteristics</a:t>
            </a:r>
            <a:endParaRPr lang="en-US" dirty="0" smtClean="0"/>
          </a:p>
          <a:p>
            <a:pPr lvl="1" eaLnBrk="1" hangingPunct="1"/>
            <a:r>
              <a:rPr lang="en-US" dirty="0" smtClean="0"/>
              <a:t>Personality is consistent and </a:t>
            </a:r>
            <a:r>
              <a:rPr lang="en-US" dirty="0" smtClean="0"/>
              <a:t>long-lasting</a:t>
            </a:r>
            <a:endParaRPr lang="en-US" dirty="0" smtClean="0"/>
          </a:p>
          <a:p>
            <a:pPr lvl="1" eaLnBrk="1" hangingPunct="1"/>
            <a:r>
              <a:rPr lang="en-US" dirty="0" smtClean="0"/>
              <a:t>Personality can change</a:t>
            </a:r>
          </a:p>
          <a:p>
            <a:pPr eaLnBrk="1" hangingPunct="1"/>
            <a:endParaRPr lang="en-US" dirty="0" smtClean="0"/>
          </a:p>
        </p:txBody>
      </p:sp>
    </p:spTree>
  </p:cSld>
  <p:clrMapOvr>
    <a:masterClrMapping/>
  </p:clrMapOvr>
  <p:transition>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Discussion Questions</a:t>
            </a:r>
          </a:p>
        </p:txBody>
      </p:sp>
      <p:sp>
        <p:nvSpPr>
          <p:cNvPr id="178179" name="Rectangle 3"/>
          <p:cNvSpPr>
            <a:spLocks noGrp="1" noChangeArrowheads="1"/>
          </p:cNvSpPr>
          <p:nvPr>
            <p:ph type="body" idx="1"/>
          </p:nvPr>
        </p:nvSpPr>
        <p:spPr>
          <a:xfrm>
            <a:off x="457200" y="1752600"/>
            <a:ext cx="2743200" cy="4373563"/>
          </a:xfrm>
        </p:spPr>
        <p:txBody>
          <a:bodyPr rtlCol="0">
            <a:normAutofit lnSpcReduction="10000"/>
          </a:bodyPr>
          <a:lstStyle/>
          <a:p>
            <a:pPr eaLnBrk="1" fontAlgn="auto" hangingPunct="1">
              <a:spcAft>
                <a:spcPts val="0"/>
              </a:spcAft>
              <a:buFont typeface="Arial" pitchFamily="34" charset="0"/>
              <a:buChar char="•"/>
              <a:defRPr/>
            </a:pPr>
            <a:r>
              <a:rPr lang="en-US" dirty="0"/>
              <a:t>How would you describe your personality?</a:t>
            </a:r>
          </a:p>
          <a:p>
            <a:pPr eaLnBrk="1" fontAlgn="auto" hangingPunct="1">
              <a:spcAft>
                <a:spcPts val="0"/>
              </a:spcAft>
              <a:buFont typeface="Arial" pitchFamily="34" charset="0"/>
              <a:buChar char="•"/>
              <a:defRPr/>
            </a:pPr>
            <a:r>
              <a:rPr lang="en-US" dirty="0"/>
              <a:t>How does it influence products that you purchase?</a:t>
            </a:r>
          </a:p>
          <a:p>
            <a:pPr eaLnBrk="1" fontAlgn="auto" hangingPunct="1">
              <a:spcAft>
                <a:spcPts val="0"/>
              </a:spcAft>
              <a:buFontTx/>
              <a:buNone/>
              <a:defRPr/>
            </a:pPr>
            <a:endParaRPr lang="en-US" dirty="0"/>
          </a:p>
        </p:txBody>
      </p:sp>
      <p:pic>
        <p:nvPicPr>
          <p:cNvPr id="17415" name="Picture 7" descr="ch4 - Woman shopping.jpg"/>
          <p:cNvPicPr>
            <a:picLocks noChangeAspect="1"/>
          </p:cNvPicPr>
          <p:nvPr/>
        </p:nvPicPr>
        <p:blipFill>
          <a:blip r:embed="rId3" cstate="print"/>
          <a:srcRect/>
          <a:stretch>
            <a:fillRect/>
          </a:stretch>
        </p:blipFill>
        <p:spPr bwMode="auto">
          <a:xfrm>
            <a:off x="3962400" y="1676400"/>
            <a:ext cx="4191000" cy="447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en-US" smtClean="0"/>
              <a:t>Theories of Personality</a:t>
            </a:r>
          </a:p>
        </p:txBody>
      </p:sp>
      <p:sp>
        <p:nvSpPr>
          <p:cNvPr id="18435" name="Rectangle 5"/>
          <p:cNvSpPr>
            <a:spLocks noGrp="1" noChangeArrowheads="1"/>
          </p:cNvSpPr>
          <p:nvPr>
            <p:ph type="body" idx="1"/>
          </p:nvPr>
        </p:nvSpPr>
        <p:spPr/>
        <p:txBody>
          <a:bodyPr/>
          <a:lstStyle/>
          <a:p>
            <a:pPr eaLnBrk="1" hangingPunct="1">
              <a:lnSpc>
                <a:spcPct val="90000"/>
              </a:lnSpc>
            </a:pPr>
            <a:r>
              <a:rPr lang="en-US" dirty="0" smtClean="0"/>
              <a:t>Freudian theory</a:t>
            </a:r>
          </a:p>
          <a:p>
            <a:pPr lvl="1" eaLnBrk="1" hangingPunct="1">
              <a:lnSpc>
                <a:spcPct val="90000"/>
              </a:lnSpc>
            </a:pPr>
            <a:r>
              <a:rPr lang="en-US" dirty="0" smtClean="0"/>
              <a:t>Unconscious needs or drives are at the heart of human motivation</a:t>
            </a:r>
          </a:p>
          <a:p>
            <a:pPr eaLnBrk="1" hangingPunct="1">
              <a:lnSpc>
                <a:spcPct val="90000"/>
              </a:lnSpc>
            </a:pPr>
            <a:r>
              <a:rPr lang="en-US" dirty="0" smtClean="0"/>
              <a:t>Neo-Freudian personality theory</a:t>
            </a:r>
          </a:p>
          <a:p>
            <a:pPr lvl="1" eaLnBrk="1" hangingPunct="1">
              <a:lnSpc>
                <a:spcPct val="90000"/>
              </a:lnSpc>
            </a:pPr>
            <a:r>
              <a:rPr lang="en-US" dirty="0" smtClean="0"/>
              <a:t>Social relationships are fundamental to the formation and development of personality</a:t>
            </a:r>
          </a:p>
          <a:p>
            <a:pPr marL="0" indent="0" eaLnBrk="1" hangingPunct="1">
              <a:lnSpc>
                <a:spcPct val="90000"/>
              </a:lnSpc>
              <a:buNone/>
            </a:pPr>
            <a:endParaRPr lang="en-US" dirty="0" smtClean="0"/>
          </a:p>
        </p:txBody>
      </p:sp>
    </p:spTree>
  </p:cSld>
  <p:clrMapOvr>
    <a:masterClrMapping/>
  </p:clrMapOvr>
  <p:transition>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p:cNvSpPr>
            <a:spLocks noGrp="1" noChangeArrowheads="1"/>
          </p:cNvSpPr>
          <p:nvPr>
            <p:ph type="title"/>
          </p:nvPr>
        </p:nvSpPr>
        <p:spPr/>
        <p:txBody>
          <a:bodyPr/>
          <a:lstStyle/>
          <a:p>
            <a:pPr eaLnBrk="1" hangingPunct="1"/>
            <a:r>
              <a:rPr lang="en-US" smtClean="0"/>
              <a:t>Freudian Theory</a:t>
            </a:r>
          </a:p>
        </p:txBody>
      </p:sp>
      <p:sp>
        <p:nvSpPr>
          <p:cNvPr id="105479" name="Rectangle 7"/>
          <p:cNvSpPr>
            <a:spLocks noGrp="1" noChangeArrowheads="1"/>
          </p:cNvSpPr>
          <p:nvPr>
            <p:ph sz="half" idx="1"/>
          </p:nvPr>
        </p:nvSpPr>
        <p:spPr>
          <a:xfrm>
            <a:off x="457200" y="1600200"/>
            <a:ext cx="4648200" cy="4525963"/>
          </a:xfrm>
        </p:spPr>
        <p:txBody>
          <a:bodyPr rtlCol="0">
            <a:normAutofit/>
          </a:bodyPr>
          <a:lstStyle/>
          <a:p>
            <a:pPr eaLnBrk="1" fontAlgn="auto" hangingPunct="1">
              <a:spcAft>
                <a:spcPts val="0"/>
              </a:spcAft>
              <a:buFont typeface="Arial" pitchFamily="34" charset="0"/>
              <a:buChar char="•"/>
              <a:defRPr/>
            </a:pPr>
            <a:r>
              <a:rPr lang="en-US" dirty="0"/>
              <a:t>Id</a:t>
            </a:r>
          </a:p>
          <a:p>
            <a:pPr lvl="1" eaLnBrk="1" fontAlgn="auto" hangingPunct="1">
              <a:spcAft>
                <a:spcPts val="0"/>
              </a:spcAft>
              <a:buFont typeface="Arial" pitchFamily="34" charset="0"/>
              <a:buChar char="–"/>
              <a:defRPr/>
            </a:pPr>
            <a:r>
              <a:rPr lang="en-US" dirty="0" smtClean="0"/>
              <a:t>pleasure principle</a:t>
            </a:r>
          </a:p>
          <a:p>
            <a:pPr eaLnBrk="1" fontAlgn="auto" hangingPunct="1">
              <a:spcAft>
                <a:spcPts val="0"/>
              </a:spcAft>
              <a:defRPr/>
            </a:pPr>
            <a:r>
              <a:rPr lang="en-US" dirty="0" smtClean="0"/>
              <a:t>The Superego: </a:t>
            </a:r>
          </a:p>
          <a:p>
            <a:pPr lvl="1" eaLnBrk="1" fontAlgn="auto" hangingPunct="1">
              <a:spcAft>
                <a:spcPts val="0"/>
              </a:spcAft>
              <a:buFont typeface="Arial" pitchFamily="34" charset="0"/>
              <a:buChar char="–"/>
              <a:defRPr/>
            </a:pPr>
            <a:r>
              <a:rPr lang="en-US" dirty="0" smtClean="0"/>
              <a:t>social, moral, &amp; ethical inhibitions</a:t>
            </a:r>
          </a:p>
          <a:p>
            <a:pPr eaLnBrk="1" fontAlgn="auto" hangingPunct="1">
              <a:spcAft>
                <a:spcPts val="0"/>
              </a:spcAft>
              <a:defRPr/>
            </a:pPr>
            <a:r>
              <a:rPr lang="en-US" dirty="0" smtClean="0"/>
              <a:t>The Ego: </a:t>
            </a:r>
          </a:p>
          <a:p>
            <a:pPr lvl="1" eaLnBrk="1" fontAlgn="auto" hangingPunct="1">
              <a:spcAft>
                <a:spcPts val="0"/>
              </a:spcAft>
              <a:buFont typeface="Arial" pitchFamily="34" charset="0"/>
              <a:buChar char="–"/>
              <a:defRPr/>
            </a:pPr>
            <a:r>
              <a:rPr lang="en-US" dirty="0" smtClean="0"/>
              <a:t>mediator between id’s impulses &amp; superego’s restrictions</a:t>
            </a:r>
          </a:p>
          <a:p>
            <a:pPr eaLnBrk="1" fontAlgn="auto" hangingPunct="1">
              <a:spcAft>
                <a:spcPts val="0"/>
              </a:spcAft>
              <a:buFont typeface="Arial" pitchFamily="34" charset="0"/>
              <a:buChar char="•"/>
              <a:defRPr/>
            </a:pPr>
            <a:endParaRPr lang="en-US" dirty="0"/>
          </a:p>
        </p:txBody>
      </p:sp>
      <p:pic>
        <p:nvPicPr>
          <p:cNvPr id="19464" name="Picture 8" descr="fig05_03.jpg"/>
          <p:cNvPicPr>
            <a:picLocks noChangeAspect="1"/>
          </p:cNvPicPr>
          <p:nvPr/>
        </p:nvPicPr>
        <p:blipFill>
          <a:blip r:embed="rId3" cstate="print"/>
          <a:srcRect/>
          <a:stretch>
            <a:fillRect/>
          </a:stretch>
        </p:blipFill>
        <p:spPr bwMode="auto">
          <a:xfrm>
            <a:off x="4495800" y="2819400"/>
            <a:ext cx="4030663" cy="2271713"/>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50" name="Rectangle 6"/>
          <p:cNvSpPr>
            <a:spLocks noGrp="1" noChangeArrowheads="1"/>
          </p:cNvSpPr>
          <p:nvPr>
            <p:ph type="title"/>
          </p:nvPr>
        </p:nvSpPr>
        <p:spPr>
          <a:xfrm>
            <a:off x="457200" y="76200"/>
            <a:ext cx="8229600" cy="1143000"/>
          </a:xfrm>
        </p:spPr>
        <p:txBody>
          <a:bodyPr rtlCol="0">
            <a:noAutofit/>
          </a:bodyPr>
          <a:lstStyle/>
          <a:p>
            <a:pPr eaLnBrk="1" fontAlgn="auto" hangingPunct="1">
              <a:spcAft>
                <a:spcPts val="0"/>
              </a:spcAft>
              <a:defRPr/>
            </a:pPr>
            <a:r>
              <a:rPr lang="en-US" dirty="0" smtClean="0">
                <a:solidFill>
                  <a:schemeClr val="bg2">
                    <a:lumMod val="25000"/>
                  </a:schemeClr>
                </a:solidFill>
              </a:rPr>
              <a:t>Snack Foods and Personality Traits</a:t>
            </a:r>
            <a:endParaRPr lang="en-US" dirty="0">
              <a:solidFill>
                <a:schemeClr val="bg2">
                  <a:lumMod val="25000"/>
                </a:schemeClr>
              </a:solidFill>
            </a:endParaRPr>
          </a:p>
        </p:txBody>
      </p:sp>
      <p:graphicFrame>
        <p:nvGraphicFramePr>
          <p:cNvPr id="10" name="Table 9"/>
          <p:cNvGraphicFramePr>
            <a:graphicFrameLocks noGrp="1"/>
          </p:cNvGraphicFramePr>
          <p:nvPr/>
        </p:nvGraphicFramePr>
        <p:xfrm>
          <a:off x="228600" y="1219200"/>
          <a:ext cx="8610600" cy="5285374"/>
        </p:xfrm>
        <a:graphic>
          <a:graphicData uri="http://schemas.openxmlformats.org/drawingml/2006/table">
            <a:tbl>
              <a:tblPr firstRow="1" bandRow="1">
                <a:tableStyleId>{F5AB1C69-6EDB-4FF4-983F-18BD219EF322}</a:tableStyleId>
              </a:tblPr>
              <a:tblGrid>
                <a:gridCol w="1399223">
                  <a:extLst>
                    <a:ext uri="{9D8B030D-6E8A-4147-A177-3AD203B41FA5}">
                      <a16:colId xmlns:a16="http://schemas.microsoft.com/office/drawing/2014/main" val="20000"/>
                    </a:ext>
                  </a:extLst>
                </a:gridCol>
                <a:gridCol w="7211377">
                  <a:extLst>
                    <a:ext uri="{9D8B030D-6E8A-4147-A177-3AD203B41FA5}">
                      <a16:colId xmlns:a16="http://schemas.microsoft.com/office/drawing/2014/main" val="20001"/>
                    </a:ext>
                  </a:extLst>
                </a:gridCol>
              </a:tblGrid>
              <a:tr h="817445">
                <a:tc>
                  <a:txBody>
                    <a:bodyPr/>
                    <a:lstStyle/>
                    <a:p>
                      <a:r>
                        <a:rPr lang="en-US" sz="2400" dirty="0" smtClean="0"/>
                        <a:t>Snack</a:t>
                      </a:r>
                      <a:r>
                        <a:rPr lang="en-US" sz="2400" baseline="0" dirty="0" smtClean="0"/>
                        <a:t> Foods</a:t>
                      </a:r>
                      <a:endParaRPr lang="en-US" sz="2400" dirty="0"/>
                    </a:p>
                  </a:txBody>
                  <a:tcPr/>
                </a:tc>
                <a:tc>
                  <a:txBody>
                    <a:bodyPr/>
                    <a:lstStyle/>
                    <a:p>
                      <a:r>
                        <a:rPr lang="en-US" sz="2400" dirty="0" smtClean="0"/>
                        <a:t>Personality Traits</a:t>
                      </a:r>
                      <a:endParaRPr lang="en-US" sz="2400" dirty="0"/>
                    </a:p>
                  </a:txBody>
                  <a:tcPr/>
                </a:tc>
                <a:extLst>
                  <a:ext uri="{0D108BD9-81ED-4DB2-BD59-A6C34878D82A}">
                    <a16:rowId xmlns:a16="http://schemas.microsoft.com/office/drawing/2014/main" val="10000"/>
                  </a:ext>
                </a:extLst>
              </a:tr>
              <a:tr h="817445">
                <a:tc>
                  <a:txBody>
                    <a:bodyPr/>
                    <a:lstStyle/>
                    <a:p>
                      <a:r>
                        <a:rPr lang="en-US" sz="2400" kern="1200" baseline="0" dirty="0" smtClean="0"/>
                        <a:t>Potato chips</a:t>
                      </a:r>
                      <a:endParaRPr lang="en-US" sz="2400" dirty="0"/>
                    </a:p>
                  </a:txBody>
                  <a:tcPr/>
                </a:tc>
                <a:tc>
                  <a:txBody>
                    <a:bodyPr/>
                    <a:lstStyle/>
                    <a:p>
                      <a:r>
                        <a:rPr lang="en-US" sz="2400" kern="1200" baseline="0" dirty="0" smtClean="0"/>
                        <a:t>Ambitious, successful, high achiever, impatient with less than the best.</a:t>
                      </a:r>
                      <a:endParaRPr lang="en-US" sz="2400" dirty="0"/>
                    </a:p>
                  </a:txBody>
                  <a:tcPr/>
                </a:tc>
                <a:extLst>
                  <a:ext uri="{0D108BD9-81ED-4DB2-BD59-A6C34878D82A}">
                    <a16:rowId xmlns:a16="http://schemas.microsoft.com/office/drawing/2014/main" val="10001"/>
                  </a:ext>
                </a:extLst>
              </a:tr>
              <a:tr h="817445">
                <a:tc>
                  <a:txBody>
                    <a:bodyPr/>
                    <a:lstStyle/>
                    <a:p>
                      <a:r>
                        <a:rPr lang="en-US" sz="2400" kern="1200" baseline="0" dirty="0" smtClean="0"/>
                        <a:t>Tortilla chips</a:t>
                      </a:r>
                      <a:endParaRPr lang="en-US" sz="2400" dirty="0"/>
                    </a:p>
                  </a:txBody>
                  <a:tcPr/>
                </a:tc>
                <a:tc>
                  <a:txBody>
                    <a:bodyPr/>
                    <a:lstStyle/>
                    <a:p>
                      <a:r>
                        <a:rPr lang="en-US" sz="2400" kern="1200" baseline="0" dirty="0" smtClean="0"/>
                        <a:t>Perfectionist, high expectations, punctual, conservative, responsible.</a:t>
                      </a:r>
                      <a:endParaRPr lang="en-US" sz="2400" dirty="0"/>
                    </a:p>
                  </a:txBody>
                  <a:tcPr/>
                </a:tc>
                <a:extLst>
                  <a:ext uri="{0D108BD9-81ED-4DB2-BD59-A6C34878D82A}">
                    <a16:rowId xmlns:a16="http://schemas.microsoft.com/office/drawing/2014/main" val="10002"/>
                  </a:ext>
                </a:extLst>
              </a:tr>
              <a:tr h="817445">
                <a:tc>
                  <a:txBody>
                    <a:bodyPr/>
                    <a:lstStyle/>
                    <a:p>
                      <a:r>
                        <a:rPr lang="en-US" sz="2400" kern="1200" baseline="0" dirty="0" smtClean="0"/>
                        <a:t>Pretzels</a:t>
                      </a:r>
                      <a:endParaRPr lang="en-US" sz="2400" dirty="0"/>
                    </a:p>
                  </a:txBody>
                  <a:tcPr/>
                </a:tc>
                <a:tc>
                  <a:txBody>
                    <a:bodyPr/>
                    <a:lstStyle/>
                    <a:p>
                      <a:r>
                        <a:rPr lang="en-US" sz="2400" kern="1200" baseline="0" dirty="0" smtClean="0"/>
                        <a:t>Lively, easily bored with same old routine, flirtatious, intuitive, may over commit to projects.</a:t>
                      </a:r>
                      <a:endParaRPr lang="en-US" sz="2400" dirty="0"/>
                    </a:p>
                  </a:txBody>
                  <a:tcPr/>
                </a:tc>
                <a:extLst>
                  <a:ext uri="{0D108BD9-81ED-4DB2-BD59-A6C34878D82A}">
                    <a16:rowId xmlns:a16="http://schemas.microsoft.com/office/drawing/2014/main" val="10003"/>
                  </a:ext>
                </a:extLst>
              </a:tr>
              <a:tr h="817445">
                <a:tc>
                  <a:txBody>
                    <a:bodyPr/>
                    <a:lstStyle/>
                    <a:p>
                      <a:r>
                        <a:rPr lang="en-US" sz="2400" kern="1200" baseline="0" dirty="0" smtClean="0"/>
                        <a:t>Snack crackers</a:t>
                      </a:r>
                      <a:endParaRPr lang="en-US" sz="2400" dirty="0"/>
                    </a:p>
                  </a:txBody>
                  <a:tcPr/>
                </a:tc>
                <a:tc>
                  <a:txBody>
                    <a:bodyPr/>
                    <a:lstStyle/>
                    <a:p>
                      <a:r>
                        <a:rPr lang="en-US" sz="2400" kern="1200" baseline="0" dirty="0" smtClean="0"/>
                        <a:t>Rational, logical, contemplative, shy, prefers time alone.</a:t>
                      </a:r>
                      <a:endParaRPr lang="en-US" sz="2400" dirty="0"/>
                    </a:p>
                  </a:txBody>
                  <a:tcPr/>
                </a:tc>
                <a:extLst>
                  <a:ext uri="{0D108BD9-81ED-4DB2-BD59-A6C34878D82A}">
                    <a16:rowId xmlns:a16="http://schemas.microsoft.com/office/drawing/2014/main" val="10004"/>
                  </a:ext>
                </a:extLst>
              </a:tr>
              <a:tr h="1170574">
                <a:tc>
                  <a:txBody>
                    <a:bodyPr/>
                    <a:lstStyle/>
                    <a:p>
                      <a:r>
                        <a:rPr lang="en-US" sz="2400" kern="1200" baseline="0" dirty="0" smtClean="0"/>
                        <a:t>Cheese curls</a:t>
                      </a:r>
                      <a:endParaRPr lang="en-US" sz="2400" dirty="0"/>
                    </a:p>
                  </a:txBody>
                  <a:tcPr/>
                </a:tc>
                <a:tc>
                  <a:txBody>
                    <a:bodyPr/>
                    <a:lstStyle/>
                    <a:p>
                      <a:r>
                        <a:rPr lang="en-US" sz="2400" kern="1200" baseline="0" dirty="0" smtClean="0"/>
                        <a:t>Conscientious, principled, proper, fair, may appear rigid but has great integrity, plans ahead, loves order.</a:t>
                      </a:r>
                      <a:endParaRPr lang="en-US" sz="2400" dirty="0"/>
                    </a:p>
                  </a:txBody>
                  <a:tcPr/>
                </a:tc>
                <a:extLst>
                  <a:ext uri="{0D108BD9-81ED-4DB2-BD59-A6C34878D82A}">
                    <a16:rowId xmlns:a16="http://schemas.microsoft.com/office/drawing/2014/main" val="10005"/>
                  </a:ext>
                </a:extLst>
              </a:tr>
            </a:tbl>
          </a:graphicData>
        </a:graphic>
      </p:graphicFrame>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Neo-Freudian Personality Theory</a:t>
            </a:r>
          </a:p>
        </p:txBody>
      </p:sp>
      <p:sp>
        <p:nvSpPr>
          <p:cNvPr id="4" name="Content Placeholder 3"/>
          <p:cNvSpPr>
            <a:spLocks noGrp="1"/>
          </p:cNvSpPr>
          <p:nvPr>
            <p:ph idx="1"/>
          </p:nvPr>
        </p:nvSpPr>
        <p:spPr/>
        <p:txBody>
          <a:bodyPr/>
          <a:lstStyle/>
          <a:p>
            <a:r>
              <a:rPr lang="en-US" dirty="0" smtClean="0"/>
              <a:t>Social relationships are fundamental to personality</a:t>
            </a:r>
          </a:p>
          <a:p>
            <a:pPr lvl="1"/>
            <a:r>
              <a:rPr lang="en-US" dirty="0" smtClean="0"/>
              <a:t>Compliant:   move toward others</a:t>
            </a:r>
          </a:p>
          <a:p>
            <a:pPr lvl="1"/>
            <a:r>
              <a:rPr lang="en-US" dirty="0" smtClean="0"/>
              <a:t>Aggressive:   move against others</a:t>
            </a:r>
          </a:p>
          <a:p>
            <a:pPr lvl="1"/>
            <a:r>
              <a:rPr lang="en-US" dirty="0" smtClean="0"/>
              <a:t>Detached:   move away from others</a:t>
            </a:r>
          </a:p>
          <a:p>
            <a:endParaRPr lang="en-US" dirty="0"/>
          </a:p>
        </p:txBody>
      </p:sp>
      <p:pic>
        <p:nvPicPr>
          <p:cNvPr id="5" name="Picture 2"/>
          <p:cNvPicPr>
            <a:picLocks noChangeAspect="1" noChangeArrowheads="1"/>
          </p:cNvPicPr>
          <p:nvPr/>
        </p:nvPicPr>
        <p:blipFill>
          <a:blip r:embed="rId3" cstate="print"/>
          <a:srcRect/>
          <a:stretch>
            <a:fillRect/>
          </a:stretch>
        </p:blipFill>
        <p:spPr bwMode="auto">
          <a:xfrm>
            <a:off x="6019800" y="4267200"/>
            <a:ext cx="2548819" cy="259080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685800" y="4448175"/>
            <a:ext cx="1943100" cy="2409825"/>
          </a:xfrm>
          <a:prstGeom prst="rect">
            <a:avLst/>
          </a:prstGeom>
          <a:noFill/>
          <a:ln w="9525">
            <a:noFill/>
            <a:miter lim="800000"/>
            <a:headEnd/>
            <a:tailEnd/>
          </a:ln>
        </p:spPr>
      </p:pic>
      <p:pic>
        <p:nvPicPr>
          <p:cNvPr id="7" name="Picture 2"/>
          <p:cNvPicPr>
            <a:picLocks noChangeAspect="1" noChangeArrowheads="1"/>
          </p:cNvPicPr>
          <p:nvPr/>
        </p:nvPicPr>
        <p:blipFill>
          <a:blip r:embed="rId5" cstate="print"/>
          <a:srcRect/>
          <a:stretch>
            <a:fillRect/>
          </a:stretch>
        </p:blipFill>
        <p:spPr bwMode="auto">
          <a:xfrm>
            <a:off x="3048000" y="4610100"/>
            <a:ext cx="2295525" cy="224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z="3200" smtClean="0"/>
              <a:t>Why Is Appealing to an Aggressive Consumer a Logical Position for This Product?</a:t>
            </a:r>
          </a:p>
        </p:txBody>
      </p:sp>
      <p:pic>
        <p:nvPicPr>
          <p:cNvPr id="24579" name="Content Placeholder 4" descr="fig05_04.jpg"/>
          <p:cNvPicPr>
            <a:picLocks noGrp="1" noChangeAspect="1"/>
          </p:cNvPicPr>
          <p:nvPr>
            <p:ph idx="1"/>
          </p:nvPr>
        </p:nvPicPr>
        <p:blipFill>
          <a:blip r:embed="rId2" cstate="print"/>
          <a:srcRect/>
          <a:stretch>
            <a:fillRect/>
          </a:stretch>
        </p:blipFill>
        <p:spPr>
          <a:xfrm>
            <a:off x="2917825" y="1752600"/>
            <a:ext cx="3308350" cy="4373563"/>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9">
      <a:dk1>
        <a:sysClr val="windowText" lastClr="000000"/>
      </a:dk1>
      <a:lt1>
        <a:sysClr val="window" lastClr="FFFFFF"/>
      </a:lt1>
      <a:dk2>
        <a:srgbClr val="1F497D"/>
      </a:dk2>
      <a:lt2>
        <a:srgbClr val="EEECE1"/>
      </a:lt2>
      <a:accent1>
        <a:srgbClr val="4F81BD"/>
      </a:accent1>
      <a:accent2>
        <a:srgbClr val="D6D1B7"/>
      </a:accent2>
      <a:accent3>
        <a:srgbClr val="938953"/>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8725</TotalTime>
  <Words>1364</Words>
  <Application>Microsoft Office PowerPoint</Application>
  <PresentationFormat>On-screen Show (4:3)</PresentationFormat>
  <Paragraphs>103</Paragraphs>
  <Slides>21</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Arial</vt:lpstr>
      <vt:lpstr>Calibri</vt:lpstr>
      <vt:lpstr>Century Gothic</vt:lpstr>
      <vt:lpstr>ヒラギノ角ゴ Pro W3</vt:lpstr>
      <vt:lpstr>Office Theme</vt:lpstr>
      <vt:lpstr>Blank Presentation</vt:lpstr>
      <vt:lpstr>PowerPoint Presentation</vt:lpstr>
      <vt:lpstr>Session 7</vt:lpstr>
      <vt:lpstr>Personality and  The Nature of Personality</vt:lpstr>
      <vt:lpstr>Discussion Questions</vt:lpstr>
      <vt:lpstr>Theories of Personality</vt:lpstr>
      <vt:lpstr>Freudian Theory</vt:lpstr>
      <vt:lpstr>Snack Foods and Personality Traits</vt:lpstr>
      <vt:lpstr>Neo-Freudian Personality Theory</vt:lpstr>
      <vt:lpstr>Why Is Appealing to an Aggressive Consumer a Logical Position for This Product?</vt:lpstr>
      <vt:lpstr>Because its Consumer Seeks to Win and Achieve Recognition</vt:lpstr>
      <vt:lpstr>Consumer Innovativeness</vt:lpstr>
      <vt:lpstr>Dogmatism</vt:lpstr>
      <vt:lpstr>Variety-Novelty Seeking</vt:lpstr>
      <vt:lpstr>Cognitive Personality Factors</vt:lpstr>
      <vt:lpstr>Cognitive Personality Factors</vt:lpstr>
      <vt:lpstr>One or Multiple Selves</vt:lpstr>
      <vt:lpstr>Self-Image / Self-concept</vt:lpstr>
      <vt:lpstr>Self-Congruency</vt:lpstr>
      <vt:lpstr>Which Consumer Self-Image Does This Ad Target, and Why?</vt:lpstr>
      <vt:lpstr>Actual self-image because it tells middle-age women who like their hair long to continue doing so.</vt:lpstr>
      <vt:lpstr>PowerPoint Presentation</vt:lpstr>
    </vt:vector>
  </TitlesOfParts>
  <Company>School of Management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Ronnie Das</cp:lastModifiedBy>
  <cp:revision>145</cp:revision>
  <dcterms:created xsi:type="dcterms:W3CDTF">2009-03-11T14:14:40Z</dcterms:created>
  <dcterms:modified xsi:type="dcterms:W3CDTF">2021-01-11T12:19:29Z</dcterms:modified>
</cp:coreProperties>
</file>