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4"/>
  </p:notesMasterIdLst>
  <p:handoutMasterIdLst>
    <p:handoutMasterId r:id="rId25"/>
  </p:handoutMasterIdLst>
  <p:sldIdLst>
    <p:sldId id="256" r:id="rId3"/>
    <p:sldId id="340" r:id="rId4"/>
    <p:sldId id="343" r:id="rId5"/>
    <p:sldId id="258" r:id="rId6"/>
    <p:sldId id="381" r:id="rId7"/>
    <p:sldId id="344" r:id="rId8"/>
    <p:sldId id="382" r:id="rId9"/>
    <p:sldId id="443" r:id="rId10"/>
    <p:sldId id="444" r:id="rId11"/>
    <p:sldId id="384" r:id="rId12"/>
    <p:sldId id="265" r:id="rId13"/>
    <p:sldId id="266" r:id="rId14"/>
    <p:sldId id="445" r:id="rId15"/>
    <p:sldId id="345" r:id="rId16"/>
    <p:sldId id="267" r:id="rId17"/>
    <p:sldId id="316" r:id="rId18"/>
    <p:sldId id="289" r:id="rId19"/>
    <p:sldId id="332" r:id="rId20"/>
    <p:sldId id="328" r:id="rId21"/>
    <p:sldId id="425" r:id="rId22"/>
    <p:sldId id="428"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66CCFF"/>
    <a:srgbClr val="CCFFFF"/>
    <a:srgbClr val="DDDDDD"/>
    <a:srgbClr val="B10909"/>
    <a:srgbClr val="0066CC"/>
    <a:srgbClr val="A50021"/>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67" autoAdjust="0"/>
    <p:restoredTop sz="86380" autoAdjust="0"/>
  </p:normalViewPr>
  <p:slideViewPr>
    <p:cSldViewPr>
      <p:cViewPr varScale="1">
        <p:scale>
          <a:sx n="60" d="100"/>
          <a:sy n="60" d="100"/>
        </p:scale>
        <p:origin x="1638"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5BF8E6-A1D0-4179-BCDE-3BAF75D38BEA}" type="doc">
      <dgm:prSet loTypeId="urn:microsoft.com/office/officeart/2005/8/layout/hList1" loCatId="list" qsTypeId="urn:microsoft.com/office/officeart/2005/8/quickstyle/simple1" qsCatId="simple" csTypeId="urn:microsoft.com/office/officeart/2005/8/colors/colorful1#1" csCatId="colorful" phldr="1"/>
      <dgm:spPr/>
      <dgm:t>
        <a:bodyPr/>
        <a:lstStyle/>
        <a:p>
          <a:endParaRPr lang="en-US"/>
        </a:p>
      </dgm:t>
    </dgm:pt>
    <dgm:pt modelId="{5527D089-A2C2-49F0-A632-D087B33E93D5}">
      <dgm:prSet/>
      <dgm:spPr/>
      <dgm:t>
        <a:bodyPr/>
        <a:lstStyle/>
        <a:p>
          <a:pPr rtl="0"/>
          <a:r>
            <a:rPr lang="en-US" b="1" dirty="0" smtClean="0"/>
            <a:t>Behavioral Learning</a:t>
          </a:r>
          <a:endParaRPr lang="en-US" dirty="0"/>
        </a:p>
      </dgm:t>
    </dgm:pt>
    <dgm:pt modelId="{5ED1CFD1-BA9F-4F7B-8D9F-B064F6564E90}" type="parTrans" cxnId="{56D45B35-044F-4ED6-81BD-FCAD45176021}">
      <dgm:prSet/>
      <dgm:spPr/>
      <dgm:t>
        <a:bodyPr/>
        <a:lstStyle/>
        <a:p>
          <a:endParaRPr lang="en-US"/>
        </a:p>
      </dgm:t>
    </dgm:pt>
    <dgm:pt modelId="{D150B322-E8BC-4BBD-9FCE-6B0997217808}" type="sibTrans" cxnId="{56D45B35-044F-4ED6-81BD-FCAD45176021}">
      <dgm:prSet/>
      <dgm:spPr/>
      <dgm:t>
        <a:bodyPr/>
        <a:lstStyle/>
        <a:p>
          <a:endParaRPr lang="en-US"/>
        </a:p>
      </dgm:t>
    </dgm:pt>
    <dgm:pt modelId="{E88EC617-5C3B-4DFA-8333-618D9A1AB758}">
      <dgm:prSet/>
      <dgm:spPr/>
      <dgm:t>
        <a:bodyPr/>
        <a:lstStyle/>
        <a:p>
          <a:pPr algn="l" rtl="0"/>
          <a:r>
            <a:rPr lang="en-US" dirty="0" smtClean="0"/>
            <a:t>Based on observable behaviors (responses) that occur as the result of exposure to stimuli</a:t>
          </a:r>
          <a:endParaRPr lang="en-US" dirty="0"/>
        </a:p>
      </dgm:t>
    </dgm:pt>
    <dgm:pt modelId="{B3788CD7-3B60-4084-BBED-79DCCA9FBDE3}" type="parTrans" cxnId="{7FBBB6D4-1A89-499A-865B-8402D8EC0A2C}">
      <dgm:prSet/>
      <dgm:spPr/>
      <dgm:t>
        <a:bodyPr/>
        <a:lstStyle/>
        <a:p>
          <a:endParaRPr lang="en-US"/>
        </a:p>
      </dgm:t>
    </dgm:pt>
    <dgm:pt modelId="{5D11C65D-7124-4FBD-9E55-7EEB9A63A994}" type="sibTrans" cxnId="{7FBBB6D4-1A89-499A-865B-8402D8EC0A2C}">
      <dgm:prSet/>
      <dgm:spPr/>
      <dgm:t>
        <a:bodyPr/>
        <a:lstStyle/>
        <a:p>
          <a:endParaRPr lang="en-US"/>
        </a:p>
      </dgm:t>
    </dgm:pt>
    <dgm:pt modelId="{3ACBC9E9-6092-4F7E-8218-0B05CBF7295E}">
      <dgm:prSet/>
      <dgm:spPr/>
      <dgm:t>
        <a:bodyPr/>
        <a:lstStyle/>
        <a:p>
          <a:pPr rtl="0"/>
          <a:r>
            <a:rPr lang="en-US" b="1" dirty="0" smtClean="0"/>
            <a:t>Cognitive Learning</a:t>
          </a:r>
          <a:endParaRPr lang="en-US" dirty="0"/>
        </a:p>
      </dgm:t>
    </dgm:pt>
    <dgm:pt modelId="{AFC3CD78-5EDF-4B94-9E97-0C9234A402B7}" type="parTrans" cxnId="{D64CFEAB-5B31-4461-AE91-925B5D867E51}">
      <dgm:prSet/>
      <dgm:spPr/>
      <dgm:t>
        <a:bodyPr/>
        <a:lstStyle/>
        <a:p>
          <a:endParaRPr lang="en-US"/>
        </a:p>
      </dgm:t>
    </dgm:pt>
    <dgm:pt modelId="{CECD495B-ACCA-490A-ACBE-53686A7388E9}" type="sibTrans" cxnId="{D64CFEAB-5B31-4461-AE91-925B5D867E51}">
      <dgm:prSet/>
      <dgm:spPr/>
      <dgm:t>
        <a:bodyPr/>
        <a:lstStyle/>
        <a:p>
          <a:endParaRPr lang="en-US"/>
        </a:p>
      </dgm:t>
    </dgm:pt>
    <dgm:pt modelId="{208CB258-EFEC-43D6-9125-037F4C25F807}">
      <dgm:prSet/>
      <dgm:spPr/>
      <dgm:t>
        <a:bodyPr/>
        <a:lstStyle/>
        <a:p>
          <a:r>
            <a:rPr lang="en-US" dirty="0" smtClean="0"/>
            <a:t>Learning based on mental information processing</a:t>
          </a:r>
          <a:endParaRPr lang="en-US" dirty="0"/>
        </a:p>
      </dgm:t>
    </dgm:pt>
    <dgm:pt modelId="{42600790-2B78-474C-86CB-9254FA37F649}" type="parTrans" cxnId="{B871535E-374F-40E0-943F-A91FC28A644F}">
      <dgm:prSet/>
      <dgm:spPr/>
      <dgm:t>
        <a:bodyPr/>
        <a:lstStyle/>
        <a:p>
          <a:endParaRPr lang="en-US"/>
        </a:p>
      </dgm:t>
    </dgm:pt>
    <dgm:pt modelId="{2033602A-8431-462B-9DCB-A7DC284D6878}" type="sibTrans" cxnId="{B871535E-374F-40E0-943F-A91FC28A644F}">
      <dgm:prSet/>
      <dgm:spPr/>
      <dgm:t>
        <a:bodyPr/>
        <a:lstStyle/>
        <a:p>
          <a:endParaRPr lang="en-US"/>
        </a:p>
      </dgm:t>
    </dgm:pt>
    <dgm:pt modelId="{0C12D1A2-2DFF-4123-A241-820D7E4C1C72}">
      <dgm:prSet/>
      <dgm:spPr/>
      <dgm:t>
        <a:bodyPr/>
        <a:lstStyle/>
        <a:p>
          <a:r>
            <a:rPr lang="en-US" dirty="0" smtClean="0"/>
            <a:t>Often in response to problem solving</a:t>
          </a:r>
          <a:endParaRPr lang="en-US" dirty="0"/>
        </a:p>
      </dgm:t>
    </dgm:pt>
    <dgm:pt modelId="{BDA5826B-CCAA-4E1C-8845-B341EEFB8529}" type="parTrans" cxnId="{814819F3-7B5C-4F34-9EA5-AC93884FB401}">
      <dgm:prSet/>
      <dgm:spPr/>
      <dgm:t>
        <a:bodyPr/>
        <a:lstStyle/>
        <a:p>
          <a:endParaRPr lang="en-US"/>
        </a:p>
      </dgm:t>
    </dgm:pt>
    <dgm:pt modelId="{5C6EBD70-A6C0-4829-82F8-C70720CB8CDB}" type="sibTrans" cxnId="{814819F3-7B5C-4F34-9EA5-AC93884FB401}">
      <dgm:prSet/>
      <dgm:spPr/>
      <dgm:t>
        <a:bodyPr/>
        <a:lstStyle/>
        <a:p>
          <a:endParaRPr lang="en-US"/>
        </a:p>
      </dgm:t>
    </dgm:pt>
    <dgm:pt modelId="{D0EE7E66-54D9-47D5-999D-A0732698A91C}">
      <dgm:prSet/>
      <dgm:spPr/>
      <dgm:t>
        <a:bodyPr/>
        <a:lstStyle/>
        <a:p>
          <a:pPr algn="l" rtl="0"/>
          <a:r>
            <a:rPr lang="en-US" dirty="0" smtClean="0"/>
            <a:t>Also known as </a:t>
          </a:r>
          <a:r>
            <a:rPr lang="en-US" b="1" i="1" dirty="0" smtClean="0"/>
            <a:t>stimulus response theory</a:t>
          </a:r>
          <a:r>
            <a:rPr lang="en-US" dirty="0" smtClean="0"/>
            <a:t>.</a:t>
          </a:r>
          <a:endParaRPr lang="en-US" dirty="0"/>
        </a:p>
      </dgm:t>
    </dgm:pt>
    <dgm:pt modelId="{1DD3434E-7DBC-4058-BB8E-9D8DDB6942C9}" type="parTrans" cxnId="{80537C08-DA3C-453C-8445-546BE389B542}">
      <dgm:prSet/>
      <dgm:spPr/>
      <dgm:t>
        <a:bodyPr/>
        <a:lstStyle/>
        <a:p>
          <a:endParaRPr lang="en-US"/>
        </a:p>
      </dgm:t>
    </dgm:pt>
    <dgm:pt modelId="{0485233A-F6B2-44DA-A3A0-0BBE0D4FA616}" type="sibTrans" cxnId="{80537C08-DA3C-453C-8445-546BE389B542}">
      <dgm:prSet/>
      <dgm:spPr/>
      <dgm:t>
        <a:bodyPr/>
        <a:lstStyle/>
        <a:p>
          <a:endParaRPr lang="en-US"/>
        </a:p>
      </dgm:t>
    </dgm:pt>
    <dgm:pt modelId="{8727FB78-1F00-443B-93D6-B380A896FD18}" type="pres">
      <dgm:prSet presAssocID="{AF5BF8E6-A1D0-4179-BCDE-3BAF75D38BEA}" presName="Name0" presStyleCnt="0">
        <dgm:presLayoutVars>
          <dgm:dir/>
          <dgm:animLvl val="lvl"/>
          <dgm:resizeHandles val="exact"/>
        </dgm:presLayoutVars>
      </dgm:prSet>
      <dgm:spPr/>
      <dgm:t>
        <a:bodyPr/>
        <a:lstStyle/>
        <a:p>
          <a:endParaRPr lang="en-US"/>
        </a:p>
      </dgm:t>
    </dgm:pt>
    <dgm:pt modelId="{94093F48-F5D6-49C4-AED1-4C572470E21B}" type="pres">
      <dgm:prSet presAssocID="{5527D089-A2C2-49F0-A632-D087B33E93D5}" presName="composite" presStyleCnt="0"/>
      <dgm:spPr/>
      <dgm:t>
        <a:bodyPr/>
        <a:lstStyle/>
        <a:p>
          <a:endParaRPr lang="en-US"/>
        </a:p>
      </dgm:t>
    </dgm:pt>
    <dgm:pt modelId="{6FC16DB1-4D96-49B0-97B1-FEA7DC8F27A5}" type="pres">
      <dgm:prSet presAssocID="{5527D089-A2C2-49F0-A632-D087B33E93D5}" presName="parTx" presStyleLbl="alignNode1" presStyleIdx="0" presStyleCnt="2">
        <dgm:presLayoutVars>
          <dgm:chMax val="0"/>
          <dgm:chPref val="0"/>
          <dgm:bulletEnabled val="1"/>
        </dgm:presLayoutVars>
      </dgm:prSet>
      <dgm:spPr/>
      <dgm:t>
        <a:bodyPr/>
        <a:lstStyle/>
        <a:p>
          <a:endParaRPr lang="en-US"/>
        </a:p>
      </dgm:t>
    </dgm:pt>
    <dgm:pt modelId="{92F9901A-57BF-4AD5-A0A3-3B896EAA2502}" type="pres">
      <dgm:prSet presAssocID="{5527D089-A2C2-49F0-A632-D087B33E93D5}" presName="desTx" presStyleLbl="alignAccFollowNode1" presStyleIdx="0" presStyleCnt="2">
        <dgm:presLayoutVars>
          <dgm:bulletEnabled val="1"/>
        </dgm:presLayoutVars>
      </dgm:prSet>
      <dgm:spPr/>
      <dgm:t>
        <a:bodyPr/>
        <a:lstStyle/>
        <a:p>
          <a:endParaRPr lang="en-US"/>
        </a:p>
      </dgm:t>
    </dgm:pt>
    <dgm:pt modelId="{EA7B7AE8-3632-4DEE-8989-009005B7479F}" type="pres">
      <dgm:prSet presAssocID="{D150B322-E8BC-4BBD-9FCE-6B0997217808}" presName="space" presStyleCnt="0"/>
      <dgm:spPr/>
      <dgm:t>
        <a:bodyPr/>
        <a:lstStyle/>
        <a:p>
          <a:endParaRPr lang="en-US"/>
        </a:p>
      </dgm:t>
    </dgm:pt>
    <dgm:pt modelId="{970744FE-0C47-4282-86D7-EB98CE20A104}" type="pres">
      <dgm:prSet presAssocID="{3ACBC9E9-6092-4F7E-8218-0B05CBF7295E}" presName="composite" presStyleCnt="0"/>
      <dgm:spPr/>
      <dgm:t>
        <a:bodyPr/>
        <a:lstStyle/>
        <a:p>
          <a:endParaRPr lang="en-US"/>
        </a:p>
      </dgm:t>
    </dgm:pt>
    <dgm:pt modelId="{EAC11E51-685E-4642-B5A2-3D76EC129351}" type="pres">
      <dgm:prSet presAssocID="{3ACBC9E9-6092-4F7E-8218-0B05CBF7295E}" presName="parTx" presStyleLbl="alignNode1" presStyleIdx="1" presStyleCnt="2">
        <dgm:presLayoutVars>
          <dgm:chMax val="0"/>
          <dgm:chPref val="0"/>
          <dgm:bulletEnabled val="1"/>
        </dgm:presLayoutVars>
      </dgm:prSet>
      <dgm:spPr/>
      <dgm:t>
        <a:bodyPr/>
        <a:lstStyle/>
        <a:p>
          <a:endParaRPr lang="en-US"/>
        </a:p>
      </dgm:t>
    </dgm:pt>
    <dgm:pt modelId="{F69A81B9-6CD4-486B-8B9E-546873C37B14}" type="pres">
      <dgm:prSet presAssocID="{3ACBC9E9-6092-4F7E-8218-0B05CBF7295E}" presName="desTx" presStyleLbl="alignAccFollowNode1" presStyleIdx="1" presStyleCnt="2">
        <dgm:presLayoutVars>
          <dgm:bulletEnabled val="1"/>
        </dgm:presLayoutVars>
      </dgm:prSet>
      <dgm:spPr/>
      <dgm:t>
        <a:bodyPr/>
        <a:lstStyle/>
        <a:p>
          <a:endParaRPr lang="en-US"/>
        </a:p>
      </dgm:t>
    </dgm:pt>
  </dgm:ptLst>
  <dgm:cxnLst>
    <dgm:cxn modelId="{73C5F55B-B77E-4FF2-AD04-4B196CEC9186}" type="presOf" srcId="{5527D089-A2C2-49F0-A632-D087B33E93D5}" destId="{6FC16DB1-4D96-49B0-97B1-FEA7DC8F27A5}" srcOrd="0" destOrd="0" presId="urn:microsoft.com/office/officeart/2005/8/layout/hList1"/>
    <dgm:cxn modelId="{814819F3-7B5C-4F34-9EA5-AC93884FB401}" srcId="{3ACBC9E9-6092-4F7E-8218-0B05CBF7295E}" destId="{0C12D1A2-2DFF-4123-A241-820D7E4C1C72}" srcOrd="1" destOrd="0" parTransId="{BDA5826B-CCAA-4E1C-8845-B341EEFB8529}" sibTransId="{5C6EBD70-A6C0-4829-82F8-C70720CB8CDB}"/>
    <dgm:cxn modelId="{AB56A069-3516-4FFF-B755-F1BD5EEB1B4A}" type="presOf" srcId="{3ACBC9E9-6092-4F7E-8218-0B05CBF7295E}" destId="{EAC11E51-685E-4642-B5A2-3D76EC129351}" srcOrd="0" destOrd="0" presId="urn:microsoft.com/office/officeart/2005/8/layout/hList1"/>
    <dgm:cxn modelId="{56D45B35-044F-4ED6-81BD-FCAD45176021}" srcId="{AF5BF8E6-A1D0-4179-BCDE-3BAF75D38BEA}" destId="{5527D089-A2C2-49F0-A632-D087B33E93D5}" srcOrd="0" destOrd="0" parTransId="{5ED1CFD1-BA9F-4F7B-8D9F-B064F6564E90}" sibTransId="{D150B322-E8BC-4BBD-9FCE-6B0997217808}"/>
    <dgm:cxn modelId="{DD575377-7546-4C2F-8530-F8055F698DF0}" type="presOf" srcId="{0C12D1A2-2DFF-4123-A241-820D7E4C1C72}" destId="{F69A81B9-6CD4-486B-8B9E-546873C37B14}" srcOrd="0" destOrd="1" presId="urn:microsoft.com/office/officeart/2005/8/layout/hList1"/>
    <dgm:cxn modelId="{D64CFEAB-5B31-4461-AE91-925B5D867E51}" srcId="{AF5BF8E6-A1D0-4179-BCDE-3BAF75D38BEA}" destId="{3ACBC9E9-6092-4F7E-8218-0B05CBF7295E}" srcOrd="1" destOrd="0" parTransId="{AFC3CD78-5EDF-4B94-9E97-0C9234A402B7}" sibTransId="{CECD495B-ACCA-490A-ACBE-53686A7388E9}"/>
    <dgm:cxn modelId="{B871535E-374F-40E0-943F-A91FC28A644F}" srcId="{3ACBC9E9-6092-4F7E-8218-0B05CBF7295E}" destId="{208CB258-EFEC-43D6-9125-037F4C25F807}" srcOrd="0" destOrd="0" parTransId="{42600790-2B78-474C-86CB-9254FA37F649}" sibTransId="{2033602A-8431-462B-9DCB-A7DC284D6878}"/>
    <dgm:cxn modelId="{86AEADDE-2E4C-47DB-9964-712AC8EB023D}" type="presOf" srcId="{E88EC617-5C3B-4DFA-8333-618D9A1AB758}" destId="{92F9901A-57BF-4AD5-A0A3-3B896EAA2502}" srcOrd="0" destOrd="0" presId="urn:microsoft.com/office/officeart/2005/8/layout/hList1"/>
    <dgm:cxn modelId="{9F5BFF84-834D-469D-94A0-ADDDE385D8D6}" type="presOf" srcId="{AF5BF8E6-A1D0-4179-BCDE-3BAF75D38BEA}" destId="{8727FB78-1F00-443B-93D6-B380A896FD18}" srcOrd="0" destOrd="0" presId="urn:microsoft.com/office/officeart/2005/8/layout/hList1"/>
    <dgm:cxn modelId="{80537C08-DA3C-453C-8445-546BE389B542}" srcId="{5527D089-A2C2-49F0-A632-D087B33E93D5}" destId="{D0EE7E66-54D9-47D5-999D-A0732698A91C}" srcOrd="1" destOrd="0" parTransId="{1DD3434E-7DBC-4058-BB8E-9D8DDB6942C9}" sibTransId="{0485233A-F6B2-44DA-A3A0-0BBE0D4FA616}"/>
    <dgm:cxn modelId="{7FBBB6D4-1A89-499A-865B-8402D8EC0A2C}" srcId="{5527D089-A2C2-49F0-A632-D087B33E93D5}" destId="{E88EC617-5C3B-4DFA-8333-618D9A1AB758}" srcOrd="0" destOrd="0" parTransId="{B3788CD7-3B60-4084-BBED-79DCCA9FBDE3}" sibTransId="{5D11C65D-7124-4FBD-9E55-7EEB9A63A994}"/>
    <dgm:cxn modelId="{CB371FE1-107D-4588-B1BE-BD6EAD07E860}" type="presOf" srcId="{208CB258-EFEC-43D6-9125-037F4C25F807}" destId="{F69A81B9-6CD4-486B-8B9E-546873C37B14}" srcOrd="0" destOrd="0" presId="urn:microsoft.com/office/officeart/2005/8/layout/hList1"/>
    <dgm:cxn modelId="{E43721CA-A2FA-4751-B6D8-29B4608EBAB6}" type="presOf" srcId="{D0EE7E66-54D9-47D5-999D-A0732698A91C}" destId="{92F9901A-57BF-4AD5-A0A3-3B896EAA2502}" srcOrd="0" destOrd="1" presId="urn:microsoft.com/office/officeart/2005/8/layout/hList1"/>
    <dgm:cxn modelId="{8FC79566-F208-4F00-9FBA-4E7BBAEDAFC8}" type="presParOf" srcId="{8727FB78-1F00-443B-93D6-B380A896FD18}" destId="{94093F48-F5D6-49C4-AED1-4C572470E21B}" srcOrd="0" destOrd="0" presId="urn:microsoft.com/office/officeart/2005/8/layout/hList1"/>
    <dgm:cxn modelId="{04830BC7-CE2D-4C8F-8696-F58037F0FD08}" type="presParOf" srcId="{94093F48-F5D6-49C4-AED1-4C572470E21B}" destId="{6FC16DB1-4D96-49B0-97B1-FEA7DC8F27A5}" srcOrd="0" destOrd="0" presId="urn:microsoft.com/office/officeart/2005/8/layout/hList1"/>
    <dgm:cxn modelId="{E728AA3D-5272-4686-811F-0B24DEDE7F03}" type="presParOf" srcId="{94093F48-F5D6-49C4-AED1-4C572470E21B}" destId="{92F9901A-57BF-4AD5-A0A3-3B896EAA2502}" srcOrd="1" destOrd="0" presId="urn:microsoft.com/office/officeart/2005/8/layout/hList1"/>
    <dgm:cxn modelId="{2B5B6087-695F-41F6-B3DD-2705386396C8}" type="presParOf" srcId="{8727FB78-1F00-443B-93D6-B380A896FD18}" destId="{EA7B7AE8-3632-4DEE-8989-009005B7479F}" srcOrd="1" destOrd="0" presId="urn:microsoft.com/office/officeart/2005/8/layout/hList1"/>
    <dgm:cxn modelId="{FE96382E-6080-4848-9E8E-C238F5DC939A}" type="presParOf" srcId="{8727FB78-1F00-443B-93D6-B380A896FD18}" destId="{970744FE-0C47-4282-86D7-EB98CE20A104}" srcOrd="2" destOrd="0" presId="urn:microsoft.com/office/officeart/2005/8/layout/hList1"/>
    <dgm:cxn modelId="{82C571C9-2CA0-4A0C-BC13-3C2665EDF484}" type="presParOf" srcId="{970744FE-0C47-4282-86D7-EB98CE20A104}" destId="{EAC11E51-685E-4642-B5A2-3D76EC129351}" srcOrd="0" destOrd="0" presId="urn:microsoft.com/office/officeart/2005/8/layout/hList1"/>
    <dgm:cxn modelId="{EB14BEA3-7491-406F-93B1-2204A62B0FA3}" type="presParOf" srcId="{970744FE-0C47-4282-86D7-EB98CE20A104}" destId="{F69A81B9-6CD4-486B-8B9E-546873C37B1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357D67-3EB9-48BD-8A21-E22CC8A72C67}" type="doc">
      <dgm:prSet loTypeId="urn:microsoft.com/office/officeart/2005/8/layout/vList5" loCatId="list" qsTypeId="urn:microsoft.com/office/officeart/2005/8/quickstyle/simple1" qsCatId="simple" csTypeId="urn:microsoft.com/office/officeart/2005/8/colors/colorful1#2" csCatId="colorful" phldr="1"/>
      <dgm:spPr/>
      <dgm:t>
        <a:bodyPr/>
        <a:lstStyle/>
        <a:p>
          <a:endParaRPr lang="en-US"/>
        </a:p>
      </dgm:t>
    </dgm:pt>
    <dgm:pt modelId="{21EB189B-65AB-4BD6-9A1B-B0D093E8B34D}">
      <dgm:prSet/>
      <dgm:spPr/>
      <dgm:t>
        <a:bodyPr/>
        <a:lstStyle/>
        <a:p>
          <a:pPr rtl="0"/>
          <a:r>
            <a:rPr lang="en-US" b="1" dirty="0" smtClean="0"/>
            <a:t>Motivation</a:t>
          </a:r>
          <a:endParaRPr lang="en-US" b="1" dirty="0"/>
        </a:p>
      </dgm:t>
    </dgm:pt>
    <dgm:pt modelId="{57A9304B-752E-479A-AE88-9A9D61AB3B76}" type="parTrans" cxnId="{86B239BA-F4AB-445A-8470-8D3E98CDE1E0}">
      <dgm:prSet/>
      <dgm:spPr/>
      <dgm:t>
        <a:bodyPr/>
        <a:lstStyle/>
        <a:p>
          <a:endParaRPr lang="en-US"/>
        </a:p>
      </dgm:t>
    </dgm:pt>
    <dgm:pt modelId="{3571C6A8-7CBA-4AEF-AB20-F135356B0B69}" type="sibTrans" cxnId="{86B239BA-F4AB-445A-8470-8D3E98CDE1E0}">
      <dgm:prSet/>
      <dgm:spPr/>
      <dgm:t>
        <a:bodyPr/>
        <a:lstStyle/>
        <a:p>
          <a:endParaRPr lang="en-US"/>
        </a:p>
      </dgm:t>
    </dgm:pt>
    <dgm:pt modelId="{A5606914-9921-4E89-8092-8637B588EEB2}">
      <dgm:prSet/>
      <dgm:spPr/>
      <dgm:t>
        <a:bodyPr/>
        <a:lstStyle/>
        <a:p>
          <a:pPr rtl="0"/>
          <a:r>
            <a:rPr lang="en-US" b="1" dirty="0" smtClean="0"/>
            <a:t>Cues</a:t>
          </a:r>
          <a:endParaRPr lang="en-US" b="1" dirty="0"/>
        </a:p>
      </dgm:t>
    </dgm:pt>
    <dgm:pt modelId="{3780436D-513E-4E6E-85AB-44B84927CE32}" type="parTrans" cxnId="{4952DF41-F25D-4592-9C54-21F302A2B40A}">
      <dgm:prSet/>
      <dgm:spPr/>
      <dgm:t>
        <a:bodyPr/>
        <a:lstStyle/>
        <a:p>
          <a:endParaRPr lang="en-US"/>
        </a:p>
      </dgm:t>
    </dgm:pt>
    <dgm:pt modelId="{E0CCC589-3E86-4F5E-B375-2A970843A432}" type="sibTrans" cxnId="{4952DF41-F25D-4592-9C54-21F302A2B40A}">
      <dgm:prSet/>
      <dgm:spPr/>
      <dgm:t>
        <a:bodyPr/>
        <a:lstStyle/>
        <a:p>
          <a:endParaRPr lang="en-US"/>
        </a:p>
      </dgm:t>
    </dgm:pt>
    <dgm:pt modelId="{109CE2D4-8223-4F3C-B846-344836E2CED7}">
      <dgm:prSet/>
      <dgm:spPr/>
      <dgm:t>
        <a:bodyPr/>
        <a:lstStyle/>
        <a:p>
          <a:pPr rtl="0"/>
          <a:r>
            <a:rPr lang="en-US" b="1" dirty="0" smtClean="0"/>
            <a:t>Response</a:t>
          </a:r>
          <a:endParaRPr lang="en-US" b="1" dirty="0"/>
        </a:p>
      </dgm:t>
    </dgm:pt>
    <dgm:pt modelId="{9FFADA55-B9C1-4EC7-8101-6FE813D3E72B}" type="parTrans" cxnId="{FB784FCE-1A71-413E-8E88-059F74AFBD06}">
      <dgm:prSet/>
      <dgm:spPr/>
      <dgm:t>
        <a:bodyPr/>
        <a:lstStyle/>
        <a:p>
          <a:endParaRPr lang="en-US"/>
        </a:p>
      </dgm:t>
    </dgm:pt>
    <dgm:pt modelId="{920983D9-C173-445E-A9FD-F9BCEB25CE90}" type="sibTrans" cxnId="{FB784FCE-1A71-413E-8E88-059F74AFBD06}">
      <dgm:prSet/>
      <dgm:spPr/>
      <dgm:t>
        <a:bodyPr/>
        <a:lstStyle/>
        <a:p>
          <a:endParaRPr lang="en-US"/>
        </a:p>
      </dgm:t>
    </dgm:pt>
    <dgm:pt modelId="{E75980C5-48F4-4851-A3B2-73B5FDFBA58C}">
      <dgm:prSet/>
      <dgm:spPr/>
      <dgm:t>
        <a:bodyPr/>
        <a:lstStyle/>
        <a:p>
          <a:pPr rtl="0"/>
          <a:r>
            <a:rPr lang="en-US" b="1" dirty="0" smtClean="0"/>
            <a:t>Reinforcement</a:t>
          </a:r>
          <a:endParaRPr lang="en-US" b="1" dirty="0"/>
        </a:p>
      </dgm:t>
    </dgm:pt>
    <dgm:pt modelId="{61B90E8A-5EC6-4CED-A9B3-7AA56FDB72B7}" type="parTrans" cxnId="{472A2013-7F37-4C85-ACEA-C0EA4430B21F}">
      <dgm:prSet/>
      <dgm:spPr/>
      <dgm:t>
        <a:bodyPr/>
        <a:lstStyle/>
        <a:p>
          <a:endParaRPr lang="en-US"/>
        </a:p>
      </dgm:t>
    </dgm:pt>
    <dgm:pt modelId="{73499E34-44A5-43C0-8A00-9C45CC303D50}" type="sibTrans" cxnId="{472A2013-7F37-4C85-ACEA-C0EA4430B21F}">
      <dgm:prSet/>
      <dgm:spPr/>
      <dgm:t>
        <a:bodyPr/>
        <a:lstStyle/>
        <a:p>
          <a:endParaRPr lang="en-US"/>
        </a:p>
      </dgm:t>
    </dgm:pt>
    <dgm:pt modelId="{4D2A9B1B-04EE-4065-9F3F-7CEF055D094C}">
      <dgm:prSet custT="1"/>
      <dgm:spPr/>
      <dgm:t>
        <a:bodyPr/>
        <a:lstStyle/>
        <a:p>
          <a:pPr rtl="0"/>
          <a:r>
            <a:rPr lang="en-US" sz="2400" dirty="0" smtClean="0"/>
            <a:t>Unfulfilled needs lead to motivation</a:t>
          </a:r>
          <a:endParaRPr lang="en-US" sz="2400" dirty="0"/>
        </a:p>
      </dgm:t>
    </dgm:pt>
    <dgm:pt modelId="{656EEEBD-242E-42DF-84D7-18CD7B02308D}" type="parTrans" cxnId="{860380CD-A19D-45AD-971C-15E16EEDB426}">
      <dgm:prSet/>
      <dgm:spPr/>
      <dgm:t>
        <a:bodyPr/>
        <a:lstStyle/>
        <a:p>
          <a:endParaRPr lang="en-US"/>
        </a:p>
      </dgm:t>
    </dgm:pt>
    <dgm:pt modelId="{04CDE084-7B94-4D11-8FB2-F5191E8663E8}" type="sibTrans" cxnId="{860380CD-A19D-45AD-971C-15E16EEDB426}">
      <dgm:prSet/>
      <dgm:spPr/>
      <dgm:t>
        <a:bodyPr/>
        <a:lstStyle/>
        <a:p>
          <a:endParaRPr lang="en-US"/>
        </a:p>
      </dgm:t>
    </dgm:pt>
    <dgm:pt modelId="{45B54B2D-2AA6-4BF8-B347-AEBDD5A77D13}">
      <dgm:prSet custT="1"/>
      <dgm:spPr/>
      <dgm:t>
        <a:bodyPr/>
        <a:lstStyle/>
        <a:p>
          <a:pPr rtl="0"/>
          <a:r>
            <a:rPr lang="en-US" sz="2400" dirty="0" smtClean="0"/>
            <a:t>Stimuli that direct motives</a:t>
          </a:r>
          <a:endParaRPr lang="en-US" sz="2400" dirty="0"/>
        </a:p>
      </dgm:t>
    </dgm:pt>
    <dgm:pt modelId="{85E77C57-74D9-4259-881A-5BCCF37D71C8}" type="parTrans" cxnId="{9DE023C9-1799-4D79-9B28-FF1D8CD15303}">
      <dgm:prSet/>
      <dgm:spPr/>
      <dgm:t>
        <a:bodyPr/>
        <a:lstStyle/>
        <a:p>
          <a:endParaRPr lang="en-US"/>
        </a:p>
      </dgm:t>
    </dgm:pt>
    <dgm:pt modelId="{DDEFB8FA-FD6E-4060-8337-375A075BA351}" type="sibTrans" cxnId="{9DE023C9-1799-4D79-9B28-FF1D8CD15303}">
      <dgm:prSet/>
      <dgm:spPr/>
      <dgm:t>
        <a:bodyPr/>
        <a:lstStyle/>
        <a:p>
          <a:endParaRPr lang="en-US"/>
        </a:p>
      </dgm:t>
    </dgm:pt>
    <dgm:pt modelId="{52C90439-A2FA-4F4F-BC91-5CC381E36F85}">
      <dgm:prSet custT="1"/>
      <dgm:spPr/>
      <dgm:t>
        <a:bodyPr/>
        <a:lstStyle/>
        <a:p>
          <a:pPr rtl="0"/>
          <a:r>
            <a:rPr lang="en-US" sz="2400" dirty="0" smtClean="0"/>
            <a:t>Consumer reaction to a drive or cue</a:t>
          </a:r>
          <a:endParaRPr lang="en-US" sz="2400" dirty="0"/>
        </a:p>
      </dgm:t>
    </dgm:pt>
    <dgm:pt modelId="{9187DC17-839A-4316-BDE2-D390FC935E78}" type="parTrans" cxnId="{142695FE-6004-4D90-9653-22F3AF466115}">
      <dgm:prSet/>
      <dgm:spPr/>
      <dgm:t>
        <a:bodyPr/>
        <a:lstStyle/>
        <a:p>
          <a:endParaRPr lang="en-US"/>
        </a:p>
      </dgm:t>
    </dgm:pt>
    <dgm:pt modelId="{F144CA8D-E998-4A08-B30C-041C87013A36}" type="sibTrans" cxnId="{142695FE-6004-4D90-9653-22F3AF466115}">
      <dgm:prSet/>
      <dgm:spPr/>
      <dgm:t>
        <a:bodyPr/>
        <a:lstStyle/>
        <a:p>
          <a:endParaRPr lang="en-US"/>
        </a:p>
      </dgm:t>
    </dgm:pt>
    <dgm:pt modelId="{B60DA5AF-6DEA-49CE-B0FB-6018CE8AD61A}">
      <dgm:prSet custT="1"/>
      <dgm:spPr/>
      <dgm:t>
        <a:bodyPr/>
        <a:lstStyle/>
        <a:p>
          <a:pPr rtl="0"/>
          <a:r>
            <a:rPr lang="en-US" sz="2400" dirty="0" smtClean="0"/>
            <a:t>Increases the likelihood that a response will occur in the future as a result of a cue</a:t>
          </a:r>
          <a:endParaRPr lang="en-US" sz="2400" dirty="0"/>
        </a:p>
      </dgm:t>
    </dgm:pt>
    <dgm:pt modelId="{8BFE9D11-AE7C-4560-83A9-57453A4EA1AB}" type="parTrans" cxnId="{FE8D4C86-10DC-4491-B501-4182B091350F}">
      <dgm:prSet/>
      <dgm:spPr/>
      <dgm:t>
        <a:bodyPr/>
        <a:lstStyle/>
        <a:p>
          <a:endParaRPr lang="en-US"/>
        </a:p>
      </dgm:t>
    </dgm:pt>
    <dgm:pt modelId="{98335900-FAF7-40E8-AF9A-242EC6CACCC3}" type="sibTrans" cxnId="{FE8D4C86-10DC-4491-B501-4182B091350F}">
      <dgm:prSet/>
      <dgm:spPr/>
      <dgm:t>
        <a:bodyPr/>
        <a:lstStyle/>
        <a:p>
          <a:endParaRPr lang="en-US"/>
        </a:p>
      </dgm:t>
    </dgm:pt>
    <dgm:pt modelId="{67DDB34D-A020-477B-9A05-958FF4F0C00C}" type="pres">
      <dgm:prSet presAssocID="{92357D67-3EB9-48BD-8A21-E22CC8A72C67}" presName="Name0" presStyleCnt="0">
        <dgm:presLayoutVars>
          <dgm:dir/>
          <dgm:animLvl val="lvl"/>
          <dgm:resizeHandles val="exact"/>
        </dgm:presLayoutVars>
      </dgm:prSet>
      <dgm:spPr/>
      <dgm:t>
        <a:bodyPr/>
        <a:lstStyle/>
        <a:p>
          <a:endParaRPr lang="en-US"/>
        </a:p>
      </dgm:t>
    </dgm:pt>
    <dgm:pt modelId="{A78700A0-67E8-42DD-AE73-781486DF49DA}" type="pres">
      <dgm:prSet presAssocID="{21EB189B-65AB-4BD6-9A1B-B0D093E8B34D}" presName="linNode" presStyleCnt="0"/>
      <dgm:spPr/>
      <dgm:t>
        <a:bodyPr/>
        <a:lstStyle/>
        <a:p>
          <a:endParaRPr lang="en-US"/>
        </a:p>
      </dgm:t>
    </dgm:pt>
    <dgm:pt modelId="{4E95C324-4DC1-43D9-A545-D0C6691ACC89}" type="pres">
      <dgm:prSet presAssocID="{21EB189B-65AB-4BD6-9A1B-B0D093E8B34D}" presName="parentText" presStyleLbl="node1" presStyleIdx="0" presStyleCnt="4">
        <dgm:presLayoutVars>
          <dgm:chMax val="1"/>
          <dgm:bulletEnabled val="1"/>
        </dgm:presLayoutVars>
      </dgm:prSet>
      <dgm:spPr/>
      <dgm:t>
        <a:bodyPr/>
        <a:lstStyle/>
        <a:p>
          <a:endParaRPr lang="en-US"/>
        </a:p>
      </dgm:t>
    </dgm:pt>
    <dgm:pt modelId="{B07EA074-1969-48AD-8B6D-001CFA2C1EC6}" type="pres">
      <dgm:prSet presAssocID="{21EB189B-65AB-4BD6-9A1B-B0D093E8B34D}" presName="descendantText" presStyleLbl="alignAccFollowNode1" presStyleIdx="0" presStyleCnt="4">
        <dgm:presLayoutVars>
          <dgm:bulletEnabled val="1"/>
        </dgm:presLayoutVars>
      </dgm:prSet>
      <dgm:spPr/>
      <dgm:t>
        <a:bodyPr/>
        <a:lstStyle/>
        <a:p>
          <a:endParaRPr lang="en-US"/>
        </a:p>
      </dgm:t>
    </dgm:pt>
    <dgm:pt modelId="{833C80B6-4E81-4302-BE79-CD04D76D49EB}" type="pres">
      <dgm:prSet presAssocID="{3571C6A8-7CBA-4AEF-AB20-F135356B0B69}" presName="sp" presStyleCnt="0"/>
      <dgm:spPr/>
      <dgm:t>
        <a:bodyPr/>
        <a:lstStyle/>
        <a:p>
          <a:endParaRPr lang="en-US"/>
        </a:p>
      </dgm:t>
    </dgm:pt>
    <dgm:pt modelId="{DB441A6E-F67B-4377-99BC-DE7B8F1ACA52}" type="pres">
      <dgm:prSet presAssocID="{A5606914-9921-4E89-8092-8637B588EEB2}" presName="linNode" presStyleCnt="0"/>
      <dgm:spPr/>
      <dgm:t>
        <a:bodyPr/>
        <a:lstStyle/>
        <a:p>
          <a:endParaRPr lang="en-US"/>
        </a:p>
      </dgm:t>
    </dgm:pt>
    <dgm:pt modelId="{DB14B01C-1EBC-4C4A-A052-EC22661107A5}" type="pres">
      <dgm:prSet presAssocID="{A5606914-9921-4E89-8092-8637B588EEB2}" presName="parentText" presStyleLbl="node1" presStyleIdx="1" presStyleCnt="4">
        <dgm:presLayoutVars>
          <dgm:chMax val="1"/>
          <dgm:bulletEnabled val="1"/>
        </dgm:presLayoutVars>
      </dgm:prSet>
      <dgm:spPr/>
      <dgm:t>
        <a:bodyPr/>
        <a:lstStyle/>
        <a:p>
          <a:endParaRPr lang="en-US"/>
        </a:p>
      </dgm:t>
    </dgm:pt>
    <dgm:pt modelId="{A240D7D0-1EAD-47EB-84CF-3C432EB770F5}" type="pres">
      <dgm:prSet presAssocID="{A5606914-9921-4E89-8092-8637B588EEB2}" presName="descendantText" presStyleLbl="alignAccFollowNode1" presStyleIdx="1" presStyleCnt="4">
        <dgm:presLayoutVars>
          <dgm:bulletEnabled val="1"/>
        </dgm:presLayoutVars>
      </dgm:prSet>
      <dgm:spPr/>
      <dgm:t>
        <a:bodyPr/>
        <a:lstStyle/>
        <a:p>
          <a:endParaRPr lang="en-US"/>
        </a:p>
      </dgm:t>
    </dgm:pt>
    <dgm:pt modelId="{0354E0DA-06B2-4058-AE5C-C5A2DBE01A6E}" type="pres">
      <dgm:prSet presAssocID="{E0CCC589-3E86-4F5E-B375-2A970843A432}" presName="sp" presStyleCnt="0"/>
      <dgm:spPr/>
      <dgm:t>
        <a:bodyPr/>
        <a:lstStyle/>
        <a:p>
          <a:endParaRPr lang="en-US"/>
        </a:p>
      </dgm:t>
    </dgm:pt>
    <dgm:pt modelId="{2FC3101D-D792-4DAD-8B55-0ADF0D19C793}" type="pres">
      <dgm:prSet presAssocID="{109CE2D4-8223-4F3C-B846-344836E2CED7}" presName="linNode" presStyleCnt="0"/>
      <dgm:spPr/>
      <dgm:t>
        <a:bodyPr/>
        <a:lstStyle/>
        <a:p>
          <a:endParaRPr lang="en-US"/>
        </a:p>
      </dgm:t>
    </dgm:pt>
    <dgm:pt modelId="{21C0203A-A01E-4246-8600-5B35BA706106}" type="pres">
      <dgm:prSet presAssocID="{109CE2D4-8223-4F3C-B846-344836E2CED7}" presName="parentText" presStyleLbl="node1" presStyleIdx="2" presStyleCnt="4">
        <dgm:presLayoutVars>
          <dgm:chMax val="1"/>
          <dgm:bulletEnabled val="1"/>
        </dgm:presLayoutVars>
      </dgm:prSet>
      <dgm:spPr/>
      <dgm:t>
        <a:bodyPr/>
        <a:lstStyle/>
        <a:p>
          <a:endParaRPr lang="en-US"/>
        </a:p>
      </dgm:t>
    </dgm:pt>
    <dgm:pt modelId="{887895F4-83F6-4A07-A27A-EA46D2B696FE}" type="pres">
      <dgm:prSet presAssocID="{109CE2D4-8223-4F3C-B846-344836E2CED7}" presName="descendantText" presStyleLbl="alignAccFollowNode1" presStyleIdx="2" presStyleCnt="4">
        <dgm:presLayoutVars>
          <dgm:bulletEnabled val="1"/>
        </dgm:presLayoutVars>
      </dgm:prSet>
      <dgm:spPr/>
      <dgm:t>
        <a:bodyPr/>
        <a:lstStyle/>
        <a:p>
          <a:endParaRPr lang="en-US"/>
        </a:p>
      </dgm:t>
    </dgm:pt>
    <dgm:pt modelId="{67876736-CF26-4ED5-B5C3-51CE0930ADF2}" type="pres">
      <dgm:prSet presAssocID="{920983D9-C173-445E-A9FD-F9BCEB25CE90}" presName="sp" presStyleCnt="0"/>
      <dgm:spPr/>
      <dgm:t>
        <a:bodyPr/>
        <a:lstStyle/>
        <a:p>
          <a:endParaRPr lang="en-US"/>
        </a:p>
      </dgm:t>
    </dgm:pt>
    <dgm:pt modelId="{091DB2F0-DF61-498F-B3DE-ED3AAE6070D7}" type="pres">
      <dgm:prSet presAssocID="{E75980C5-48F4-4851-A3B2-73B5FDFBA58C}" presName="linNode" presStyleCnt="0"/>
      <dgm:spPr/>
      <dgm:t>
        <a:bodyPr/>
        <a:lstStyle/>
        <a:p>
          <a:endParaRPr lang="en-US"/>
        </a:p>
      </dgm:t>
    </dgm:pt>
    <dgm:pt modelId="{7F20B836-E1AA-47FC-837C-1B205895E98F}" type="pres">
      <dgm:prSet presAssocID="{E75980C5-48F4-4851-A3B2-73B5FDFBA58C}" presName="parentText" presStyleLbl="node1" presStyleIdx="3" presStyleCnt="4">
        <dgm:presLayoutVars>
          <dgm:chMax val="1"/>
          <dgm:bulletEnabled val="1"/>
        </dgm:presLayoutVars>
      </dgm:prSet>
      <dgm:spPr/>
      <dgm:t>
        <a:bodyPr/>
        <a:lstStyle/>
        <a:p>
          <a:endParaRPr lang="en-US"/>
        </a:p>
      </dgm:t>
    </dgm:pt>
    <dgm:pt modelId="{54876645-9130-4C9F-BF9A-38BCFB0FC134}" type="pres">
      <dgm:prSet presAssocID="{E75980C5-48F4-4851-A3B2-73B5FDFBA58C}" presName="descendantText" presStyleLbl="alignAccFollowNode1" presStyleIdx="3" presStyleCnt="4">
        <dgm:presLayoutVars>
          <dgm:bulletEnabled val="1"/>
        </dgm:presLayoutVars>
      </dgm:prSet>
      <dgm:spPr/>
      <dgm:t>
        <a:bodyPr/>
        <a:lstStyle/>
        <a:p>
          <a:endParaRPr lang="en-US"/>
        </a:p>
      </dgm:t>
    </dgm:pt>
  </dgm:ptLst>
  <dgm:cxnLst>
    <dgm:cxn modelId="{AFFA5A43-9EE2-48EB-B4D1-654A4B037411}" type="presOf" srcId="{A5606914-9921-4E89-8092-8637B588EEB2}" destId="{DB14B01C-1EBC-4C4A-A052-EC22661107A5}" srcOrd="0" destOrd="0" presId="urn:microsoft.com/office/officeart/2005/8/layout/vList5"/>
    <dgm:cxn modelId="{BA1A891C-F790-4B8C-A65D-6A384912EB96}" type="presOf" srcId="{21EB189B-65AB-4BD6-9A1B-B0D093E8B34D}" destId="{4E95C324-4DC1-43D9-A545-D0C6691ACC89}" srcOrd="0" destOrd="0" presId="urn:microsoft.com/office/officeart/2005/8/layout/vList5"/>
    <dgm:cxn modelId="{860380CD-A19D-45AD-971C-15E16EEDB426}" srcId="{21EB189B-65AB-4BD6-9A1B-B0D093E8B34D}" destId="{4D2A9B1B-04EE-4065-9F3F-7CEF055D094C}" srcOrd="0" destOrd="0" parTransId="{656EEEBD-242E-42DF-84D7-18CD7B02308D}" sibTransId="{04CDE084-7B94-4D11-8FB2-F5191E8663E8}"/>
    <dgm:cxn modelId="{742E15C0-77C1-4FC7-8E1C-CECA912DDB51}" type="presOf" srcId="{B60DA5AF-6DEA-49CE-B0FB-6018CE8AD61A}" destId="{54876645-9130-4C9F-BF9A-38BCFB0FC134}" srcOrd="0" destOrd="0" presId="urn:microsoft.com/office/officeart/2005/8/layout/vList5"/>
    <dgm:cxn modelId="{627C919C-CB98-4969-B4CC-87E66A27F752}" type="presOf" srcId="{109CE2D4-8223-4F3C-B846-344836E2CED7}" destId="{21C0203A-A01E-4246-8600-5B35BA706106}" srcOrd="0" destOrd="0" presId="urn:microsoft.com/office/officeart/2005/8/layout/vList5"/>
    <dgm:cxn modelId="{4952DF41-F25D-4592-9C54-21F302A2B40A}" srcId="{92357D67-3EB9-48BD-8A21-E22CC8A72C67}" destId="{A5606914-9921-4E89-8092-8637B588EEB2}" srcOrd="1" destOrd="0" parTransId="{3780436D-513E-4E6E-85AB-44B84927CE32}" sibTransId="{E0CCC589-3E86-4F5E-B375-2A970843A432}"/>
    <dgm:cxn modelId="{86B239BA-F4AB-445A-8470-8D3E98CDE1E0}" srcId="{92357D67-3EB9-48BD-8A21-E22CC8A72C67}" destId="{21EB189B-65AB-4BD6-9A1B-B0D093E8B34D}" srcOrd="0" destOrd="0" parTransId="{57A9304B-752E-479A-AE88-9A9D61AB3B76}" sibTransId="{3571C6A8-7CBA-4AEF-AB20-F135356B0B69}"/>
    <dgm:cxn modelId="{4E8DEEFA-1A74-490B-9947-834DDCB409FF}" type="presOf" srcId="{4D2A9B1B-04EE-4065-9F3F-7CEF055D094C}" destId="{B07EA074-1969-48AD-8B6D-001CFA2C1EC6}" srcOrd="0" destOrd="0" presId="urn:microsoft.com/office/officeart/2005/8/layout/vList5"/>
    <dgm:cxn modelId="{FE8D4C86-10DC-4491-B501-4182B091350F}" srcId="{E75980C5-48F4-4851-A3B2-73B5FDFBA58C}" destId="{B60DA5AF-6DEA-49CE-B0FB-6018CE8AD61A}" srcOrd="0" destOrd="0" parTransId="{8BFE9D11-AE7C-4560-83A9-57453A4EA1AB}" sibTransId="{98335900-FAF7-40E8-AF9A-242EC6CACCC3}"/>
    <dgm:cxn modelId="{F5551530-819D-4676-8948-0E3360A01C48}" type="presOf" srcId="{52C90439-A2FA-4F4F-BC91-5CC381E36F85}" destId="{887895F4-83F6-4A07-A27A-EA46D2B696FE}" srcOrd="0" destOrd="0" presId="urn:microsoft.com/office/officeart/2005/8/layout/vList5"/>
    <dgm:cxn modelId="{FB784FCE-1A71-413E-8E88-059F74AFBD06}" srcId="{92357D67-3EB9-48BD-8A21-E22CC8A72C67}" destId="{109CE2D4-8223-4F3C-B846-344836E2CED7}" srcOrd="2" destOrd="0" parTransId="{9FFADA55-B9C1-4EC7-8101-6FE813D3E72B}" sibTransId="{920983D9-C173-445E-A9FD-F9BCEB25CE90}"/>
    <dgm:cxn modelId="{ABF0DB0C-ECB4-476E-9839-E6B4DE80CC01}" type="presOf" srcId="{E75980C5-48F4-4851-A3B2-73B5FDFBA58C}" destId="{7F20B836-E1AA-47FC-837C-1B205895E98F}" srcOrd="0" destOrd="0" presId="urn:microsoft.com/office/officeart/2005/8/layout/vList5"/>
    <dgm:cxn modelId="{BEFF89C7-99FC-4E0B-A085-74FD1334F910}" type="presOf" srcId="{45B54B2D-2AA6-4BF8-B347-AEBDD5A77D13}" destId="{A240D7D0-1EAD-47EB-84CF-3C432EB770F5}" srcOrd="0" destOrd="0" presId="urn:microsoft.com/office/officeart/2005/8/layout/vList5"/>
    <dgm:cxn modelId="{472A2013-7F37-4C85-ACEA-C0EA4430B21F}" srcId="{92357D67-3EB9-48BD-8A21-E22CC8A72C67}" destId="{E75980C5-48F4-4851-A3B2-73B5FDFBA58C}" srcOrd="3" destOrd="0" parTransId="{61B90E8A-5EC6-4CED-A9B3-7AA56FDB72B7}" sibTransId="{73499E34-44A5-43C0-8A00-9C45CC303D50}"/>
    <dgm:cxn modelId="{9DE023C9-1799-4D79-9B28-FF1D8CD15303}" srcId="{A5606914-9921-4E89-8092-8637B588EEB2}" destId="{45B54B2D-2AA6-4BF8-B347-AEBDD5A77D13}" srcOrd="0" destOrd="0" parTransId="{85E77C57-74D9-4259-881A-5BCCF37D71C8}" sibTransId="{DDEFB8FA-FD6E-4060-8337-375A075BA351}"/>
    <dgm:cxn modelId="{142695FE-6004-4D90-9653-22F3AF466115}" srcId="{109CE2D4-8223-4F3C-B846-344836E2CED7}" destId="{52C90439-A2FA-4F4F-BC91-5CC381E36F85}" srcOrd="0" destOrd="0" parTransId="{9187DC17-839A-4316-BDE2-D390FC935E78}" sibTransId="{F144CA8D-E998-4A08-B30C-041C87013A36}"/>
    <dgm:cxn modelId="{F54B1617-4805-4C55-9579-B0FB369AD6D1}" type="presOf" srcId="{92357D67-3EB9-48BD-8A21-E22CC8A72C67}" destId="{67DDB34D-A020-477B-9A05-958FF4F0C00C}" srcOrd="0" destOrd="0" presId="urn:microsoft.com/office/officeart/2005/8/layout/vList5"/>
    <dgm:cxn modelId="{CC5437E7-7CFD-4319-9905-6CF622DE8F6F}" type="presParOf" srcId="{67DDB34D-A020-477B-9A05-958FF4F0C00C}" destId="{A78700A0-67E8-42DD-AE73-781486DF49DA}" srcOrd="0" destOrd="0" presId="urn:microsoft.com/office/officeart/2005/8/layout/vList5"/>
    <dgm:cxn modelId="{6D48C33D-852A-4D4B-BDB2-1BE243E49108}" type="presParOf" srcId="{A78700A0-67E8-42DD-AE73-781486DF49DA}" destId="{4E95C324-4DC1-43D9-A545-D0C6691ACC89}" srcOrd="0" destOrd="0" presId="urn:microsoft.com/office/officeart/2005/8/layout/vList5"/>
    <dgm:cxn modelId="{E4240A17-FD2B-41CA-BE92-4450A3609F66}" type="presParOf" srcId="{A78700A0-67E8-42DD-AE73-781486DF49DA}" destId="{B07EA074-1969-48AD-8B6D-001CFA2C1EC6}" srcOrd="1" destOrd="0" presId="urn:microsoft.com/office/officeart/2005/8/layout/vList5"/>
    <dgm:cxn modelId="{737A482B-F8B4-43CB-BC90-30B12969069A}" type="presParOf" srcId="{67DDB34D-A020-477B-9A05-958FF4F0C00C}" destId="{833C80B6-4E81-4302-BE79-CD04D76D49EB}" srcOrd="1" destOrd="0" presId="urn:microsoft.com/office/officeart/2005/8/layout/vList5"/>
    <dgm:cxn modelId="{55DEEFF3-7D38-45BF-B9CE-024A7929D67B}" type="presParOf" srcId="{67DDB34D-A020-477B-9A05-958FF4F0C00C}" destId="{DB441A6E-F67B-4377-99BC-DE7B8F1ACA52}" srcOrd="2" destOrd="0" presId="urn:microsoft.com/office/officeart/2005/8/layout/vList5"/>
    <dgm:cxn modelId="{AAC63E95-37DB-4DE0-A832-724828D3B013}" type="presParOf" srcId="{DB441A6E-F67B-4377-99BC-DE7B8F1ACA52}" destId="{DB14B01C-1EBC-4C4A-A052-EC22661107A5}" srcOrd="0" destOrd="0" presId="urn:microsoft.com/office/officeart/2005/8/layout/vList5"/>
    <dgm:cxn modelId="{955BF478-5205-4875-938B-263C68CF1DFE}" type="presParOf" srcId="{DB441A6E-F67B-4377-99BC-DE7B8F1ACA52}" destId="{A240D7D0-1EAD-47EB-84CF-3C432EB770F5}" srcOrd="1" destOrd="0" presId="urn:microsoft.com/office/officeart/2005/8/layout/vList5"/>
    <dgm:cxn modelId="{F0CE9FD4-5EF7-4F67-AA90-9804AC13FE54}" type="presParOf" srcId="{67DDB34D-A020-477B-9A05-958FF4F0C00C}" destId="{0354E0DA-06B2-4058-AE5C-C5A2DBE01A6E}" srcOrd="3" destOrd="0" presId="urn:microsoft.com/office/officeart/2005/8/layout/vList5"/>
    <dgm:cxn modelId="{D22E4E9E-3CCA-4A9E-B5B9-82FAB3CD1F45}" type="presParOf" srcId="{67DDB34D-A020-477B-9A05-958FF4F0C00C}" destId="{2FC3101D-D792-4DAD-8B55-0ADF0D19C793}" srcOrd="4" destOrd="0" presId="urn:microsoft.com/office/officeart/2005/8/layout/vList5"/>
    <dgm:cxn modelId="{0B150CB4-821A-4A23-B9B9-BD0D3A06E64C}" type="presParOf" srcId="{2FC3101D-D792-4DAD-8B55-0ADF0D19C793}" destId="{21C0203A-A01E-4246-8600-5B35BA706106}" srcOrd="0" destOrd="0" presId="urn:microsoft.com/office/officeart/2005/8/layout/vList5"/>
    <dgm:cxn modelId="{07A71578-8F43-4602-A899-0B5C0C419C35}" type="presParOf" srcId="{2FC3101D-D792-4DAD-8B55-0ADF0D19C793}" destId="{887895F4-83F6-4A07-A27A-EA46D2B696FE}" srcOrd="1" destOrd="0" presId="urn:microsoft.com/office/officeart/2005/8/layout/vList5"/>
    <dgm:cxn modelId="{78041119-BB0F-41BF-963D-78A555D00208}" type="presParOf" srcId="{67DDB34D-A020-477B-9A05-958FF4F0C00C}" destId="{67876736-CF26-4ED5-B5C3-51CE0930ADF2}" srcOrd="5" destOrd="0" presId="urn:microsoft.com/office/officeart/2005/8/layout/vList5"/>
    <dgm:cxn modelId="{B8DBD130-7465-46D5-9E19-09363285A4FC}" type="presParOf" srcId="{67DDB34D-A020-477B-9A05-958FF4F0C00C}" destId="{091DB2F0-DF61-498F-B3DE-ED3AAE6070D7}" srcOrd="6" destOrd="0" presId="urn:microsoft.com/office/officeart/2005/8/layout/vList5"/>
    <dgm:cxn modelId="{1147C70E-A242-4542-A1AD-9353C88B9017}" type="presParOf" srcId="{091DB2F0-DF61-498F-B3DE-ED3AAE6070D7}" destId="{7F20B836-E1AA-47FC-837C-1B205895E98F}" srcOrd="0" destOrd="0" presId="urn:microsoft.com/office/officeart/2005/8/layout/vList5"/>
    <dgm:cxn modelId="{4E881580-4577-40FF-8396-4F5C178A3892}" type="presParOf" srcId="{091DB2F0-DF61-498F-B3DE-ED3AAE6070D7}" destId="{54876645-9130-4C9F-BF9A-38BCFB0FC13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C16DB1-4D96-49B0-97B1-FEA7DC8F27A5}">
      <dsp:nvSpPr>
        <dsp:cNvPr id="0" name=""/>
        <dsp:cNvSpPr/>
      </dsp:nvSpPr>
      <dsp:spPr>
        <a:xfrm>
          <a:off x="39" y="38490"/>
          <a:ext cx="3774355" cy="806400"/>
        </a:xfrm>
        <a:prstGeom prst="rect">
          <a:avLst/>
        </a:prstGeom>
        <a:solidFill>
          <a:schemeClr val="accent2">
            <a:hueOff val="0"/>
            <a:satOff val="0"/>
            <a:lumOff val="0"/>
            <a:alphaOff val="0"/>
          </a:schemeClr>
        </a:solidFill>
        <a:ln w="48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0">
            <a:lnSpc>
              <a:spcPct val="90000"/>
            </a:lnSpc>
            <a:spcBef>
              <a:spcPct val="0"/>
            </a:spcBef>
            <a:spcAft>
              <a:spcPct val="35000"/>
            </a:spcAft>
          </a:pPr>
          <a:r>
            <a:rPr lang="en-US" sz="2800" b="1" kern="1200" dirty="0" smtClean="0"/>
            <a:t>Behavioral Learning</a:t>
          </a:r>
          <a:endParaRPr lang="en-US" sz="2800" kern="1200" dirty="0"/>
        </a:p>
      </dsp:txBody>
      <dsp:txXfrm>
        <a:off x="39" y="38490"/>
        <a:ext cx="3774355" cy="806400"/>
      </dsp:txXfrm>
    </dsp:sp>
    <dsp:sp modelId="{92F9901A-57BF-4AD5-A0A3-3B896EAA2502}">
      <dsp:nvSpPr>
        <dsp:cNvPr id="0" name=""/>
        <dsp:cNvSpPr/>
      </dsp:nvSpPr>
      <dsp:spPr>
        <a:xfrm>
          <a:off x="39" y="844890"/>
          <a:ext cx="3774355" cy="3612420"/>
        </a:xfrm>
        <a:prstGeom prst="rect">
          <a:avLst/>
        </a:prstGeom>
        <a:solidFill>
          <a:schemeClr val="accent2">
            <a:tint val="40000"/>
            <a:alpha val="90000"/>
            <a:hueOff val="0"/>
            <a:satOff val="0"/>
            <a:lumOff val="0"/>
            <a:alphaOff val="0"/>
          </a:schemeClr>
        </a:solidFill>
        <a:ln w="48000" cap="flat" cmpd="thickThin"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en-US" sz="2800" kern="1200" dirty="0" smtClean="0"/>
            <a:t>Based on observable behaviors (responses) that occur as the result of exposure to stimuli</a:t>
          </a:r>
          <a:endParaRPr lang="en-US" sz="2800" kern="1200" dirty="0"/>
        </a:p>
        <a:p>
          <a:pPr marL="285750" lvl="1" indent="-285750" algn="l" defTabSz="1244600" rtl="0">
            <a:lnSpc>
              <a:spcPct val="90000"/>
            </a:lnSpc>
            <a:spcBef>
              <a:spcPct val="0"/>
            </a:spcBef>
            <a:spcAft>
              <a:spcPct val="15000"/>
            </a:spcAft>
            <a:buChar char="••"/>
          </a:pPr>
          <a:r>
            <a:rPr lang="en-US" sz="2800" kern="1200" dirty="0" smtClean="0"/>
            <a:t>Also known as </a:t>
          </a:r>
          <a:r>
            <a:rPr lang="en-US" sz="2800" b="1" i="1" kern="1200" dirty="0" smtClean="0"/>
            <a:t>stimulus response theory</a:t>
          </a:r>
          <a:r>
            <a:rPr lang="en-US" sz="2800" kern="1200" dirty="0" smtClean="0"/>
            <a:t>.</a:t>
          </a:r>
          <a:endParaRPr lang="en-US" sz="2800" kern="1200" dirty="0"/>
        </a:p>
      </dsp:txBody>
      <dsp:txXfrm>
        <a:off x="39" y="844890"/>
        <a:ext cx="3774355" cy="3612420"/>
      </dsp:txXfrm>
    </dsp:sp>
    <dsp:sp modelId="{EAC11E51-685E-4642-B5A2-3D76EC129351}">
      <dsp:nvSpPr>
        <dsp:cNvPr id="0" name=""/>
        <dsp:cNvSpPr/>
      </dsp:nvSpPr>
      <dsp:spPr>
        <a:xfrm>
          <a:off x="4302804" y="38490"/>
          <a:ext cx="3774355" cy="806400"/>
        </a:xfrm>
        <a:prstGeom prst="rect">
          <a:avLst/>
        </a:prstGeom>
        <a:solidFill>
          <a:schemeClr val="accent3">
            <a:hueOff val="0"/>
            <a:satOff val="0"/>
            <a:lumOff val="0"/>
            <a:alphaOff val="0"/>
          </a:schemeClr>
        </a:solidFill>
        <a:ln w="48000" cap="flat" cmpd="thickThin"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0">
            <a:lnSpc>
              <a:spcPct val="90000"/>
            </a:lnSpc>
            <a:spcBef>
              <a:spcPct val="0"/>
            </a:spcBef>
            <a:spcAft>
              <a:spcPct val="35000"/>
            </a:spcAft>
          </a:pPr>
          <a:r>
            <a:rPr lang="en-US" sz="2800" b="1" kern="1200" dirty="0" smtClean="0"/>
            <a:t>Cognitive Learning</a:t>
          </a:r>
          <a:endParaRPr lang="en-US" sz="2800" kern="1200" dirty="0"/>
        </a:p>
      </dsp:txBody>
      <dsp:txXfrm>
        <a:off x="4302804" y="38490"/>
        <a:ext cx="3774355" cy="806400"/>
      </dsp:txXfrm>
    </dsp:sp>
    <dsp:sp modelId="{F69A81B9-6CD4-486B-8B9E-546873C37B14}">
      <dsp:nvSpPr>
        <dsp:cNvPr id="0" name=""/>
        <dsp:cNvSpPr/>
      </dsp:nvSpPr>
      <dsp:spPr>
        <a:xfrm>
          <a:off x="4302804" y="844890"/>
          <a:ext cx="3774355" cy="3612420"/>
        </a:xfrm>
        <a:prstGeom prst="rect">
          <a:avLst/>
        </a:prstGeom>
        <a:solidFill>
          <a:schemeClr val="accent3">
            <a:tint val="40000"/>
            <a:alpha val="90000"/>
            <a:hueOff val="0"/>
            <a:satOff val="0"/>
            <a:lumOff val="0"/>
            <a:alphaOff val="0"/>
          </a:schemeClr>
        </a:solidFill>
        <a:ln w="48000" cap="flat" cmpd="thickThin"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Learning based on mental information processing</a:t>
          </a:r>
          <a:endParaRPr lang="en-US" sz="2800" kern="1200" dirty="0"/>
        </a:p>
        <a:p>
          <a:pPr marL="285750" lvl="1" indent="-285750" algn="l" defTabSz="1244600">
            <a:lnSpc>
              <a:spcPct val="90000"/>
            </a:lnSpc>
            <a:spcBef>
              <a:spcPct val="0"/>
            </a:spcBef>
            <a:spcAft>
              <a:spcPct val="15000"/>
            </a:spcAft>
            <a:buChar char="••"/>
          </a:pPr>
          <a:r>
            <a:rPr lang="en-US" sz="2800" kern="1200" dirty="0" smtClean="0"/>
            <a:t>Often in response to problem solving</a:t>
          </a:r>
          <a:endParaRPr lang="en-US" sz="2800" kern="1200" dirty="0"/>
        </a:p>
      </dsp:txBody>
      <dsp:txXfrm>
        <a:off x="4302804" y="844890"/>
        <a:ext cx="3774355" cy="36124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EA074-1969-48AD-8B6D-001CFA2C1EC6}">
      <dsp:nvSpPr>
        <dsp:cNvPr id="0" name=""/>
        <dsp:cNvSpPr/>
      </dsp:nvSpPr>
      <dsp:spPr>
        <a:xfrm rot="5400000">
          <a:off x="5185698" y="-2077646"/>
          <a:ext cx="924490" cy="5315712"/>
        </a:xfrm>
        <a:prstGeom prst="round2SameRect">
          <a:avLst/>
        </a:prstGeom>
        <a:solidFill>
          <a:schemeClr val="accent2">
            <a:tint val="40000"/>
            <a:alpha val="90000"/>
            <a:hueOff val="0"/>
            <a:satOff val="0"/>
            <a:lumOff val="0"/>
            <a:alphaOff val="0"/>
          </a:schemeClr>
        </a:solidFill>
        <a:ln w="48000" cap="flat" cmpd="thickThin"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t>Unfulfilled needs lead to motivation</a:t>
          </a:r>
          <a:endParaRPr lang="en-US" sz="2400" kern="1200" dirty="0"/>
        </a:p>
      </dsp:txBody>
      <dsp:txXfrm rot="-5400000">
        <a:off x="2990087" y="163095"/>
        <a:ext cx="5270582" cy="834230"/>
      </dsp:txXfrm>
    </dsp:sp>
    <dsp:sp modelId="{4E95C324-4DC1-43D9-A545-D0C6691ACC89}">
      <dsp:nvSpPr>
        <dsp:cNvPr id="0" name=""/>
        <dsp:cNvSpPr/>
      </dsp:nvSpPr>
      <dsp:spPr>
        <a:xfrm>
          <a:off x="0" y="2402"/>
          <a:ext cx="2990088" cy="1155613"/>
        </a:xfrm>
        <a:prstGeom prst="roundRect">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en-US" sz="3000" b="1" kern="1200" dirty="0" smtClean="0"/>
            <a:t>Motivation</a:t>
          </a:r>
          <a:endParaRPr lang="en-US" sz="3000" b="1" kern="1200" dirty="0"/>
        </a:p>
      </dsp:txBody>
      <dsp:txXfrm>
        <a:off x="56412" y="58814"/>
        <a:ext cx="2877264" cy="1042789"/>
      </dsp:txXfrm>
    </dsp:sp>
    <dsp:sp modelId="{A240D7D0-1EAD-47EB-84CF-3C432EB770F5}">
      <dsp:nvSpPr>
        <dsp:cNvPr id="0" name=""/>
        <dsp:cNvSpPr/>
      </dsp:nvSpPr>
      <dsp:spPr>
        <a:xfrm rot="5400000">
          <a:off x="5185698" y="-864252"/>
          <a:ext cx="924490" cy="5315712"/>
        </a:xfrm>
        <a:prstGeom prst="round2SameRect">
          <a:avLst/>
        </a:prstGeom>
        <a:solidFill>
          <a:schemeClr val="accent3">
            <a:tint val="40000"/>
            <a:alpha val="90000"/>
            <a:hueOff val="0"/>
            <a:satOff val="0"/>
            <a:lumOff val="0"/>
            <a:alphaOff val="0"/>
          </a:schemeClr>
        </a:solidFill>
        <a:ln w="48000" cap="flat" cmpd="thickThin"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t>Stimuli that direct motives</a:t>
          </a:r>
          <a:endParaRPr lang="en-US" sz="2400" kern="1200" dirty="0"/>
        </a:p>
      </dsp:txBody>
      <dsp:txXfrm rot="-5400000">
        <a:off x="2990087" y="1376489"/>
        <a:ext cx="5270582" cy="834230"/>
      </dsp:txXfrm>
    </dsp:sp>
    <dsp:sp modelId="{DB14B01C-1EBC-4C4A-A052-EC22661107A5}">
      <dsp:nvSpPr>
        <dsp:cNvPr id="0" name=""/>
        <dsp:cNvSpPr/>
      </dsp:nvSpPr>
      <dsp:spPr>
        <a:xfrm>
          <a:off x="0" y="1215796"/>
          <a:ext cx="2990088" cy="1155613"/>
        </a:xfrm>
        <a:prstGeom prst="roundRect">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en-US" sz="3000" b="1" kern="1200" dirty="0" smtClean="0"/>
            <a:t>Cues</a:t>
          </a:r>
          <a:endParaRPr lang="en-US" sz="3000" b="1" kern="1200" dirty="0"/>
        </a:p>
      </dsp:txBody>
      <dsp:txXfrm>
        <a:off x="56412" y="1272208"/>
        <a:ext cx="2877264" cy="1042789"/>
      </dsp:txXfrm>
    </dsp:sp>
    <dsp:sp modelId="{887895F4-83F6-4A07-A27A-EA46D2B696FE}">
      <dsp:nvSpPr>
        <dsp:cNvPr id="0" name=""/>
        <dsp:cNvSpPr/>
      </dsp:nvSpPr>
      <dsp:spPr>
        <a:xfrm rot="5400000">
          <a:off x="5185698" y="349140"/>
          <a:ext cx="924490" cy="5315712"/>
        </a:xfrm>
        <a:prstGeom prst="round2SameRect">
          <a:avLst/>
        </a:prstGeom>
        <a:solidFill>
          <a:schemeClr val="accent4">
            <a:tint val="40000"/>
            <a:alpha val="90000"/>
            <a:hueOff val="0"/>
            <a:satOff val="0"/>
            <a:lumOff val="0"/>
            <a:alphaOff val="0"/>
          </a:schemeClr>
        </a:solidFill>
        <a:ln w="48000" cap="flat" cmpd="thickThin"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t>Consumer reaction to a drive or cue</a:t>
          </a:r>
          <a:endParaRPr lang="en-US" sz="2400" kern="1200" dirty="0"/>
        </a:p>
      </dsp:txBody>
      <dsp:txXfrm rot="-5400000">
        <a:off x="2990087" y="2589881"/>
        <a:ext cx="5270582" cy="834230"/>
      </dsp:txXfrm>
    </dsp:sp>
    <dsp:sp modelId="{21C0203A-A01E-4246-8600-5B35BA706106}">
      <dsp:nvSpPr>
        <dsp:cNvPr id="0" name=""/>
        <dsp:cNvSpPr/>
      </dsp:nvSpPr>
      <dsp:spPr>
        <a:xfrm>
          <a:off x="0" y="2429190"/>
          <a:ext cx="2990088" cy="1155613"/>
        </a:xfrm>
        <a:prstGeom prst="roundRect">
          <a:avLst/>
        </a:prstGeom>
        <a:solidFill>
          <a:schemeClr val="accent4">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en-US" sz="3000" b="1" kern="1200" dirty="0" smtClean="0"/>
            <a:t>Response</a:t>
          </a:r>
          <a:endParaRPr lang="en-US" sz="3000" b="1" kern="1200" dirty="0"/>
        </a:p>
      </dsp:txBody>
      <dsp:txXfrm>
        <a:off x="56412" y="2485602"/>
        <a:ext cx="2877264" cy="1042789"/>
      </dsp:txXfrm>
    </dsp:sp>
    <dsp:sp modelId="{54876645-9130-4C9F-BF9A-38BCFB0FC134}">
      <dsp:nvSpPr>
        <dsp:cNvPr id="0" name=""/>
        <dsp:cNvSpPr/>
      </dsp:nvSpPr>
      <dsp:spPr>
        <a:xfrm rot="5400000">
          <a:off x="5185698" y="1562534"/>
          <a:ext cx="924490" cy="5315712"/>
        </a:xfrm>
        <a:prstGeom prst="round2SameRect">
          <a:avLst/>
        </a:prstGeom>
        <a:solidFill>
          <a:schemeClr val="accent5">
            <a:tint val="40000"/>
            <a:alpha val="90000"/>
            <a:hueOff val="0"/>
            <a:satOff val="0"/>
            <a:lumOff val="0"/>
            <a:alphaOff val="0"/>
          </a:schemeClr>
        </a:solidFill>
        <a:ln w="48000" cap="flat" cmpd="thickThin"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t>Increases the likelihood that a response will occur in the future as a result of a cue</a:t>
          </a:r>
          <a:endParaRPr lang="en-US" sz="2400" kern="1200" dirty="0"/>
        </a:p>
      </dsp:txBody>
      <dsp:txXfrm rot="-5400000">
        <a:off x="2990087" y="3803275"/>
        <a:ext cx="5270582" cy="834230"/>
      </dsp:txXfrm>
    </dsp:sp>
    <dsp:sp modelId="{7F20B836-E1AA-47FC-837C-1B205895E98F}">
      <dsp:nvSpPr>
        <dsp:cNvPr id="0" name=""/>
        <dsp:cNvSpPr/>
      </dsp:nvSpPr>
      <dsp:spPr>
        <a:xfrm>
          <a:off x="0" y="3642584"/>
          <a:ext cx="2990088" cy="1155613"/>
        </a:xfrm>
        <a:prstGeom prst="roundRect">
          <a:avLst/>
        </a:prstGeom>
        <a:solidFill>
          <a:schemeClr val="accent5">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en-US" sz="3000" b="1" kern="1200" dirty="0" smtClean="0"/>
            <a:t>Reinforcement</a:t>
          </a:r>
          <a:endParaRPr lang="en-US" sz="3000" b="1" kern="1200" dirty="0"/>
        </a:p>
      </dsp:txBody>
      <dsp:txXfrm>
        <a:off x="56412" y="3698996"/>
        <a:ext cx="2877264" cy="104278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83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83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83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501310A-4501-48BB-9F4E-E89BEEA77380}"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5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85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853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85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5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85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648B630-5FA3-4384-8FFF-495E0492654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47784C-9336-4119-A8B9-A08A706AFDA9}" type="slidenum">
              <a:rPr lang="en-US"/>
              <a:pPr/>
              <a:t>1</a:t>
            </a:fld>
            <a:endParaRPr lang="en-US"/>
          </a:p>
        </p:txBody>
      </p:sp>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F77ECE-D1AD-4A5C-8AE5-6C03684E99B1}" type="slidenum">
              <a:rPr lang="en-US"/>
              <a:pPr/>
              <a:t>16</a:t>
            </a:fld>
            <a:endParaRPr lang="en-U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Here is a model of </a:t>
            </a:r>
            <a:r>
              <a:rPr lang="en-US" b="1" dirty="0" smtClean="0"/>
              <a:t>instrumental conditioning</a:t>
            </a:r>
            <a:r>
              <a:rPr lang="en-US" dirty="0" smtClean="0"/>
              <a:t>.  You can see this consumer tried on four brands.  The first three brands ended with no rewards – they simply did not fit.  The final brand, Brand D gave the consumer the reward of a perfect fit.  The consumer has learned that these jeans are a good fit and will likely repeat this behavior the next time they are in the stimulus situation of needing good-looking jeans.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AC1D57-01DF-4620-B238-5D70407314A3}" type="slidenum">
              <a:rPr lang="en-US"/>
              <a:pPr/>
              <a:t>17</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277D5D-F06C-4DD0-9F5E-B9DF890C26C3}" type="slidenum">
              <a:rPr lang="en-US"/>
              <a:pPr/>
              <a:t>18</a:t>
            </a:fld>
            <a:endParaRPr lang="en-US"/>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09AE93-DD77-4737-A6BB-A43C30732D4E}" type="slidenum">
              <a:rPr lang="en-US"/>
              <a:pPr/>
              <a:t>19</a:t>
            </a:fld>
            <a:endParaRPr lang="en-US"/>
          </a:p>
        </p:txBody>
      </p:sp>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54A43F-FE94-498E-8C26-77B7DDB8AA87}" type="slidenum">
              <a:rPr lang="en-US"/>
              <a:pPr/>
              <a:t>4</a:t>
            </a:fld>
            <a:endParaRPr lang="en-US"/>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This definition of</a:t>
            </a:r>
            <a:r>
              <a:rPr lang="en-US" b="1" dirty="0" smtClean="0"/>
              <a:t> learning </a:t>
            </a:r>
            <a:r>
              <a:rPr lang="en-US" dirty="0" smtClean="0"/>
              <a:t>can be looked at more specifically.  It is important to realize that it is a process, that it changes over time as new knowledge and experiences are gained by the consumer.  New knowledge and experience serve as feedback to the consumer and will influence their future behavior.</a:t>
            </a:r>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747C18-01CF-422F-9099-2FC68B0AB41D}" type="slidenum">
              <a:rPr lang="en-US"/>
              <a:pPr/>
              <a:t>5</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These are the two general categories of learning that will be discussed in this chapter.  Each is covered in extensive detail on future slides. </a:t>
            </a:r>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2DEA9C-B70F-4501-8679-B7F4C4FAA0D9}" type="slidenum">
              <a:rPr lang="en-US" smtClean="0"/>
              <a:pPr fontAlgn="base">
                <a:spcBef>
                  <a:spcPct val="0"/>
                </a:spcBef>
                <a:spcAft>
                  <a:spcPct val="0"/>
                </a:spcAft>
                <a:defRPr/>
              </a:pPr>
              <a:t>6</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There are the four major elements of all learning theories.  </a:t>
            </a:r>
            <a:r>
              <a:rPr lang="en-US" b="1" smtClean="0"/>
              <a:t>Motivation</a:t>
            </a:r>
            <a:r>
              <a:rPr lang="en-US" smtClean="0"/>
              <a:t> is important because it will differ from one consumer to the next.  We may all have a need, but some are more motivated to fulfill the need versus another.  Often, a consumer does not realize they have a need.  A </a:t>
            </a:r>
            <a:r>
              <a:rPr lang="en-US" b="1" smtClean="0"/>
              <a:t>cue</a:t>
            </a:r>
            <a:r>
              <a:rPr lang="en-US" smtClean="0"/>
              <a:t> is the stimulus that helps direct a consumer’s motives.  They include price, styling, packaging, advertising, and store displays.  A consumer will have a </a:t>
            </a:r>
            <a:r>
              <a:rPr lang="en-US" b="1" smtClean="0"/>
              <a:t>response</a:t>
            </a:r>
            <a:r>
              <a:rPr lang="en-US" smtClean="0"/>
              <a:t> to a drive or a cue.  The response is how the consumer behaves after being exposed to a cue or developing motivation.  Finally, </a:t>
            </a:r>
            <a:r>
              <a:rPr lang="en-US" b="1" smtClean="0"/>
              <a:t>reinforcement</a:t>
            </a:r>
            <a:r>
              <a:rPr lang="en-US" smtClean="0"/>
              <a:t> is tied to the likelihood that the response will occur in the future.</a:t>
            </a:r>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5F6E5D-C965-4197-9235-417C9025E6C1}" type="slidenum">
              <a:rPr lang="en-US" smtClean="0"/>
              <a:pPr fontAlgn="base">
                <a:spcBef>
                  <a:spcPct val="0"/>
                </a:spcBef>
                <a:spcAft>
                  <a:spcPct val="0"/>
                </a:spcAft>
                <a:defRPr/>
              </a:pPr>
              <a:t>7</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FDFC33-4E15-4F58-81CE-FC1D8C06AAE1}" type="slidenum">
              <a:rPr lang="en-US"/>
              <a:pPr/>
              <a:t>11</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70900E-48C4-4D7C-8F76-41343E59F4E2}" type="slidenum">
              <a:rPr lang="en-US"/>
              <a:pPr/>
              <a:t>12</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Many of you may be familiar with Pavlov’s dog.  In this situation, Pavlov sounded a bell, then applied meat paste to the dog’s tongue.  Over time, the dog began to associate the bell with the meat paste.  Eventually, when Pavlov rang the bell, the dog would salivate because he expected the meat paste to be applied.  What happened was learning or conditioning.  The dog learned that the meat paste, which is called the unconditioned stimulus, was associated with the bell, which is the conditioned stimulus.  He began to have a conditioned response to the bell when he learned that the bell meant food.  The experiment is provided in more detail on the following slide.</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Think about the advertisements for these ads.  The smiling people and music.</a:t>
            </a:r>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2F0D79-63E3-4FE6-9509-46CE138BA750}" type="slidenum">
              <a:rPr lang="en-US" smtClean="0"/>
              <a:pPr fontAlgn="base">
                <a:spcBef>
                  <a:spcPct val="0"/>
                </a:spcBef>
                <a:spcAft>
                  <a:spcPct val="0"/>
                </a:spcAft>
                <a:defRPr/>
              </a:pPr>
              <a:t>14</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3723A0-1199-41DA-8320-EA571EB542AA}" type="slidenum">
              <a:rPr lang="en-US"/>
              <a:pPr/>
              <a:t>15</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Instrumental conditioning </a:t>
            </a:r>
            <a:r>
              <a:rPr lang="en-US" dirty="0" smtClean="0"/>
              <a:t>also requires a link between a stimulus and a response.  The difference between this and classical conditioning is that the learned response is the one that is most satisfactory of responses.  The famous psychologist B.F. Skinner is associated with this type of conditioning.  He pointed out that learning occurs based on rewards.  Through trial and error, consumers learn which behaviors lead to rewards and which do not.</a:t>
            </a: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creative.gettyimages.com/source/Search/59','2','" TargetMode="External"/><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creative.gettyimages.com/source/Search/3','2','" TargetMode="External"/><Relationship Id="rId1" Type="http://schemas.openxmlformats.org/officeDocument/2006/relationships/slideMaster" Target="../slideMasters/slideMaster1.xml"/><Relationship Id="rId6" Type="http://schemas.openxmlformats.org/officeDocument/2006/relationships/hyperlink" Target="http://creative.gettyimages.com/source/Search/9','2','" TargetMode="External"/><Relationship Id="rId5" Type="http://schemas.openxmlformats.org/officeDocument/2006/relationships/image" Target="../media/image2.jpeg"/><Relationship Id="rId4" Type="http://schemas.openxmlformats.org/officeDocument/2006/relationships/hyperlink" Target="http://creative.gettyimages.com/source/Search/31','2','" TargetMode="External"/><Relationship Id="rId9"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hyperlink" Target="http://creative.gettyimages.com/source/Search/59','2','" TargetMode="External"/><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creative.gettyimages.com/source/Search/3','2','" TargetMode="External"/><Relationship Id="rId1" Type="http://schemas.openxmlformats.org/officeDocument/2006/relationships/slideMaster" Target="../slideMasters/slideMaster2.xml"/><Relationship Id="rId6" Type="http://schemas.openxmlformats.org/officeDocument/2006/relationships/hyperlink" Target="http://creative.gettyimages.com/source/Search/9','2','" TargetMode="External"/><Relationship Id="rId5" Type="http://schemas.openxmlformats.org/officeDocument/2006/relationships/image" Target="../media/image2.jpeg"/><Relationship Id="rId4" Type="http://schemas.openxmlformats.org/officeDocument/2006/relationships/hyperlink" Target="http://creative.gettyimages.com/source/Search/31','2','" TargetMode="External"/><Relationship Id="rId9" Type="http://schemas.openxmlformats.org/officeDocument/2006/relationships/image" Target="../media/image4.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7045" name="Rectangle 5"/>
          <p:cNvSpPr>
            <a:spLocks noChangeArrowheads="1"/>
          </p:cNvSpPr>
          <p:nvPr userDrawn="1"/>
        </p:nvSpPr>
        <p:spPr bwMode="auto">
          <a:xfrm>
            <a:off x="0" y="0"/>
            <a:ext cx="9144000" cy="152400"/>
          </a:xfrm>
          <a:prstGeom prst="rect">
            <a:avLst/>
          </a:prstGeom>
          <a:solidFill>
            <a:srgbClr val="0066CC"/>
          </a:solidFill>
          <a:ln w="9525">
            <a:noFill/>
            <a:miter lim="800000"/>
            <a:headEnd/>
            <a:tailEnd/>
          </a:ln>
          <a:effectLst/>
        </p:spPr>
        <p:txBody>
          <a:bodyPr wrap="none" anchor="ctr"/>
          <a:lstStyle/>
          <a:p>
            <a:pPr algn="ctr"/>
            <a:endParaRPr lang="en-US">
              <a:solidFill>
                <a:schemeClr val="accent2"/>
              </a:solidFill>
            </a:endParaRPr>
          </a:p>
        </p:txBody>
      </p:sp>
      <p:sp>
        <p:nvSpPr>
          <p:cNvPr id="87046" name="Rectangle 6"/>
          <p:cNvSpPr>
            <a:spLocks noChangeArrowheads="1"/>
          </p:cNvSpPr>
          <p:nvPr userDrawn="1"/>
        </p:nvSpPr>
        <p:spPr bwMode="auto">
          <a:xfrm>
            <a:off x="0" y="0"/>
            <a:ext cx="381000" cy="68580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87048" name="Rectangle 8"/>
          <p:cNvSpPr>
            <a:spLocks noChangeArrowheads="1"/>
          </p:cNvSpPr>
          <p:nvPr userDrawn="1"/>
        </p:nvSpPr>
        <p:spPr bwMode="auto">
          <a:xfrm>
            <a:off x="2209800" y="0"/>
            <a:ext cx="152400" cy="6858000"/>
          </a:xfrm>
          <a:prstGeom prst="rect">
            <a:avLst/>
          </a:prstGeom>
          <a:solidFill>
            <a:srgbClr val="0066CC"/>
          </a:solidFill>
          <a:ln w="9525">
            <a:noFill/>
            <a:miter lim="800000"/>
            <a:headEnd/>
            <a:tailEnd/>
          </a:ln>
          <a:effectLst/>
        </p:spPr>
        <p:txBody>
          <a:bodyPr wrap="none" anchor="ctr"/>
          <a:lstStyle/>
          <a:p>
            <a:endParaRPr lang="en-US"/>
          </a:p>
        </p:txBody>
      </p:sp>
      <p:sp>
        <p:nvSpPr>
          <p:cNvPr id="87049" name="Rectangle 9"/>
          <p:cNvSpPr>
            <a:spLocks noChangeArrowheads="1"/>
          </p:cNvSpPr>
          <p:nvPr userDrawn="1"/>
        </p:nvSpPr>
        <p:spPr bwMode="auto">
          <a:xfrm>
            <a:off x="2438400" y="2819400"/>
            <a:ext cx="6400800" cy="1752600"/>
          </a:xfrm>
          <a:prstGeom prst="rect">
            <a:avLst/>
          </a:prstGeom>
          <a:noFill/>
          <a:ln w="9525">
            <a:noFill/>
            <a:miter lim="800000"/>
            <a:headEnd/>
            <a:tailEnd/>
          </a:ln>
          <a:effectLst/>
        </p:spPr>
        <p:txBody>
          <a:bodyPr/>
          <a:lstStyle/>
          <a:p>
            <a:pPr algn="ctr">
              <a:spcBef>
                <a:spcPct val="20000"/>
              </a:spcBef>
            </a:pPr>
            <a:endParaRPr lang="en-US" sz="3200" b="1" dirty="0"/>
          </a:p>
        </p:txBody>
      </p:sp>
      <p:pic>
        <p:nvPicPr>
          <p:cNvPr id="87050" name="Picture 10" descr="6548-000036">
            <a:hlinkClick r:id="rId2"/>
          </p:cNvPr>
          <p:cNvPicPr>
            <a:picLocks noChangeAspect="1" noChangeArrowheads="1"/>
          </p:cNvPicPr>
          <p:nvPr userDrawn="1"/>
        </p:nvPicPr>
        <p:blipFill>
          <a:blip r:embed="rId3" cstate="print"/>
          <a:srcRect/>
          <a:stretch>
            <a:fillRect/>
          </a:stretch>
        </p:blipFill>
        <p:spPr bwMode="auto">
          <a:xfrm>
            <a:off x="457200" y="2857500"/>
            <a:ext cx="1676400" cy="1409700"/>
          </a:xfrm>
          <a:prstGeom prst="rect">
            <a:avLst/>
          </a:prstGeom>
          <a:noFill/>
        </p:spPr>
      </p:pic>
      <p:pic>
        <p:nvPicPr>
          <p:cNvPr id="87051" name="Picture 11" descr="asi10778">
            <a:hlinkClick r:id="rId4"/>
          </p:cNvPr>
          <p:cNvPicPr>
            <a:picLocks noChangeAspect="1" noChangeArrowheads="1"/>
          </p:cNvPicPr>
          <p:nvPr userDrawn="1"/>
        </p:nvPicPr>
        <p:blipFill>
          <a:blip r:embed="rId5" cstate="print"/>
          <a:srcRect/>
          <a:stretch>
            <a:fillRect/>
          </a:stretch>
        </p:blipFill>
        <p:spPr bwMode="auto">
          <a:xfrm>
            <a:off x="457200" y="5715000"/>
            <a:ext cx="1600200" cy="1063625"/>
          </a:xfrm>
          <a:prstGeom prst="rect">
            <a:avLst/>
          </a:prstGeom>
          <a:noFill/>
        </p:spPr>
      </p:pic>
      <p:pic>
        <p:nvPicPr>
          <p:cNvPr id="87052" name="Picture 12" descr="200202683-011">
            <a:hlinkClick r:id="rId6"/>
          </p:cNvPr>
          <p:cNvPicPr>
            <a:picLocks noChangeAspect="1" noChangeArrowheads="1"/>
          </p:cNvPicPr>
          <p:nvPr userDrawn="1"/>
        </p:nvPicPr>
        <p:blipFill>
          <a:blip r:embed="rId7" cstate="print"/>
          <a:srcRect/>
          <a:stretch>
            <a:fillRect/>
          </a:stretch>
        </p:blipFill>
        <p:spPr bwMode="auto">
          <a:xfrm>
            <a:off x="457200" y="209550"/>
            <a:ext cx="1684338" cy="2533650"/>
          </a:xfrm>
          <a:prstGeom prst="rect">
            <a:avLst/>
          </a:prstGeom>
          <a:noFill/>
        </p:spPr>
      </p:pic>
      <p:pic>
        <p:nvPicPr>
          <p:cNvPr id="87053" name="Picture 13" descr="bd4771-001">
            <a:hlinkClick r:id="rId8"/>
          </p:cNvPr>
          <p:cNvPicPr>
            <a:picLocks noChangeAspect="1" noChangeArrowheads="1"/>
          </p:cNvPicPr>
          <p:nvPr userDrawn="1"/>
        </p:nvPicPr>
        <p:blipFill>
          <a:blip r:embed="rId9" cstate="print"/>
          <a:srcRect/>
          <a:stretch>
            <a:fillRect/>
          </a:stretch>
        </p:blipFill>
        <p:spPr bwMode="auto">
          <a:xfrm>
            <a:off x="457200" y="4343400"/>
            <a:ext cx="1619250" cy="131445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74638"/>
            <a:ext cx="21145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912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1/11/2021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1/11/2021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C3A134-F1C3-464B-BF47-54DC2DE08F52}" type="datetimeFigureOut">
              <a:rPr lang="en-US" smtClean="0"/>
              <a:pPr/>
              <a:t>1/11/2021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C3A134-F1C3-464B-BF47-54DC2DE08F52}" type="datetimeFigureOut">
              <a:rPr lang="en-US" smtClean="0"/>
              <a:pPr/>
              <a:t>1/11/2021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C3A134-F1C3-464B-BF47-54DC2DE08F52}" type="datetimeFigureOut">
              <a:rPr lang="en-US" smtClean="0"/>
              <a:pPr/>
              <a:t>1/11/2021</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C3A134-F1C3-464B-BF47-54DC2DE08F52}" type="datetimeFigureOut">
              <a:rPr lang="en-US" smtClean="0"/>
              <a:pPr/>
              <a:t>1/11/2021</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C3A134-F1C3-464B-BF47-54DC2DE08F52}" type="datetimeFigureOut">
              <a:rPr lang="en-US" smtClean="0"/>
              <a:pPr/>
              <a:t>1/11/2021</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C3A134-F1C3-464B-BF47-54DC2DE08F52}" type="datetimeFigureOut">
              <a:rPr lang="en-US" smtClean="0"/>
              <a:pPr/>
              <a:t>1/11/2021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7C3A134-F1C3-464B-BF47-54DC2DE08F52}" type="datetimeFigureOut">
              <a:rPr lang="en-US" smtClean="0"/>
              <a:pPr/>
              <a:t>1/11/2021</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kumimoji="0" lang="en-US" dirty="0"/>
          </a:p>
        </p:txBody>
      </p:sp>
      <p:sp>
        <p:nvSpPr>
          <p:cNvPr id="7" name="Slide Number Placeholder 6"/>
          <p:cNvSpPr>
            <a:spLocks noGrp="1"/>
          </p:cNvSpPr>
          <p:nvPr>
            <p:ph type="sldNum" sz="quarter" idx="12"/>
          </p:nvPr>
        </p:nvSpPr>
        <p:spPr>
          <a:xfrm>
            <a:off x="8339328" y="1170432"/>
            <a:ext cx="733864" cy="201168"/>
          </a:xfrm>
        </p:spPr>
        <p:txBody>
          <a:bodyPr/>
          <a:lstStyle/>
          <a:p>
            <a:fld id="{9648F39E-9C37-485F-AC97-16BB4BDF9F49}"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1/11/2021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1/11/2021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87045" name="Rectangle 5"/>
          <p:cNvSpPr>
            <a:spLocks noChangeArrowheads="1"/>
          </p:cNvSpPr>
          <p:nvPr userDrawn="1"/>
        </p:nvSpPr>
        <p:spPr bwMode="auto">
          <a:xfrm>
            <a:off x="0" y="0"/>
            <a:ext cx="9144000" cy="152400"/>
          </a:xfrm>
          <a:prstGeom prst="rect">
            <a:avLst/>
          </a:prstGeom>
          <a:solidFill>
            <a:srgbClr val="0066CC"/>
          </a:solidFill>
          <a:ln w="9525">
            <a:noFill/>
            <a:miter lim="800000"/>
            <a:headEnd/>
            <a:tailEnd/>
          </a:ln>
          <a:effectLst/>
        </p:spPr>
        <p:txBody>
          <a:bodyPr wrap="none" anchor="ctr"/>
          <a:lstStyle/>
          <a:p>
            <a:pPr algn="ctr"/>
            <a:endParaRPr lang="en-US">
              <a:solidFill>
                <a:schemeClr val="accent2"/>
              </a:solidFill>
            </a:endParaRPr>
          </a:p>
        </p:txBody>
      </p:sp>
      <p:sp>
        <p:nvSpPr>
          <p:cNvPr id="87046" name="Rectangle 6"/>
          <p:cNvSpPr>
            <a:spLocks noChangeArrowheads="1"/>
          </p:cNvSpPr>
          <p:nvPr userDrawn="1"/>
        </p:nvSpPr>
        <p:spPr bwMode="auto">
          <a:xfrm>
            <a:off x="0" y="0"/>
            <a:ext cx="381000" cy="68580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87048" name="Rectangle 8"/>
          <p:cNvSpPr>
            <a:spLocks noChangeArrowheads="1"/>
          </p:cNvSpPr>
          <p:nvPr userDrawn="1"/>
        </p:nvSpPr>
        <p:spPr bwMode="auto">
          <a:xfrm>
            <a:off x="2209800" y="0"/>
            <a:ext cx="152400" cy="6858000"/>
          </a:xfrm>
          <a:prstGeom prst="rect">
            <a:avLst/>
          </a:prstGeom>
          <a:solidFill>
            <a:srgbClr val="0066CC"/>
          </a:solidFill>
          <a:ln w="9525">
            <a:noFill/>
            <a:miter lim="800000"/>
            <a:headEnd/>
            <a:tailEnd/>
          </a:ln>
          <a:effectLst/>
        </p:spPr>
        <p:txBody>
          <a:bodyPr wrap="none" anchor="ctr"/>
          <a:lstStyle/>
          <a:p>
            <a:endParaRPr lang="en-US"/>
          </a:p>
        </p:txBody>
      </p:sp>
      <p:sp>
        <p:nvSpPr>
          <p:cNvPr id="87049" name="Rectangle 9"/>
          <p:cNvSpPr>
            <a:spLocks noChangeArrowheads="1"/>
          </p:cNvSpPr>
          <p:nvPr userDrawn="1"/>
        </p:nvSpPr>
        <p:spPr bwMode="auto">
          <a:xfrm>
            <a:off x="2438400" y="2819400"/>
            <a:ext cx="6400800" cy="1752600"/>
          </a:xfrm>
          <a:prstGeom prst="rect">
            <a:avLst/>
          </a:prstGeom>
          <a:noFill/>
          <a:ln w="9525">
            <a:noFill/>
            <a:miter lim="800000"/>
            <a:headEnd/>
            <a:tailEnd/>
          </a:ln>
          <a:effectLst/>
        </p:spPr>
        <p:txBody>
          <a:bodyPr/>
          <a:lstStyle/>
          <a:p>
            <a:pPr algn="ctr">
              <a:spcBef>
                <a:spcPct val="20000"/>
              </a:spcBef>
            </a:pPr>
            <a:endParaRPr lang="en-US" sz="3200" b="1" dirty="0"/>
          </a:p>
        </p:txBody>
      </p:sp>
      <p:pic>
        <p:nvPicPr>
          <p:cNvPr id="87050" name="Picture 10" descr="6548-000036">
            <a:hlinkClick r:id="rId2"/>
          </p:cNvPr>
          <p:cNvPicPr>
            <a:picLocks noChangeAspect="1" noChangeArrowheads="1"/>
          </p:cNvPicPr>
          <p:nvPr userDrawn="1"/>
        </p:nvPicPr>
        <p:blipFill>
          <a:blip r:embed="rId3" cstate="print"/>
          <a:srcRect/>
          <a:stretch>
            <a:fillRect/>
          </a:stretch>
        </p:blipFill>
        <p:spPr bwMode="auto">
          <a:xfrm>
            <a:off x="457200" y="2857500"/>
            <a:ext cx="1676400" cy="1409700"/>
          </a:xfrm>
          <a:prstGeom prst="rect">
            <a:avLst/>
          </a:prstGeom>
          <a:noFill/>
        </p:spPr>
      </p:pic>
      <p:pic>
        <p:nvPicPr>
          <p:cNvPr id="87051" name="Picture 11" descr="asi10778">
            <a:hlinkClick r:id="rId4"/>
          </p:cNvPr>
          <p:cNvPicPr>
            <a:picLocks noChangeAspect="1" noChangeArrowheads="1"/>
          </p:cNvPicPr>
          <p:nvPr userDrawn="1"/>
        </p:nvPicPr>
        <p:blipFill>
          <a:blip r:embed="rId5" cstate="print"/>
          <a:srcRect/>
          <a:stretch>
            <a:fillRect/>
          </a:stretch>
        </p:blipFill>
        <p:spPr bwMode="auto">
          <a:xfrm>
            <a:off x="457200" y="5715000"/>
            <a:ext cx="1600200" cy="1063625"/>
          </a:xfrm>
          <a:prstGeom prst="rect">
            <a:avLst/>
          </a:prstGeom>
          <a:noFill/>
        </p:spPr>
      </p:pic>
      <p:pic>
        <p:nvPicPr>
          <p:cNvPr id="87052" name="Picture 12" descr="200202683-011">
            <a:hlinkClick r:id="rId6"/>
          </p:cNvPr>
          <p:cNvPicPr>
            <a:picLocks noChangeAspect="1" noChangeArrowheads="1"/>
          </p:cNvPicPr>
          <p:nvPr userDrawn="1"/>
        </p:nvPicPr>
        <p:blipFill>
          <a:blip r:embed="rId7" cstate="print"/>
          <a:srcRect/>
          <a:stretch>
            <a:fillRect/>
          </a:stretch>
        </p:blipFill>
        <p:spPr bwMode="auto">
          <a:xfrm>
            <a:off x="457200" y="209550"/>
            <a:ext cx="1684338" cy="2533650"/>
          </a:xfrm>
          <a:prstGeom prst="rect">
            <a:avLst/>
          </a:prstGeom>
          <a:noFill/>
        </p:spPr>
      </p:pic>
      <p:pic>
        <p:nvPicPr>
          <p:cNvPr id="87053" name="Picture 13" descr="bd4771-001">
            <a:hlinkClick r:id="rId8"/>
          </p:cNvPr>
          <p:cNvPicPr>
            <a:picLocks noChangeAspect="1" noChangeArrowheads="1"/>
          </p:cNvPicPr>
          <p:nvPr userDrawn="1"/>
        </p:nvPicPr>
        <p:blipFill>
          <a:blip r:embed="rId9" cstate="print"/>
          <a:srcRect/>
          <a:stretch>
            <a:fillRect/>
          </a:stretch>
        </p:blipFill>
        <p:spPr bwMode="auto">
          <a:xfrm>
            <a:off x="457200" y="4343400"/>
            <a:ext cx="1619250" cy="1314450"/>
          </a:xfrm>
          <a:prstGeom prst="rect">
            <a:avLst/>
          </a:prstGeom>
          <a:noFill/>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ChangeArrowheads="1"/>
          </p:cNvSpPr>
          <p:nvPr/>
        </p:nvSpPr>
        <p:spPr bwMode="auto">
          <a:xfrm>
            <a:off x="0" y="0"/>
            <a:ext cx="9144000" cy="152400"/>
          </a:xfrm>
          <a:prstGeom prst="rect">
            <a:avLst/>
          </a:prstGeom>
          <a:solidFill>
            <a:srgbClr val="0066CC"/>
          </a:solidFill>
          <a:ln w="9525">
            <a:noFill/>
            <a:miter lim="800000"/>
            <a:headEnd/>
            <a:tailEnd/>
          </a:ln>
          <a:effectLst/>
        </p:spPr>
        <p:txBody>
          <a:bodyPr wrap="none" anchor="ctr"/>
          <a:lstStyle/>
          <a:p>
            <a:pPr algn="ctr"/>
            <a:endParaRPr lang="en-US">
              <a:solidFill>
                <a:schemeClr val="accent2"/>
              </a:solidFill>
            </a:endParaRPr>
          </a:p>
        </p:txBody>
      </p:sp>
      <p:sp>
        <p:nvSpPr>
          <p:cNvPr id="1032" name="Rectangle 8"/>
          <p:cNvSpPr>
            <a:spLocks noChangeArrowheads="1"/>
          </p:cNvSpPr>
          <p:nvPr/>
        </p:nvSpPr>
        <p:spPr bwMode="auto">
          <a:xfrm>
            <a:off x="0" y="0"/>
            <a:ext cx="381000" cy="68580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rtl="0" fontAlgn="base">
        <a:spcBef>
          <a:spcPct val="0"/>
        </a:spcBef>
        <a:spcAft>
          <a:spcPct val="0"/>
        </a:spcAft>
        <a:defRPr sz="4400" b="1">
          <a:solidFill>
            <a:srgbClr val="B10909"/>
          </a:solidFill>
          <a:latin typeface="+mj-lt"/>
          <a:ea typeface="+mj-ea"/>
          <a:cs typeface="+mj-cs"/>
        </a:defRPr>
      </a:lvl1pPr>
      <a:lvl2pPr algn="ctr" rtl="0" fontAlgn="base">
        <a:spcBef>
          <a:spcPct val="0"/>
        </a:spcBef>
        <a:spcAft>
          <a:spcPct val="0"/>
        </a:spcAft>
        <a:defRPr sz="4400" b="1">
          <a:solidFill>
            <a:srgbClr val="B10909"/>
          </a:solidFill>
          <a:latin typeface="Arial" charset="0"/>
        </a:defRPr>
      </a:lvl2pPr>
      <a:lvl3pPr algn="ctr" rtl="0" fontAlgn="base">
        <a:spcBef>
          <a:spcPct val="0"/>
        </a:spcBef>
        <a:spcAft>
          <a:spcPct val="0"/>
        </a:spcAft>
        <a:defRPr sz="4400" b="1">
          <a:solidFill>
            <a:srgbClr val="B10909"/>
          </a:solidFill>
          <a:latin typeface="Arial" charset="0"/>
        </a:defRPr>
      </a:lvl3pPr>
      <a:lvl4pPr algn="ctr" rtl="0" fontAlgn="base">
        <a:spcBef>
          <a:spcPct val="0"/>
        </a:spcBef>
        <a:spcAft>
          <a:spcPct val="0"/>
        </a:spcAft>
        <a:defRPr sz="4400" b="1">
          <a:solidFill>
            <a:srgbClr val="B10909"/>
          </a:solidFill>
          <a:latin typeface="Arial" charset="0"/>
        </a:defRPr>
      </a:lvl4pPr>
      <a:lvl5pPr algn="ctr" rtl="0" fontAlgn="base">
        <a:spcBef>
          <a:spcPct val="0"/>
        </a:spcBef>
        <a:spcAft>
          <a:spcPct val="0"/>
        </a:spcAft>
        <a:defRPr sz="4400" b="1">
          <a:solidFill>
            <a:srgbClr val="B10909"/>
          </a:solidFill>
          <a:latin typeface="Arial" charset="0"/>
        </a:defRPr>
      </a:lvl5pPr>
      <a:lvl6pPr marL="457200" algn="ctr" rtl="0" fontAlgn="base">
        <a:spcBef>
          <a:spcPct val="0"/>
        </a:spcBef>
        <a:spcAft>
          <a:spcPct val="0"/>
        </a:spcAft>
        <a:defRPr sz="4400" b="1">
          <a:solidFill>
            <a:srgbClr val="B10909"/>
          </a:solidFill>
          <a:latin typeface="Arial" charset="0"/>
        </a:defRPr>
      </a:lvl6pPr>
      <a:lvl7pPr marL="914400" algn="ctr" rtl="0" fontAlgn="base">
        <a:spcBef>
          <a:spcPct val="0"/>
        </a:spcBef>
        <a:spcAft>
          <a:spcPct val="0"/>
        </a:spcAft>
        <a:defRPr sz="4400" b="1">
          <a:solidFill>
            <a:srgbClr val="B10909"/>
          </a:solidFill>
          <a:latin typeface="Arial" charset="0"/>
        </a:defRPr>
      </a:lvl7pPr>
      <a:lvl8pPr marL="1371600" algn="ctr" rtl="0" fontAlgn="base">
        <a:spcBef>
          <a:spcPct val="0"/>
        </a:spcBef>
        <a:spcAft>
          <a:spcPct val="0"/>
        </a:spcAft>
        <a:defRPr sz="4400" b="1">
          <a:solidFill>
            <a:srgbClr val="B10909"/>
          </a:solidFill>
          <a:latin typeface="Arial" charset="0"/>
        </a:defRPr>
      </a:lvl8pPr>
      <a:lvl9pPr marL="1828800" algn="ctr" rtl="0" fontAlgn="base">
        <a:spcBef>
          <a:spcPct val="0"/>
        </a:spcBef>
        <a:spcAft>
          <a:spcPct val="0"/>
        </a:spcAft>
        <a:defRPr sz="4400" b="1">
          <a:solidFill>
            <a:srgbClr val="B10909"/>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D7C3A134-F1C3-464B-BF47-54DC2DE08F52}" type="datetimeFigureOut">
              <a:rPr lang="en-US" smtClean="0"/>
              <a:pPr/>
              <a:t>1/11/2021</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kumimoji="0"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648F39E-9C37-485F-AC97-16BB4BDF9F49}" type="slidenum">
              <a:rPr kumimoji="0" lang="en-US" smtClean="0"/>
              <a:pPr/>
              <a:t>‹#›</a:t>
            </a:fld>
            <a:endParaRPr kumimoji="0"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sldNum="0" hdr="0" dt="0"/>
  <p:txStyles>
    <p:titleStyle>
      <a:lvl1pPr algn="l" rtl="0" eaLnBrk="1" latinLnBrk="0" hangingPunct="1">
        <a:spcBef>
          <a:spcPct val="0"/>
        </a:spcBef>
        <a:buNone/>
        <a:defRPr kumimoji="0" sz="44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7" name="Rectangle 5"/>
          <p:cNvSpPr>
            <a:spLocks noGrp="1" noChangeArrowheads="1"/>
          </p:cNvSpPr>
          <p:nvPr>
            <p:ph type="body" idx="4294967295"/>
          </p:nvPr>
        </p:nvSpPr>
        <p:spPr bwMode="auto">
          <a:xfrm>
            <a:off x="1371600" y="2906713"/>
            <a:ext cx="7772400" cy="1500187"/>
          </a:xfrm>
          <a:prstGeom prst="rect">
            <a:avLst/>
          </a:prstGeom>
          <a:noFill/>
          <a:ln>
            <a:miter lim="800000"/>
            <a:headEnd/>
            <a:tailEnd/>
          </a:ln>
        </p:spPr>
        <p:txBody>
          <a:bodyPr/>
          <a:lstStyle/>
          <a:p>
            <a:pPr marL="0" indent="0" algn="r">
              <a:buFontTx/>
              <a:buNone/>
            </a:pPr>
            <a:endParaRPr lang="en-US" sz="4000" b="1" dirty="0"/>
          </a:p>
          <a:p>
            <a:pPr marL="0" indent="0" algn="r">
              <a:buFontTx/>
              <a:buNone/>
            </a:pPr>
            <a:endParaRPr lang="en-US" sz="4000" b="1" dirty="0"/>
          </a:p>
        </p:txBody>
      </p:sp>
      <p:sp>
        <p:nvSpPr>
          <p:cNvPr id="100359" name="Rectangle 7"/>
          <p:cNvSpPr>
            <a:spLocks noGrp="1" noChangeArrowheads="1"/>
          </p:cNvSpPr>
          <p:nvPr>
            <p:ph type="title" idx="4294967295"/>
          </p:nvPr>
        </p:nvSpPr>
        <p:spPr bwMode="auto">
          <a:xfrm>
            <a:off x="2438400" y="2895600"/>
            <a:ext cx="6705600" cy="1362075"/>
          </a:xfrm>
          <a:prstGeom prst="rect">
            <a:avLst/>
          </a:prstGeom>
          <a:solidFill>
            <a:srgbClr val="FFFFFF"/>
          </a:solidFill>
          <a:ln>
            <a:miter lim="800000"/>
            <a:headEnd/>
            <a:tailEnd/>
          </a:ln>
        </p:spPr>
        <p:txBody>
          <a:bodyPr>
            <a:noAutofit/>
          </a:bodyPr>
          <a:lstStyle/>
          <a:p>
            <a:pPr algn="ctr"/>
            <a:r>
              <a:rPr lang="en-US" sz="8000" dirty="0" smtClean="0">
                <a:solidFill>
                  <a:srgbClr val="FF0000"/>
                </a:solidFill>
              </a:rPr>
              <a:t/>
            </a:r>
            <a:br>
              <a:rPr lang="en-US" sz="8000" dirty="0" smtClean="0">
                <a:solidFill>
                  <a:srgbClr val="FF0000"/>
                </a:solidFill>
              </a:rPr>
            </a:br>
            <a:r>
              <a:rPr lang="en-US" sz="8000" dirty="0" smtClean="0">
                <a:solidFill>
                  <a:srgbClr val="FF0000"/>
                </a:solidFill>
              </a:rPr>
              <a:t>Consumer </a:t>
            </a:r>
            <a:r>
              <a:rPr lang="en-US" sz="8000" dirty="0">
                <a:solidFill>
                  <a:srgbClr val="FF0000"/>
                </a:solidFill>
              </a:rPr>
              <a:t>Learning</a:t>
            </a:r>
          </a:p>
        </p:txBody>
      </p:sp>
    </p:spTree>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1970" name="Picture 2" descr="C:\Users\subodh\Desktop\neutrogena_coupons.jpg"/>
          <p:cNvPicPr>
            <a:picLocks noGrp="1" noChangeAspect="1" noChangeArrowheads="1"/>
          </p:cNvPicPr>
          <p:nvPr>
            <p:ph idx="1"/>
          </p:nvPr>
        </p:nvPicPr>
        <p:blipFill>
          <a:blip r:embed="rId2" cstate="print"/>
          <a:srcRect/>
          <a:stretch>
            <a:fillRect/>
          </a:stretch>
        </p:blipFill>
        <p:spPr bwMode="auto">
          <a:xfrm>
            <a:off x="0" y="-1"/>
            <a:ext cx="9144000" cy="668527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sz="4000"/>
              <a:t>Behavioral Learning Theories</a:t>
            </a:r>
            <a:endParaRPr lang="en-US"/>
          </a:p>
        </p:txBody>
      </p:sp>
      <p:sp>
        <p:nvSpPr>
          <p:cNvPr id="109571" name="Rectangle 3"/>
          <p:cNvSpPr>
            <a:spLocks noGrp="1" noChangeArrowheads="1"/>
          </p:cNvSpPr>
          <p:nvPr>
            <p:ph idx="1"/>
          </p:nvPr>
        </p:nvSpPr>
        <p:spPr/>
        <p:txBody>
          <a:bodyPr>
            <a:normAutofit/>
          </a:bodyPr>
          <a:lstStyle/>
          <a:p>
            <a:pPr>
              <a:lnSpc>
                <a:spcPct val="150000"/>
              </a:lnSpc>
            </a:pPr>
            <a:r>
              <a:rPr lang="en-US" sz="3600" dirty="0"/>
              <a:t>Classical Conditioning</a:t>
            </a:r>
          </a:p>
          <a:p>
            <a:pPr>
              <a:lnSpc>
                <a:spcPct val="150000"/>
              </a:lnSpc>
            </a:pPr>
            <a:r>
              <a:rPr lang="en-US" sz="3600" dirty="0"/>
              <a:t>Instrumental </a:t>
            </a:r>
            <a:r>
              <a:rPr lang="en-US" sz="3600" dirty="0" smtClean="0"/>
              <a:t>(Operant) Conditioning</a:t>
            </a:r>
            <a:endParaRPr lang="en-US" sz="3600" dirty="0"/>
          </a:p>
          <a:p>
            <a:pPr>
              <a:lnSpc>
                <a:spcPct val="150000"/>
              </a:lnSpc>
            </a:pPr>
            <a:endParaRPr lang="en-US" sz="3600" dirty="0"/>
          </a:p>
        </p:txBody>
      </p:sp>
    </p:spTree>
  </p:cSld>
  <p:clrMapOvr>
    <a:masterClrMapping/>
  </p:clrMapOvr>
  <p:transition>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ChangeArrowheads="1"/>
          </p:cNvSpPr>
          <p:nvPr/>
        </p:nvSpPr>
        <p:spPr bwMode="auto">
          <a:xfrm>
            <a:off x="685800" y="1828800"/>
            <a:ext cx="3115456" cy="4648200"/>
          </a:xfrm>
          <a:prstGeom prst="rect">
            <a:avLst/>
          </a:prstGeom>
          <a:solidFill>
            <a:schemeClr val="accent2"/>
          </a:solidFill>
          <a:ln w="9525">
            <a:solidFill>
              <a:schemeClr val="tx1"/>
            </a:solidFill>
            <a:miter lim="800000"/>
            <a:headEnd/>
            <a:tailEnd/>
          </a:ln>
          <a:effectLst/>
        </p:spPr>
        <p:txBody>
          <a:bodyPr lIns="365760" rIns="365760" anchor="ctr"/>
          <a:lstStyle/>
          <a:p>
            <a:pPr algn="ctr" eaLnBrk="0" hangingPunct="0"/>
            <a:r>
              <a:rPr lang="en-US" sz="3200" b="1" dirty="0">
                <a:solidFill>
                  <a:schemeClr val="bg1"/>
                </a:solidFill>
                <a:latin typeface="Times New Roman" pitchFamily="18" charset="0"/>
              </a:rPr>
              <a:t>Classical Conditioning</a:t>
            </a:r>
            <a:endParaRPr lang="en-US" sz="3200" dirty="0">
              <a:solidFill>
                <a:schemeClr val="bg1"/>
              </a:solidFill>
              <a:latin typeface="Times New Roman" pitchFamily="18" charset="0"/>
            </a:endParaRPr>
          </a:p>
        </p:txBody>
      </p:sp>
      <p:sp>
        <p:nvSpPr>
          <p:cNvPr id="110596" name="Rectangle 4"/>
          <p:cNvSpPr>
            <a:spLocks noChangeArrowheads="1"/>
          </p:cNvSpPr>
          <p:nvPr/>
        </p:nvSpPr>
        <p:spPr bwMode="auto">
          <a:xfrm>
            <a:off x="3810000" y="1828800"/>
            <a:ext cx="4724400" cy="4648200"/>
          </a:xfrm>
          <a:prstGeom prst="rect">
            <a:avLst/>
          </a:prstGeom>
          <a:noFill/>
          <a:ln w="9525">
            <a:solidFill>
              <a:schemeClr val="tx1"/>
            </a:solidFill>
            <a:miter lim="800000"/>
            <a:headEnd/>
            <a:tailEnd/>
          </a:ln>
          <a:effectLst/>
        </p:spPr>
        <p:txBody>
          <a:bodyPr lIns="548640" rIns="548640" anchor="ctr"/>
          <a:lstStyle/>
          <a:p>
            <a:pPr algn="ctr" eaLnBrk="0" hangingPunct="0"/>
            <a:r>
              <a:rPr lang="en-US" sz="3200" dirty="0">
                <a:latin typeface="Times New Roman" pitchFamily="18" charset="0"/>
              </a:rPr>
              <a:t>A behavioral learning theory according to which a stimulus is paired with </a:t>
            </a:r>
            <a:r>
              <a:rPr lang="en-US" sz="3200" dirty="0" smtClean="0">
                <a:latin typeface="Times New Roman" pitchFamily="18" charset="0"/>
              </a:rPr>
              <a:t>a conditioned response</a:t>
            </a:r>
            <a:endParaRPr lang="en-US" sz="3200" dirty="0">
              <a:latin typeface="Times New Roman" pitchFamily="18" charset="0"/>
            </a:endParaRPr>
          </a:p>
        </p:txBody>
      </p:sp>
    </p:spTree>
  </p:cSld>
  <p:clrMapOvr>
    <a:masterClrMapping/>
  </p:clrMapOvr>
  <p:transition>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Examples of Classical Conditioning</a:t>
            </a:r>
            <a:endParaRPr lang="en-IN"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59012" y="1774825"/>
            <a:ext cx="4625975" cy="4625975"/>
          </a:xfrm>
        </p:spPr>
      </p:pic>
      <p:sp>
        <p:nvSpPr>
          <p:cNvPr id="4" name="Footer Placeholder 3"/>
          <p:cNvSpPr>
            <a:spLocks noGrp="1"/>
          </p:cNvSpPr>
          <p:nvPr>
            <p:ph type="ftr" sz="quarter" idx="11"/>
          </p:nvPr>
        </p:nvSpPr>
        <p:spPr/>
        <p:txBody>
          <a:bodyPr/>
          <a:lstStyle/>
          <a:p>
            <a:endParaRPr kumimoji="0" lang="en-US"/>
          </a:p>
        </p:txBody>
      </p:sp>
    </p:spTree>
    <p:extLst>
      <p:ext uri="{BB962C8B-B14F-4D97-AF65-F5344CB8AC3E}">
        <p14:creationId xmlns:p14="http://schemas.microsoft.com/office/powerpoint/2010/main" val="517247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Discussion Questions</a:t>
            </a:r>
          </a:p>
        </p:txBody>
      </p:sp>
      <p:sp>
        <p:nvSpPr>
          <p:cNvPr id="172035" name="Rectangle 3"/>
          <p:cNvSpPr>
            <a:spLocks noGrp="1" noChangeArrowheads="1"/>
          </p:cNvSpPr>
          <p:nvPr>
            <p:ph type="body" idx="1"/>
          </p:nvPr>
        </p:nvSpPr>
        <p:spPr>
          <a:xfrm>
            <a:off x="381000" y="1752600"/>
            <a:ext cx="3657600" cy="4724400"/>
          </a:xfrm>
        </p:spPr>
        <p:txBody>
          <a:bodyPr rtlCol="0">
            <a:normAutofit/>
          </a:bodyPr>
          <a:lstStyle/>
          <a:p>
            <a:pPr eaLnBrk="1" fontAlgn="auto" hangingPunct="1">
              <a:spcAft>
                <a:spcPts val="0"/>
              </a:spcAft>
              <a:buFont typeface="Arial" pitchFamily="34" charset="0"/>
              <a:buChar char="•"/>
              <a:defRPr/>
            </a:pPr>
            <a:r>
              <a:rPr lang="en-US" dirty="0"/>
              <a:t>For </a:t>
            </a:r>
            <a:r>
              <a:rPr lang="en-US" dirty="0" smtClean="0"/>
              <a:t>Coca-Cola or another beverage company:</a:t>
            </a:r>
            <a:endParaRPr lang="en-US" dirty="0"/>
          </a:p>
          <a:p>
            <a:pPr lvl="1" eaLnBrk="1" fontAlgn="auto" hangingPunct="1">
              <a:spcAft>
                <a:spcPts val="0"/>
              </a:spcAft>
              <a:buFont typeface="Arial" pitchFamily="34" charset="0"/>
              <a:buChar char="–"/>
              <a:defRPr/>
            </a:pPr>
            <a:r>
              <a:rPr lang="en-US" dirty="0"/>
              <a:t>How have they used </a:t>
            </a:r>
            <a:r>
              <a:rPr lang="en-US" dirty="0" smtClean="0"/>
              <a:t>classical conditioning in their marketing?</a:t>
            </a:r>
          </a:p>
          <a:p>
            <a:pPr lvl="1" eaLnBrk="1" fontAlgn="auto" hangingPunct="1">
              <a:spcAft>
                <a:spcPts val="0"/>
              </a:spcAft>
              <a:buFont typeface="Arial" pitchFamily="34" charset="0"/>
              <a:buChar char="–"/>
              <a:defRPr/>
            </a:pPr>
            <a:endParaRPr lang="en-US" dirty="0"/>
          </a:p>
          <a:p>
            <a:pPr eaLnBrk="1" fontAlgn="auto" hangingPunct="1">
              <a:spcAft>
                <a:spcPts val="0"/>
              </a:spcAft>
              <a:buFont typeface="Arial" pitchFamily="34" charset="0"/>
              <a:buChar char="•"/>
              <a:defRPr/>
            </a:pPr>
            <a:endParaRPr lang="en-US" dirty="0"/>
          </a:p>
        </p:txBody>
      </p:sp>
      <p:pic>
        <p:nvPicPr>
          <p:cNvPr id="25604" name="Picture 4" descr="ch7 - Cans.jpg"/>
          <p:cNvPicPr>
            <a:picLocks noChangeAspect="1"/>
          </p:cNvPicPr>
          <p:nvPr/>
        </p:nvPicPr>
        <p:blipFill>
          <a:blip r:embed="rId3" cstate="print"/>
          <a:srcRect/>
          <a:stretch>
            <a:fillRect/>
          </a:stretch>
        </p:blipFill>
        <p:spPr bwMode="auto">
          <a:xfrm>
            <a:off x="4267200" y="2286000"/>
            <a:ext cx="4359275" cy="323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p:cNvSpPr>
          <p:nvPr/>
        </p:nvSpPr>
        <p:spPr bwMode="auto">
          <a:xfrm>
            <a:off x="609600" y="1752600"/>
            <a:ext cx="3048000" cy="4648200"/>
          </a:xfrm>
          <a:prstGeom prst="rect">
            <a:avLst/>
          </a:prstGeom>
          <a:solidFill>
            <a:schemeClr val="accent2"/>
          </a:solidFill>
          <a:ln w="9525">
            <a:solidFill>
              <a:schemeClr val="tx1"/>
            </a:solidFill>
            <a:miter lim="800000"/>
            <a:headEnd/>
            <a:tailEnd/>
          </a:ln>
          <a:effectLst/>
        </p:spPr>
        <p:txBody>
          <a:bodyPr lIns="365760" rIns="365760" anchor="ctr"/>
          <a:lstStyle/>
          <a:p>
            <a:pPr algn="ctr" eaLnBrk="0" hangingPunct="0"/>
            <a:r>
              <a:rPr lang="en-US" sz="3200" b="1">
                <a:solidFill>
                  <a:schemeClr val="bg1"/>
                </a:solidFill>
                <a:effectLst>
                  <a:outerShdw blurRad="38100" dist="38100" dir="2700000" algn="tl">
                    <a:srgbClr val="000000"/>
                  </a:outerShdw>
                </a:effectLst>
                <a:latin typeface="Times New Roman" pitchFamily="18" charset="0"/>
              </a:rPr>
              <a:t>Instrumental (Operant) Conditioning</a:t>
            </a:r>
            <a:endParaRPr lang="en-US" sz="3200">
              <a:solidFill>
                <a:schemeClr val="bg1"/>
              </a:solidFill>
              <a:latin typeface="Times New Roman" pitchFamily="18" charset="0"/>
            </a:endParaRPr>
          </a:p>
        </p:txBody>
      </p:sp>
      <p:sp>
        <p:nvSpPr>
          <p:cNvPr id="111619" name="Rectangle 3"/>
          <p:cNvSpPr>
            <a:spLocks noChangeArrowheads="1"/>
          </p:cNvSpPr>
          <p:nvPr/>
        </p:nvSpPr>
        <p:spPr bwMode="auto">
          <a:xfrm>
            <a:off x="3657600" y="1752600"/>
            <a:ext cx="5181600" cy="4648200"/>
          </a:xfrm>
          <a:prstGeom prst="rect">
            <a:avLst/>
          </a:prstGeom>
          <a:noFill/>
          <a:ln w="9525">
            <a:solidFill>
              <a:schemeClr val="tx1"/>
            </a:solidFill>
            <a:miter lim="800000"/>
            <a:headEnd/>
            <a:tailEnd/>
          </a:ln>
          <a:effectLst/>
        </p:spPr>
        <p:txBody>
          <a:bodyPr lIns="548640" rIns="548640" anchor="ctr"/>
          <a:lstStyle/>
          <a:p>
            <a:pPr algn="ctr" eaLnBrk="0" hangingPunct="0"/>
            <a:r>
              <a:rPr lang="en-US" sz="3200" dirty="0">
                <a:latin typeface="Times New Roman" pitchFamily="18" charset="0"/>
              </a:rPr>
              <a:t>A behavioral theory of learning based on a trial-and-error process, with habits forced as the result of positive experiences (reinforcement) resulting from certain responses or behaviors.</a:t>
            </a:r>
          </a:p>
        </p:txBody>
      </p:sp>
    </p:spTree>
  </p:cSld>
  <p:clrMapOvr>
    <a:masterClrMapping/>
  </p:clrMapOvr>
  <p:transition>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457200" y="274638"/>
            <a:ext cx="8686800" cy="1143000"/>
          </a:xfrm>
        </p:spPr>
        <p:txBody>
          <a:bodyPr>
            <a:normAutofit/>
          </a:bodyPr>
          <a:lstStyle/>
          <a:p>
            <a:r>
              <a:rPr lang="en-US" sz="3600" dirty="0"/>
              <a:t>A Model of Instrumental </a:t>
            </a:r>
            <a:r>
              <a:rPr lang="en-US" sz="3600" dirty="0" smtClean="0"/>
              <a:t>Conditioning</a:t>
            </a:r>
            <a:r>
              <a:rPr lang="en-US" sz="3600" dirty="0"/>
              <a:t>:</a:t>
            </a:r>
          </a:p>
        </p:txBody>
      </p:sp>
      <p:pic>
        <p:nvPicPr>
          <p:cNvPr id="161796" name="Picture 4" descr="fig0710"/>
          <p:cNvPicPr>
            <a:picLocks noChangeAspect="1" noChangeArrowheads="1"/>
          </p:cNvPicPr>
          <p:nvPr/>
        </p:nvPicPr>
        <p:blipFill>
          <a:blip r:embed="rId3" cstate="print"/>
          <a:srcRect/>
          <a:stretch>
            <a:fillRect/>
          </a:stretch>
        </p:blipFill>
        <p:spPr bwMode="auto">
          <a:xfrm>
            <a:off x="1828800" y="1676400"/>
            <a:ext cx="5715000" cy="4797425"/>
          </a:xfrm>
          <a:prstGeom prst="rect">
            <a:avLst/>
          </a:prstGeom>
          <a:noFill/>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228600" y="1600200"/>
            <a:ext cx="3337560" cy="4648200"/>
          </a:xfrm>
          <a:prstGeom prst="rect">
            <a:avLst/>
          </a:prstGeom>
          <a:solidFill>
            <a:schemeClr val="accent2"/>
          </a:solidFill>
          <a:ln w="9525">
            <a:solidFill>
              <a:schemeClr val="tx1"/>
            </a:solidFill>
            <a:miter lim="800000"/>
            <a:headEnd/>
            <a:tailEnd/>
          </a:ln>
          <a:effectLst/>
        </p:spPr>
        <p:txBody>
          <a:bodyPr lIns="365760" rIns="365760" anchor="ctr"/>
          <a:lstStyle/>
          <a:p>
            <a:pPr algn="ctr" eaLnBrk="0" hangingPunct="0"/>
            <a:r>
              <a:rPr lang="en-US" sz="3200" b="1" dirty="0">
                <a:solidFill>
                  <a:schemeClr val="bg1"/>
                </a:solidFill>
                <a:effectLst>
                  <a:outerShdw blurRad="38100" dist="38100" dir="2700000" algn="tl">
                    <a:srgbClr val="000000"/>
                  </a:outerShdw>
                </a:effectLst>
                <a:latin typeface="Times New Roman" pitchFamily="18" charset="0"/>
              </a:rPr>
              <a:t>Observational Learning</a:t>
            </a:r>
            <a:endParaRPr lang="en-US" sz="3200" dirty="0">
              <a:solidFill>
                <a:schemeClr val="bg1"/>
              </a:solidFill>
              <a:latin typeface="Times New Roman" pitchFamily="18" charset="0"/>
            </a:endParaRPr>
          </a:p>
        </p:txBody>
      </p:sp>
      <p:sp>
        <p:nvSpPr>
          <p:cNvPr id="134147" name="Rectangle 3"/>
          <p:cNvSpPr>
            <a:spLocks noChangeArrowheads="1"/>
          </p:cNvSpPr>
          <p:nvPr/>
        </p:nvSpPr>
        <p:spPr bwMode="auto">
          <a:xfrm>
            <a:off x="3581400" y="1600200"/>
            <a:ext cx="5105400" cy="4648200"/>
          </a:xfrm>
          <a:prstGeom prst="rect">
            <a:avLst/>
          </a:prstGeom>
          <a:noFill/>
          <a:ln w="9525">
            <a:solidFill>
              <a:schemeClr val="tx1"/>
            </a:solidFill>
            <a:miter lim="800000"/>
            <a:headEnd/>
            <a:tailEnd/>
          </a:ln>
          <a:effectLst/>
        </p:spPr>
        <p:txBody>
          <a:bodyPr lIns="548640" rIns="548640" anchor="ctr"/>
          <a:lstStyle/>
          <a:p>
            <a:pPr algn="ctr" eaLnBrk="0" hangingPunct="0"/>
            <a:r>
              <a:rPr lang="en-US" sz="3200" dirty="0">
                <a:latin typeface="Times New Roman" pitchFamily="18" charset="0"/>
              </a:rPr>
              <a:t>A process by which individuals observe how others behave in response to certain stimuli and reinforcements.  Also known as modeling or vicarious learning.</a:t>
            </a:r>
          </a:p>
        </p:txBody>
      </p:sp>
    </p:spTree>
  </p:cSld>
  <p:clrMapOvr>
    <a:masterClrMapping/>
  </p:clrMapOvr>
  <p:transition>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ChangeArrowheads="1"/>
          </p:cNvSpPr>
          <p:nvPr/>
        </p:nvSpPr>
        <p:spPr bwMode="auto">
          <a:xfrm>
            <a:off x="304800" y="1981200"/>
            <a:ext cx="3429000" cy="3352800"/>
          </a:xfrm>
          <a:prstGeom prst="rect">
            <a:avLst/>
          </a:prstGeom>
          <a:noFill/>
          <a:ln w="9525">
            <a:noFill/>
            <a:miter lim="800000"/>
            <a:headEnd/>
            <a:tailEnd/>
          </a:ln>
          <a:effectLst/>
        </p:spPr>
        <p:txBody>
          <a:bodyPr/>
          <a:lstStyle/>
          <a:p>
            <a:pPr marL="342900" indent="-342900" algn="ctr">
              <a:spcBef>
                <a:spcPct val="20000"/>
              </a:spcBef>
            </a:pPr>
            <a:r>
              <a:rPr lang="en-US" sz="3600" dirty="0">
                <a:solidFill>
                  <a:srgbClr val="B10909"/>
                </a:solidFill>
              </a:rPr>
              <a:t>The consumer observes a positive response by two teens.</a:t>
            </a:r>
          </a:p>
        </p:txBody>
      </p:sp>
      <p:pic>
        <p:nvPicPr>
          <p:cNvPr id="179204" name="Picture 4" descr="acne girl"/>
          <p:cNvPicPr>
            <a:picLocks noChangeAspect="1" noChangeArrowheads="1"/>
          </p:cNvPicPr>
          <p:nvPr/>
        </p:nvPicPr>
        <p:blipFill>
          <a:blip r:embed="rId3" cstate="print">
            <a:lum bright="24000" contrast="12000"/>
          </a:blip>
          <a:srcRect/>
          <a:stretch>
            <a:fillRect/>
          </a:stretch>
        </p:blipFill>
        <p:spPr bwMode="auto">
          <a:xfrm>
            <a:off x="4070007" y="0"/>
            <a:ext cx="5073993" cy="6858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t>Discussion Question</a:t>
            </a:r>
          </a:p>
        </p:txBody>
      </p:sp>
      <p:sp>
        <p:nvSpPr>
          <p:cNvPr id="174083" name="Rectangle 3"/>
          <p:cNvSpPr>
            <a:spLocks noGrp="1" noChangeArrowheads="1"/>
          </p:cNvSpPr>
          <p:nvPr>
            <p:ph idx="1"/>
          </p:nvPr>
        </p:nvSpPr>
        <p:spPr/>
        <p:txBody>
          <a:bodyPr/>
          <a:lstStyle/>
          <a:p>
            <a:r>
              <a:rPr lang="en-US"/>
              <a:t>How do advertisers drive consumers to rehearse information?</a:t>
            </a:r>
          </a:p>
          <a:p>
            <a:r>
              <a:rPr lang="en-US"/>
              <a:t>When does this work against the advertiser?</a:t>
            </a:r>
          </a:p>
          <a:p>
            <a:r>
              <a:rPr lang="en-US"/>
              <a:t>Can you think of examples of advertisements which drive you to rehearse?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pPr algn="ctr"/>
            <a:r>
              <a:rPr lang="en-US" sz="3200" dirty="0" smtClean="0"/>
              <a:t>In Terms of Consumer Learning, Are These New Products Likely to Succeed?  </a:t>
            </a:r>
          </a:p>
        </p:txBody>
      </p:sp>
      <p:pic>
        <p:nvPicPr>
          <p:cNvPr id="16387" name="Content Placeholder 4" descr="fig07_01.jpg"/>
          <p:cNvPicPr>
            <a:picLocks noGrp="1" noChangeAspect="1"/>
          </p:cNvPicPr>
          <p:nvPr>
            <p:ph idx="1"/>
          </p:nvPr>
        </p:nvPicPr>
        <p:blipFill>
          <a:blip r:embed="rId2" cstate="print"/>
          <a:stretch>
            <a:fillRect/>
          </a:stretch>
        </p:blipFill>
        <p:spPr>
          <a:xfrm>
            <a:off x="5257800" y="1447800"/>
            <a:ext cx="3886200" cy="5435245"/>
          </a:xfrm>
        </p:spPr>
      </p:pic>
      <p:pic>
        <p:nvPicPr>
          <p:cNvPr id="16389" name="Picture 5" descr="fig07_01b.jpg"/>
          <p:cNvPicPr>
            <a:picLocks noChangeAspect="1"/>
          </p:cNvPicPr>
          <p:nvPr/>
        </p:nvPicPr>
        <p:blipFill>
          <a:blip r:embed="rId3" cstate="print"/>
          <a:srcRect/>
          <a:stretch>
            <a:fillRect/>
          </a:stretch>
        </p:blipFill>
        <p:spPr bwMode="auto">
          <a:xfrm>
            <a:off x="-1" y="1524000"/>
            <a:ext cx="4089897"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7268" name="Picture 4" descr="13239YEs"/>
          <p:cNvPicPr>
            <a:picLocks noChangeAspect="1" noChangeArrowheads="1"/>
          </p:cNvPicPr>
          <p:nvPr/>
        </p:nvPicPr>
        <p:blipFill>
          <a:blip r:embed="rId2" cstate="print"/>
          <a:srcRect/>
          <a:stretch>
            <a:fillRect/>
          </a:stretch>
        </p:blipFill>
        <p:spPr bwMode="auto">
          <a:xfrm>
            <a:off x="1676400" y="0"/>
            <a:ext cx="5810250" cy="6858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64" name="Picture 4" descr="colgate"/>
          <p:cNvPicPr>
            <a:picLocks noChangeAspect="1" noChangeArrowheads="1"/>
          </p:cNvPicPr>
          <p:nvPr/>
        </p:nvPicPr>
        <p:blipFill>
          <a:blip r:embed="rId2" cstate="print"/>
          <a:srcRect/>
          <a:stretch>
            <a:fillRect/>
          </a:stretch>
        </p:blipFill>
        <p:spPr bwMode="auto">
          <a:xfrm>
            <a:off x="1905000" y="685800"/>
            <a:ext cx="5181600" cy="555146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pPr algn="ctr"/>
            <a:r>
              <a:rPr lang="en-US" sz="3200" dirty="0" smtClean="0"/>
              <a:t>These Ads Might Induce </a:t>
            </a:r>
            <a:r>
              <a:rPr lang="en-US" sz="3200" dirty="0" smtClean="0"/>
              <a:t>Consumers to eat Vegetables</a:t>
            </a:r>
            <a:endParaRPr lang="en-US" sz="3200" dirty="0" smtClean="0"/>
          </a:p>
        </p:txBody>
      </p:sp>
      <p:pic>
        <p:nvPicPr>
          <p:cNvPr id="16387" name="Content Placeholder 4" descr="fig07_01.jpg"/>
          <p:cNvPicPr>
            <a:picLocks noGrp="1" noChangeAspect="1"/>
          </p:cNvPicPr>
          <p:nvPr>
            <p:ph idx="1"/>
          </p:nvPr>
        </p:nvPicPr>
        <p:blipFill>
          <a:blip r:embed="rId2" cstate="print"/>
          <a:stretch>
            <a:fillRect/>
          </a:stretch>
        </p:blipFill>
        <p:spPr>
          <a:xfrm>
            <a:off x="5257800" y="1447800"/>
            <a:ext cx="3886200" cy="5435245"/>
          </a:xfrm>
        </p:spPr>
      </p:pic>
      <p:pic>
        <p:nvPicPr>
          <p:cNvPr id="16389" name="Picture 5" descr="fig07_01b.jpg"/>
          <p:cNvPicPr>
            <a:picLocks noChangeAspect="1"/>
          </p:cNvPicPr>
          <p:nvPr/>
        </p:nvPicPr>
        <p:blipFill>
          <a:blip r:embed="rId3" cstate="print"/>
          <a:srcRect/>
          <a:stretch>
            <a:fillRect/>
          </a:stretch>
        </p:blipFill>
        <p:spPr bwMode="auto">
          <a:xfrm>
            <a:off x="-1" y="1524000"/>
            <a:ext cx="4089897"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Rectangle 4"/>
          <p:cNvSpPr>
            <a:spLocks noGrp="1" noChangeArrowheads="1"/>
          </p:cNvSpPr>
          <p:nvPr>
            <p:ph type="title"/>
          </p:nvPr>
        </p:nvSpPr>
        <p:spPr/>
        <p:txBody>
          <a:bodyPr/>
          <a:lstStyle/>
          <a:p>
            <a:r>
              <a:rPr lang="en-US" dirty="0" smtClean="0"/>
              <a:t>Learning:</a:t>
            </a:r>
            <a:endParaRPr lang="en-US" dirty="0"/>
          </a:p>
        </p:txBody>
      </p:sp>
      <p:sp>
        <p:nvSpPr>
          <p:cNvPr id="102405" name="Rectangle 5"/>
          <p:cNvSpPr>
            <a:spLocks noGrp="1" noChangeArrowheads="1"/>
          </p:cNvSpPr>
          <p:nvPr>
            <p:ph idx="1"/>
          </p:nvPr>
        </p:nvSpPr>
        <p:spPr/>
        <p:txBody>
          <a:bodyPr/>
          <a:lstStyle/>
          <a:p>
            <a:pPr algn="just">
              <a:lnSpc>
                <a:spcPct val="90000"/>
              </a:lnSpc>
            </a:pPr>
            <a:r>
              <a:rPr lang="en-US" b="1" i="1" dirty="0"/>
              <a:t>The </a:t>
            </a:r>
            <a:r>
              <a:rPr lang="en-US" b="1" i="1" dirty="0">
                <a:solidFill>
                  <a:srgbClr val="FF0000"/>
                </a:solidFill>
              </a:rPr>
              <a:t>process</a:t>
            </a:r>
            <a:r>
              <a:rPr lang="en-US" b="1" i="1" dirty="0"/>
              <a:t> by which individuals acquire the purchase and consumption </a:t>
            </a:r>
            <a:r>
              <a:rPr lang="en-US" b="1" i="1" dirty="0">
                <a:solidFill>
                  <a:srgbClr val="FF0000"/>
                </a:solidFill>
              </a:rPr>
              <a:t>knowledge </a:t>
            </a:r>
            <a:r>
              <a:rPr lang="en-US" b="1" i="1" dirty="0"/>
              <a:t>and </a:t>
            </a:r>
            <a:r>
              <a:rPr lang="en-US" b="1" i="1" dirty="0">
                <a:solidFill>
                  <a:srgbClr val="FF0000"/>
                </a:solidFill>
              </a:rPr>
              <a:t>experience</a:t>
            </a:r>
            <a:r>
              <a:rPr lang="en-US" b="1" i="1" dirty="0"/>
              <a:t> that they apply to future related behavior</a:t>
            </a:r>
          </a:p>
          <a:p>
            <a:pPr>
              <a:lnSpc>
                <a:spcPct val="90000"/>
              </a:lnSpc>
            </a:pPr>
            <a:r>
              <a:rPr lang="en-US" dirty="0"/>
              <a:t>Marketers must teach consumers:</a:t>
            </a:r>
          </a:p>
          <a:p>
            <a:pPr lvl="1">
              <a:lnSpc>
                <a:spcPct val="90000"/>
              </a:lnSpc>
            </a:pPr>
            <a:r>
              <a:rPr lang="en-US" dirty="0"/>
              <a:t>where to buy</a:t>
            </a:r>
          </a:p>
          <a:p>
            <a:pPr lvl="1">
              <a:lnSpc>
                <a:spcPct val="90000"/>
              </a:lnSpc>
            </a:pPr>
            <a:r>
              <a:rPr lang="en-US" dirty="0"/>
              <a:t>how to use</a:t>
            </a:r>
          </a:p>
          <a:p>
            <a:pPr lvl="1">
              <a:lnSpc>
                <a:spcPct val="90000"/>
              </a:lnSpc>
            </a:pPr>
            <a:r>
              <a:rPr lang="en-US" dirty="0"/>
              <a:t>how to maintain</a:t>
            </a:r>
          </a:p>
          <a:p>
            <a:pPr lvl="1">
              <a:lnSpc>
                <a:spcPct val="90000"/>
              </a:lnSpc>
            </a:pPr>
            <a:r>
              <a:rPr lang="en-US" dirty="0"/>
              <a:t>how to dispose of products</a:t>
            </a:r>
          </a:p>
          <a:p>
            <a:pPr lvl="1">
              <a:lnSpc>
                <a:spcPct val="90000"/>
              </a:lnSpc>
            </a:pPr>
            <a:endParaRPr lang="en-US" dirty="0"/>
          </a:p>
        </p:txBody>
      </p:sp>
    </p:spTree>
  </p:cSld>
  <p:clrMapOvr>
    <a:masterClrMapping/>
  </p:clrMapOvr>
  <p:transition>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a:r>
              <a:rPr lang="en-US" b="1"/>
              <a:t>Learning Processes</a:t>
            </a:r>
          </a:p>
        </p:txBody>
      </p:sp>
      <p:sp>
        <p:nvSpPr>
          <p:cNvPr id="7" name="Content Placeholder 6"/>
          <p:cNvSpPr>
            <a:spLocks noGrp="1"/>
          </p:cNvSpPr>
          <p:nvPr>
            <p:ph idx="1"/>
          </p:nvPr>
        </p:nvSpPr>
        <p:spPr/>
        <p:txBody>
          <a:bodyPr/>
          <a:lstStyle/>
          <a:p>
            <a:pPr algn="just"/>
            <a:r>
              <a:rPr lang="en-US" dirty="0" smtClean="0"/>
              <a:t>Intentional </a:t>
            </a:r>
          </a:p>
          <a:p>
            <a:pPr lvl="1" algn="just"/>
            <a:r>
              <a:rPr lang="en-US" dirty="0" smtClean="0"/>
              <a:t>learning acquired as a result of a careful search for information</a:t>
            </a:r>
          </a:p>
          <a:p>
            <a:pPr algn="just"/>
            <a:r>
              <a:rPr lang="en-US" dirty="0" smtClean="0"/>
              <a:t>Incidental</a:t>
            </a:r>
          </a:p>
          <a:p>
            <a:pPr lvl="1" algn="just"/>
            <a:r>
              <a:rPr lang="en-US" dirty="0" smtClean="0"/>
              <a:t>learning acquired by accident or without much effort</a:t>
            </a:r>
          </a:p>
          <a:p>
            <a:endParaRPr lang="en-US" dirty="0" smtClean="0"/>
          </a:p>
          <a:p>
            <a:endParaRPr lang="en-US" dirty="0" smtClean="0"/>
          </a:p>
          <a:p>
            <a:endParaRPr lang="en-US" dirty="0"/>
          </a:p>
        </p:txBody>
      </p:sp>
      <p:sp>
        <p:nvSpPr>
          <p:cNvPr id="8197" name="Rectangle 5"/>
          <p:cNvSpPr>
            <a:spLocks noChangeArrowheads="1"/>
          </p:cNvSpPr>
          <p:nvPr/>
        </p:nvSpPr>
        <p:spPr bwMode="auto">
          <a:xfrm>
            <a:off x="1066800" y="3886200"/>
            <a:ext cx="7162800" cy="2209800"/>
          </a:xfrm>
          <a:prstGeom prst="rect">
            <a:avLst/>
          </a:prstGeom>
          <a:noFill/>
          <a:ln w="9525">
            <a:noFill/>
            <a:miter lim="800000"/>
            <a:headEnd/>
            <a:tailEnd/>
          </a:ln>
          <a:effectLst/>
        </p:spPr>
        <p:txBody>
          <a:bodyPr/>
          <a:lstStyle/>
          <a:p>
            <a:pPr marL="342900" indent="-342900">
              <a:spcBef>
                <a:spcPct val="20000"/>
              </a:spcBef>
              <a:buClr>
                <a:schemeClr val="accent1"/>
              </a:buClr>
              <a:buSzPct val="80000"/>
              <a:buFont typeface="Wingdings" pitchFamily="2" charset="2"/>
              <a:buChar char="n"/>
            </a:pPr>
            <a:endParaRPr lang="en-US" sz="2800" dirty="0">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Two Major Learning Theories:</a:t>
            </a:r>
            <a:endParaRPr lang="en-US" dirty="0"/>
          </a:p>
        </p:txBody>
      </p:sp>
      <p:graphicFrame>
        <p:nvGraphicFramePr>
          <p:cNvPr id="8" name="Diagram 7"/>
          <p:cNvGraphicFramePr/>
          <p:nvPr/>
        </p:nvGraphicFramePr>
        <p:xfrm>
          <a:off x="609600" y="1905000"/>
          <a:ext cx="80772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en-US" dirty="0" smtClean="0"/>
              <a:t>Elements of Learning Theories:</a:t>
            </a:r>
          </a:p>
        </p:txBody>
      </p:sp>
      <p:graphicFrame>
        <p:nvGraphicFramePr>
          <p:cNvPr id="6" name="Diagram 5"/>
          <p:cNvGraphicFramePr/>
          <p:nvPr/>
        </p:nvGraphicFramePr>
        <p:xfrm>
          <a:off x="457200" y="1752600"/>
          <a:ext cx="83058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1828800"/>
            <a:ext cx="9073877" cy="4572000"/>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1.</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1447800"/>
            <a:ext cx="9258400" cy="5410200"/>
          </a:xfrm>
          <a:prstGeom prst="rect">
            <a:avLst/>
          </a:prstGeom>
          <a:noFill/>
          <a:ln w="9525">
            <a:noFill/>
            <a:miter lim="800000"/>
            <a:headEnd/>
            <a:tailEnd/>
          </a:ln>
        </p:spPr>
      </p:pic>
      <p:sp>
        <p:nvSpPr>
          <p:cNvPr id="4" name="Title 3"/>
          <p:cNvSpPr>
            <a:spLocks noGrp="1"/>
          </p:cNvSpPr>
          <p:nvPr>
            <p:ph type="title"/>
          </p:nvPr>
        </p:nvSpPr>
        <p:spPr/>
        <p:txBody>
          <a:bodyPr/>
          <a:lstStyle/>
          <a:p>
            <a:r>
              <a:rPr lang="en-US" dirty="0" smtClean="0"/>
              <a:t>2.</a:t>
            </a:r>
            <a:endParaRPr lang="en-US"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2023</TotalTime>
  <Words>859</Words>
  <Application>Microsoft Office PowerPoint</Application>
  <PresentationFormat>On-screen Show (4:3)</PresentationFormat>
  <Paragraphs>73</Paragraphs>
  <Slides>21</Slides>
  <Notes>13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Corbel</vt:lpstr>
      <vt:lpstr>Times New Roman</vt:lpstr>
      <vt:lpstr>Wingdings</vt:lpstr>
      <vt:lpstr>Wingdings 2</vt:lpstr>
      <vt:lpstr>Wingdings 3</vt:lpstr>
      <vt:lpstr>Default Design</vt:lpstr>
      <vt:lpstr>Module</vt:lpstr>
      <vt:lpstr> Consumer Learning</vt:lpstr>
      <vt:lpstr>In Terms of Consumer Learning, Are These New Products Likely to Succeed?  </vt:lpstr>
      <vt:lpstr>These Ads Might Induce Consumers to eat Vegetables</vt:lpstr>
      <vt:lpstr>Learning:</vt:lpstr>
      <vt:lpstr>Learning Processes</vt:lpstr>
      <vt:lpstr>Two Major Learning Theories:</vt:lpstr>
      <vt:lpstr>Elements of Learning Theories:</vt:lpstr>
      <vt:lpstr>1.</vt:lpstr>
      <vt:lpstr>2.</vt:lpstr>
      <vt:lpstr>PowerPoint Presentation</vt:lpstr>
      <vt:lpstr>Behavioral Learning Theories</vt:lpstr>
      <vt:lpstr>PowerPoint Presentation</vt:lpstr>
      <vt:lpstr>Examples of Classical Conditioning</vt:lpstr>
      <vt:lpstr>Discussion Questions</vt:lpstr>
      <vt:lpstr>PowerPoint Presentation</vt:lpstr>
      <vt:lpstr>A Model of Instrumental Conditioning:</vt:lpstr>
      <vt:lpstr>PowerPoint Presentation</vt:lpstr>
      <vt:lpstr>PowerPoint Presentation</vt:lpstr>
      <vt:lpstr>Discussion Question</vt:lpstr>
      <vt:lpstr>PowerPoint Presentation</vt:lpstr>
      <vt:lpstr>PowerPoint Presentation</vt:lpstr>
    </vt:vector>
  </TitlesOfParts>
  <Company>boston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Market Segmentation</dc:title>
  <dc:creator>utter</dc:creator>
  <cp:lastModifiedBy>Ronnie Das</cp:lastModifiedBy>
  <cp:revision>109</cp:revision>
  <dcterms:created xsi:type="dcterms:W3CDTF">2005-09-01T19:53:26Z</dcterms:created>
  <dcterms:modified xsi:type="dcterms:W3CDTF">2021-01-11T12:59:24Z</dcterms:modified>
</cp:coreProperties>
</file>