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489" r:id="rId3"/>
    <p:sldId id="490" r:id="rId4"/>
    <p:sldId id="485" r:id="rId5"/>
    <p:sldId id="486" r:id="rId6"/>
    <p:sldId id="484" r:id="rId7"/>
    <p:sldId id="301" r:id="rId8"/>
    <p:sldId id="362" r:id="rId9"/>
    <p:sldId id="309" r:id="rId10"/>
    <p:sldId id="310" r:id="rId11"/>
    <p:sldId id="299" r:id="rId12"/>
    <p:sldId id="348" r:id="rId13"/>
    <p:sldId id="349" r:id="rId14"/>
    <p:sldId id="351" r:id="rId15"/>
    <p:sldId id="352" r:id="rId16"/>
    <p:sldId id="488" r:id="rId17"/>
    <p:sldId id="264" r:id="rId18"/>
    <p:sldId id="269" r:id="rId19"/>
    <p:sldId id="260" r:id="rId20"/>
    <p:sldId id="296" r:id="rId21"/>
    <p:sldId id="298" r:id="rId22"/>
    <p:sldId id="288" r:id="rId23"/>
    <p:sldId id="289" r:id="rId24"/>
    <p:sldId id="290" r:id="rId25"/>
    <p:sldId id="265" r:id="rId26"/>
    <p:sldId id="278" r:id="rId27"/>
    <p:sldId id="274" r:id="rId28"/>
    <p:sldId id="487" r:id="rId29"/>
    <p:sldId id="361"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5B9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85294" autoAdjust="0"/>
  </p:normalViewPr>
  <p:slideViewPr>
    <p:cSldViewPr>
      <p:cViewPr varScale="1">
        <p:scale>
          <a:sx n="90" d="100"/>
          <a:sy n="90" d="100"/>
        </p:scale>
        <p:origin x="552" y="84"/>
      </p:cViewPr>
      <p:guideLst>
        <p:guide orient="horz" pos="2160"/>
        <p:guide pos="2880"/>
        <p:guide orient="horz" pos="16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CDCA30-412D-4990-B193-5D3038F56FE9}" type="doc">
      <dgm:prSet loTypeId="urn:microsoft.com/office/officeart/2005/8/layout/radial3" loCatId="relationship" qsTypeId="urn:microsoft.com/office/officeart/2005/8/quickstyle/simple1" qsCatId="simple" csTypeId="urn:microsoft.com/office/officeart/2005/8/colors/colorful2" csCatId="colorful" phldr="1"/>
      <dgm:spPr/>
      <dgm:t>
        <a:bodyPr/>
        <a:lstStyle/>
        <a:p>
          <a:endParaRPr lang="en-IN"/>
        </a:p>
      </dgm:t>
    </dgm:pt>
    <dgm:pt modelId="{E0C73A38-B81B-46E8-B8F5-97B404ADF55C}">
      <dgm:prSet phldrT="[Text]" custT="1"/>
      <dgm:spPr/>
      <dgm:t>
        <a:bodyPr/>
        <a:lstStyle/>
        <a:p>
          <a:r>
            <a:rPr lang="en-US" sz="2000" b="0"/>
            <a:t>Industry 4.0</a:t>
          </a:r>
          <a:endParaRPr lang="en-IN" sz="2000" b="0" dirty="0"/>
        </a:p>
      </dgm:t>
    </dgm:pt>
    <dgm:pt modelId="{48715DA3-88F7-4DF9-886A-4A014DA05A15}" type="parTrans" cxnId="{76886799-D58F-434D-A94A-F68BCC966898}">
      <dgm:prSet/>
      <dgm:spPr/>
      <dgm:t>
        <a:bodyPr/>
        <a:lstStyle/>
        <a:p>
          <a:endParaRPr lang="en-IN" sz="3200" b="1"/>
        </a:p>
      </dgm:t>
    </dgm:pt>
    <dgm:pt modelId="{C1D64499-50EC-45B0-9A8C-136E8C386A7C}" type="sibTrans" cxnId="{76886799-D58F-434D-A94A-F68BCC966898}">
      <dgm:prSet/>
      <dgm:spPr/>
      <dgm:t>
        <a:bodyPr/>
        <a:lstStyle/>
        <a:p>
          <a:endParaRPr lang="en-IN" sz="3200" b="1"/>
        </a:p>
      </dgm:t>
    </dgm:pt>
    <dgm:pt modelId="{7ECE611C-A0D3-4845-A229-5394F7FAD63D}">
      <dgm:prSet phldrT="[Text]" custT="1"/>
      <dgm:spPr/>
      <dgm:t>
        <a:bodyPr/>
        <a:lstStyle/>
        <a:p>
          <a:r>
            <a:rPr lang="en-US" sz="1200" b="1" dirty="0"/>
            <a:t>Autonomous Robots</a:t>
          </a:r>
          <a:endParaRPr lang="en-IN" sz="1200" b="1" dirty="0"/>
        </a:p>
      </dgm:t>
    </dgm:pt>
    <dgm:pt modelId="{D94A8BF9-FF56-470C-933D-7B7B0623D84C}" type="parTrans" cxnId="{F78EA137-705F-4009-9BD0-1DF0B163C7C0}">
      <dgm:prSet custT="1"/>
      <dgm:spPr/>
      <dgm:t>
        <a:bodyPr/>
        <a:lstStyle/>
        <a:p>
          <a:endParaRPr lang="en-IN" sz="900" b="1"/>
        </a:p>
      </dgm:t>
    </dgm:pt>
    <dgm:pt modelId="{1115934C-195B-4B7F-B252-6218200F79B2}" type="sibTrans" cxnId="{F78EA137-705F-4009-9BD0-1DF0B163C7C0}">
      <dgm:prSet/>
      <dgm:spPr/>
      <dgm:t>
        <a:bodyPr/>
        <a:lstStyle/>
        <a:p>
          <a:endParaRPr lang="en-IN" sz="3200" b="1"/>
        </a:p>
      </dgm:t>
    </dgm:pt>
    <dgm:pt modelId="{D50D5996-10E3-4946-9886-083A9EDA8456}">
      <dgm:prSet phldrT="[Text]" custT="1"/>
      <dgm:spPr/>
      <dgm:t>
        <a:bodyPr/>
        <a:lstStyle/>
        <a:p>
          <a:r>
            <a:rPr lang="en-US" sz="1200" b="1" dirty="0"/>
            <a:t>Simulation</a:t>
          </a:r>
          <a:endParaRPr lang="en-IN" sz="1200" b="1" dirty="0"/>
        </a:p>
      </dgm:t>
    </dgm:pt>
    <dgm:pt modelId="{EEC72665-3B8B-440C-91AC-8C1514B75B38}" type="parTrans" cxnId="{D4FF5D23-7C68-4879-8D06-E72769FE1F0A}">
      <dgm:prSet custT="1"/>
      <dgm:spPr/>
      <dgm:t>
        <a:bodyPr/>
        <a:lstStyle/>
        <a:p>
          <a:endParaRPr lang="en-IN" sz="900" b="1"/>
        </a:p>
      </dgm:t>
    </dgm:pt>
    <dgm:pt modelId="{C1D27899-8776-4019-A0A1-754568344BC3}" type="sibTrans" cxnId="{D4FF5D23-7C68-4879-8D06-E72769FE1F0A}">
      <dgm:prSet/>
      <dgm:spPr/>
      <dgm:t>
        <a:bodyPr/>
        <a:lstStyle/>
        <a:p>
          <a:endParaRPr lang="en-IN" sz="3200" b="1"/>
        </a:p>
      </dgm:t>
    </dgm:pt>
    <dgm:pt modelId="{B3123B04-1BC4-4AFC-B4B3-0358DE88019C}">
      <dgm:prSet phldrT="[Text]" custT="1"/>
      <dgm:spPr/>
      <dgm:t>
        <a:bodyPr/>
        <a:lstStyle/>
        <a:p>
          <a:r>
            <a:rPr lang="en-US" sz="1200" b="1" dirty="0"/>
            <a:t>Horizontal and vertical system integration</a:t>
          </a:r>
          <a:endParaRPr lang="en-IN" sz="1200" b="1" dirty="0"/>
        </a:p>
      </dgm:t>
    </dgm:pt>
    <dgm:pt modelId="{16038D7A-5BD2-4909-A4F8-827CF6CBB1A6}" type="parTrans" cxnId="{0EEC4EED-B0E4-401C-8054-59664D2A1759}">
      <dgm:prSet custT="1"/>
      <dgm:spPr/>
      <dgm:t>
        <a:bodyPr/>
        <a:lstStyle/>
        <a:p>
          <a:endParaRPr lang="en-IN" sz="900" b="1"/>
        </a:p>
      </dgm:t>
    </dgm:pt>
    <dgm:pt modelId="{E45F5BE1-5BF9-4507-AC50-87746071106F}" type="sibTrans" cxnId="{0EEC4EED-B0E4-401C-8054-59664D2A1759}">
      <dgm:prSet/>
      <dgm:spPr/>
      <dgm:t>
        <a:bodyPr/>
        <a:lstStyle/>
        <a:p>
          <a:endParaRPr lang="en-IN" sz="3200" b="1"/>
        </a:p>
      </dgm:t>
    </dgm:pt>
    <dgm:pt modelId="{F13D8F6B-04DB-4A60-8C6A-DE60DB10A7A4}">
      <dgm:prSet phldrT="[Text]" custT="1"/>
      <dgm:spPr/>
      <dgm:t>
        <a:bodyPr/>
        <a:lstStyle/>
        <a:p>
          <a:r>
            <a:rPr lang="en-US" sz="1200" b="1" dirty="0"/>
            <a:t>Additive </a:t>
          </a:r>
          <a:r>
            <a:rPr lang="en-US" sz="1200" b="1" dirty="0" err="1"/>
            <a:t>Mfg</a:t>
          </a:r>
          <a:endParaRPr lang="en-IN" sz="1200" b="1" dirty="0"/>
        </a:p>
      </dgm:t>
    </dgm:pt>
    <dgm:pt modelId="{DBE86913-CF11-42D5-A859-2E047834F6DF}" type="parTrans" cxnId="{ED4091B6-CE34-4109-9978-82F839F5A644}">
      <dgm:prSet custT="1"/>
      <dgm:spPr/>
      <dgm:t>
        <a:bodyPr/>
        <a:lstStyle/>
        <a:p>
          <a:endParaRPr lang="en-IN" sz="900" b="1"/>
        </a:p>
      </dgm:t>
    </dgm:pt>
    <dgm:pt modelId="{B3EAD190-D7AB-4B8D-B785-DBCE1D918421}" type="sibTrans" cxnId="{ED4091B6-CE34-4109-9978-82F839F5A644}">
      <dgm:prSet/>
      <dgm:spPr/>
      <dgm:t>
        <a:bodyPr/>
        <a:lstStyle/>
        <a:p>
          <a:endParaRPr lang="en-IN" sz="3200" b="1"/>
        </a:p>
      </dgm:t>
    </dgm:pt>
    <dgm:pt modelId="{54647F84-C79B-447B-B77A-9006062532FF}">
      <dgm:prSet phldrT="[Text]" custT="1"/>
      <dgm:spPr/>
      <dgm:t>
        <a:bodyPr/>
        <a:lstStyle/>
        <a:p>
          <a:r>
            <a:rPr lang="en-US" sz="1200" b="1" dirty="0"/>
            <a:t>Industrial Internet of Things + Sensors</a:t>
          </a:r>
        </a:p>
      </dgm:t>
    </dgm:pt>
    <dgm:pt modelId="{4F470782-2369-4102-8AFE-FDD8450E9D6E}" type="parTrans" cxnId="{8A17E750-993D-4024-B7E1-C40F5A292188}">
      <dgm:prSet custT="1"/>
      <dgm:spPr/>
      <dgm:t>
        <a:bodyPr/>
        <a:lstStyle/>
        <a:p>
          <a:endParaRPr lang="en-IN" sz="900" b="1"/>
        </a:p>
      </dgm:t>
    </dgm:pt>
    <dgm:pt modelId="{240340BD-DD21-40A5-99E0-06C2ACCBC522}" type="sibTrans" cxnId="{8A17E750-993D-4024-B7E1-C40F5A292188}">
      <dgm:prSet/>
      <dgm:spPr/>
      <dgm:t>
        <a:bodyPr/>
        <a:lstStyle/>
        <a:p>
          <a:endParaRPr lang="en-IN" sz="3200" b="1"/>
        </a:p>
      </dgm:t>
    </dgm:pt>
    <dgm:pt modelId="{EFE771FD-2AB3-4D93-8C3B-A0D707A7B195}">
      <dgm:prSet phldrT="[Text]" custT="1"/>
      <dgm:spPr/>
      <dgm:t>
        <a:bodyPr/>
        <a:lstStyle/>
        <a:p>
          <a:r>
            <a:rPr lang="en-US" sz="1200" b="1" dirty="0"/>
            <a:t>Augmented reality</a:t>
          </a:r>
        </a:p>
      </dgm:t>
    </dgm:pt>
    <dgm:pt modelId="{B30E7B8E-BE67-4FB4-B1E1-92FA416AE78B}" type="parTrans" cxnId="{82EB483E-B791-4A66-9DD7-6CE223FDB61F}">
      <dgm:prSet custT="1"/>
      <dgm:spPr/>
      <dgm:t>
        <a:bodyPr/>
        <a:lstStyle/>
        <a:p>
          <a:endParaRPr lang="en-IN" sz="900" b="1"/>
        </a:p>
      </dgm:t>
    </dgm:pt>
    <dgm:pt modelId="{19D061DB-515E-4761-B8CE-B6B29ABEA3C7}" type="sibTrans" cxnId="{82EB483E-B791-4A66-9DD7-6CE223FDB61F}">
      <dgm:prSet/>
      <dgm:spPr/>
      <dgm:t>
        <a:bodyPr/>
        <a:lstStyle/>
        <a:p>
          <a:endParaRPr lang="en-IN" sz="3200" b="1"/>
        </a:p>
      </dgm:t>
    </dgm:pt>
    <dgm:pt modelId="{E693BE9B-54B8-41E0-85FF-5490FED8BDB2}">
      <dgm:prSet phldrT="[Text]" custT="1"/>
      <dgm:spPr/>
      <dgm:t>
        <a:bodyPr/>
        <a:lstStyle/>
        <a:p>
          <a:r>
            <a:rPr lang="en-US" sz="1200" b="1" dirty="0"/>
            <a:t>Big data analytics</a:t>
          </a:r>
        </a:p>
      </dgm:t>
    </dgm:pt>
    <dgm:pt modelId="{0733B29A-95B6-41DD-97E8-BC6C1A365939}" type="parTrans" cxnId="{02268701-004C-401F-9A1D-302247ABB06E}">
      <dgm:prSet custT="1"/>
      <dgm:spPr/>
      <dgm:t>
        <a:bodyPr/>
        <a:lstStyle/>
        <a:p>
          <a:endParaRPr lang="en-IN" sz="900" b="1"/>
        </a:p>
      </dgm:t>
    </dgm:pt>
    <dgm:pt modelId="{33AC9A80-F58A-490D-BA3B-525EBEDA1850}" type="sibTrans" cxnId="{02268701-004C-401F-9A1D-302247ABB06E}">
      <dgm:prSet/>
      <dgm:spPr/>
      <dgm:t>
        <a:bodyPr/>
        <a:lstStyle/>
        <a:p>
          <a:endParaRPr lang="en-IN" sz="3200" b="1"/>
        </a:p>
      </dgm:t>
    </dgm:pt>
    <dgm:pt modelId="{B89E3D54-DCDC-41CF-B1EF-D7595CEA1675}">
      <dgm:prSet phldrT="[Text]" custT="1"/>
      <dgm:spPr/>
      <dgm:t>
        <a:bodyPr/>
        <a:lstStyle/>
        <a:p>
          <a:r>
            <a:rPr lang="en-US" sz="1200" b="1"/>
            <a:t>Cyber </a:t>
          </a:r>
          <a:r>
            <a:rPr lang="en-US" sz="1200" b="1" dirty="0"/>
            <a:t>Security</a:t>
          </a:r>
        </a:p>
      </dgm:t>
    </dgm:pt>
    <dgm:pt modelId="{1336F9A0-6ABA-4E0F-907B-91CF4FAE909E}" type="parTrans" cxnId="{B81831A1-2CF1-4682-9760-8EE7FF693752}">
      <dgm:prSet/>
      <dgm:spPr/>
      <dgm:t>
        <a:bodyPr/>
        <a:lstStyle/>
        <a:p>
          <a:endParaRPr lang="en-IN"/>
        </a:p>
      </dgm:t>
    </dgm:pt>
    <dgm:pt modelId="{1B03DA99-8DAC-4962-B4D1-74D11AD27506}" type="sibTrans" cxnId="{B81831A1-2CF1-4682-9760-8EE7FF693752}">
      <dgm:prSet/>
      <dgm:spPr/>
      <dgm:t>
        <a:bodyPr/>
        <a:lstStyle/>
        <a:p>
          <a:endParaRPr lang="en-IN"/>
        </a:p>
      </dgm:t>
    </dgm:pt>
    <dgm:pt modelId="{C56B6F1D-631F-4DF1-BF2F-429AB61402ED}" type="pres">
      <dgm:prSet presAssocID="{DDCDCA30-412D-4990-B193-5D3038F56FE9}" presName="composite" presStyleCnt="0">
        <dgm:presLayoutVars>
          <dgm:chMax val="1"/>
          <dgm:dir/>
          <dgm:resizeHandles val="exact"/>
        </dgm:presLayoutVars>
      </dgm:prSet>
      <dgm:spPr/>
    </dgm:pt>
    <dgm:pt modelId="{1BCE78DE-8E69-4DEE-91B0-1E20947C957C}" type="pres">
      <dgm:prSet presAssocID="{DDCDCA30-412D-4990-B193-5D3038F56FE9}" presName="radial" presStyleCnt="0">
        <dgm:presLayoutVars>
          <dgm:animLvl val="ctr"/>
        </dgm:presLayoutVars>
      </dgm:prSet>
      <dgm:spPr/>
    </dgm:pt>
    <dgm:pt modelId="{F6D2AF64-F223-45B0-B6FC-2F3519C864CE}" type="pres">
      <dgm:prSet presAssocID="{E0C73A38-B81B-46E8-B8F5-97B404ADF55C}" presName="centerShape" presStyleLbl="vennNode1" presStyleIdx="0" presStyleCnt="9"/>
      <dgm:spPr/>
    </dgm:pt>
    <dgm:pt modelId="{2C724CD5-A883-4A0B-939B-74E48280E9DE}" type="pres">
      <dgm:prSet presAssocID="{7ECE611C-A0D3-4845-A229-5394F7FAD63D}" presName="node" presStyleLbl="vennNode1" presStyleIdx="1" presStyleCnt="9" custScaleY="101544">
        <dgm:presLayoutVars>
          <dgm:bulletEnabled val="1"/>
        </dgm:presLayoutVars>
      </dgm:prSet>
      <dgm:spPr/>
    </dgm:pt>
    <dgm:pt modelId="{68C56F5E-FA53-432F-ABD1-632F5BCE2AB2}" type="pres">
      <dgm:prSet presAssocID="{D50D5996-10E3-4946-9886-083A9EDA8456}" presName="node" presStyleLbl="vennNode1" presStyleIdx="2" presStyleCnt="9">
        <dgm:presLayoutVars>
          <dgm:bulletEnabled val="1"/>
        </dgm:presLayoutVars>
      </dgm:prSet>
      <dgm:spPr/>
    </dgm:pt>
    <dgm:pt modelId="{2FF59370-9608-417A-9294-962D51F532B7}" type="pres">
      <dgm:prSet presAssocID="{B3123B04-1BC4-4AFC-B4B3-0358DE88019C}" presName="node" presStyleLbl="vennNode1" presStyleIdx="3" presStyleCnt="9">
        <dgm:presLayoutVars>
          <dgm:bulletEnabled val="1"/>
        </dgm:presLayoutVars>
      </dgm:prSet>
      <dgm:spPr/>
    </dgm:pt>
    <dgm:pt modelId="{AED29216-0EC1-4437-8115-CA691B1D7981}" type="pres">
      <dgm:prSet presAssocID="{54647F84-C79B-447B-B77A-9006062532FF}" presName="node" presStyleLbl="vennNode1" presStyleIdx="4" presStyleCnt="9" custScaleX="111652">
        <dgm:presLayoutVars>
          <dgm:bulletEnabled val="1"/>
        </dgm:presLayoutVars>
      </dgm:prSet>
      <dgm:spPr/>
    </dgm:pt>
    <dgm:pt modelId="{6F0FE19E-C208-411D-A264-41A84BABA8C9}" type="pres">
      <dgm:prSet presAssocID="{B89E3D54-DCDC-41CF-B1EF-D7595CEA1675}" presName="node" presStyleLbl="vennNode1" presStyleIdx="5" presStyleCnt="9">
        <dgm:presLayoutVars>
          <dgm:bulletEnabled val="1"/>
        </dgm:presLayoutVars>
      </dgm:prSet>
      <dgm:spPr/>
    </dgm:pt>
    <dgm:pt modelId="{AA272936-F9B3-40CA-B7BB-08AA5F5B562A}" type="pres">
      <dgm:prSet presAssocID="{F13D8F6B-04DB-4A60-8C6A-DE60DB10A7A4}" presName="node" presStyleLbl="vennNode1" presStyleIdx="6" presStyleCnt="9">
        <dgm:presLayoutVars>
          <dgm:bulletEnabled val="1"/>
        </dgm:presLayoutVars>
      </dgm:prSet>
      <dgm:spPr/>
    </dgm:pt>
    <dgm:pt modelId="{E1BB4D84-B716-4CF3-8D54-A8E6D4BF3955}" type="pres">
      <dgm:prSet presAssocID="{EFE771FD-2AB3-4D93-8C3B-A0D707A7B195}" presName="node" presStyleLbl="vennNode1" presStyleIdx="7" presStyleCnt="9">
        <dgm:presLayoutVars>
          <dgm:bulletEnabled val="1"/>
        </dgm:presLayoutVars>
      </dgm:prSet>
      <dgm:spPr/>
    </dgm:pt>
    <dgm:pt modelId="{7AC9405D-2050-486C-8C37-8E9C1D1B7313}" type="pres">
      <dgm:prSet presAssocID="{E693BE9B-54B8-41E0-85FF-5490FED8BDB2}" presName="node" presStyleLbl="vennNode1" presStyleIdx="8" presStyleCnt="9">
        <dgm:presLayoutVars>
          <dgm:bulletEnabled val="1"/>
        </dgm:presLayoutVars>
      </dgm:prSet>
      <dgm:spPr/>
    </dgm:pt>
  </dgm:ptLst>
  <dgm:cxnLst>
    <dgm:cxn modelId="{02268701-004C-401F-9A1D-302247ABB06E}" srcId="{E0C73A38-B81B-46E8-B8F5-97B404ADF55C}" destId="{E693BE9B-54B8-41E0-85FF-5490FED8BDB2}" srcOrd="7" destOrd="0" parTransId="{0733B29A-95B6-41DD-97E8-BC6C1A365939}" sibTransId="{33AC9A80-F58A-490D-BA3B-525EBEDA1850}"/>
    <dgm:cxn modelId="{8804DE02-DEF4-43B0-AADB-021398984EE9}" type="presOf" srcId="{54647F84-C79B-447B-B77A-9006062532FF}" destId="{AED29216-0EC1-4437-8115-CA691B1D7981}" srcOrd="0" destOrd="0" presId="urn:microsoft.com/office/officeart/2005/8/layout/radial3"/>
    <dgm:cxn modelId="{2240F210-FDCE-4D9B-932A-8605B99BEC48}" type="presOf" srcId="{B3123B04-1BC4-4AFC-B4B3-0358DE88019C}" destId="{2FF59370-9608-417A-9294-962D51F532B7}" srcOrd="0" destOrd="0" presId="urn:microsoft.com/office/officeart/2005/8/layout/radial3"/>
    <dgm:cxn modelId="{D4FF5D23-7C68-4879-8D06-E72769FE1F0A}" srcId="{E0C73A38-B81B-46E8-B8F5-97B404ADF55C}" destId="{D50D5996-10E3-4946-9886-083A9EDA8456}" srcOrd="1" destOrd="0" parTransId="{EEC72665-3B8B-440C-91AC-8C1514B75B38}" sibTransId="{C1D27899-8776-4019-A0A1-754568344BC3}"/>
    <dgm:cxn modelId="{6C80D625-8A04-4DFA-8A86-76B567ADC5F8}" type="presOf" srcId="{DDCDCA30-412D-4990-B193-5D3038F56FE9}" destId="{C56B6F1D-631F-4DF1-BF2F-429AB61402ED}" srcOrd="0" destOrd="0" presId="urn:microsoft.com/office/officeart/2005/8/layout/radial3"/>
    <dgm:cxn modelId="{74551131-2094-4A2A-A565-642D2DE73DDA}" type="presOf" srcId="{E0C73A38-B81B-46E8-B8F5-97B404ADF55C}" destId="{F6D2AF64-F223-45B0-B6FC-2F3519C864CE}" srcOrd="0" destOrd="0" presId="urn:microsoft.com/office/officeart/2005/8/layout/radial3"/>
    <dgm:cxn modelId="{F78EA137-705F-4009-9BD0-1DF0B163C7C0}" srcId="{E0C73A38-B81B-46E8-B8F5-97B404ADF55C}" destId="{7ECE611C-A0D3-4845-A229-5394F7FAD63D}" srcOrd="0" destOrd="0" parTransId="{D94A8BF9-FF56-470C-933D-7B7B0623D84C}" sibTransId="{1115934C-195B-4B7F-B252-6218200F79B2}"/>
    <dgm:cxn modelId="{82EB483E-B791-4A66-9DD7-6CE223FDB61F}" srcId="{E0C73A38-B81B-46E8-B8F5-97B404ADF55C}" destId="{EFE771FD-2AB3-4D93-8C3B-A0D707A7B195}" srcOrd="6" destOrd="0" parTransId="{B30E7B8E-BE67-4FB4-B1E1-92FA416AE78B}" sibTransId="{19D061DB-515E-4761-B8CE-B6B29ABEA3C7}"/>
    <dgm:cxn modelId="{F4D1A941-51D7-4869-A4D2-BE96DB6E24EE}" type="presOf" srcId="{7ECE611C-A0D3-4845-A229-5394F7FAD63D}" destId="{2C724CD5-A883-4A0B-939B-74E48280E9DE}" srcOrd="0" destOrd="0" presId="urn:microsoft.com/office/officeart/2005/8/layout/radial3"/>
    <dgm:cxn modelId="{E6E04563-E36B-4C80-B32E-9A298D35335C}" type="presOf" srcId="{EFE771FD-2AB3-4D93-8C3B-A0D707A7B195}" destId="{E1BB4D84-B716-4CF3-8D54-A8E6D4BF3955}" srcOrd="0" destOrd="0" presId="urn:microsoft.com/office/officeart/2005/8/layout/radial3"/>
    <dgm:cxn modelId="{C971DA44-C485-4E75-9F02-9904C825CC7B}" type="presOf" srcId="{B89E3D54-DCDC-41CF-B1EF-D7595CEA1675}" destId="{6F0FE19E-C208-411D-A264-41A84BABA8C9}" srcOrd="0" destOrd="0" presId="urn:microsoft.com/office/officeart/2005/8/layout/radial3"/>
    <dgm:cxn modelId="{C483F66E-631C-42B7-8A53-FD237EB54B96}" type="presOf" srcId="{E693BE9B-54B8-41E0-85FF-5490FED8BDB2}" destId="{7AC9405D-2050-486C-8C37-8E9C1D1B7313}" srcOrd="0" destOrd="0" presId="urn:microsoft.com/office/officeart/2005/8/layout/radial3"/>
    <dgm:cxn modelId="{EA1E5270-F521-4054-92A0-33B4914476A3}" type="presOf" srcId="{D50D5996-10E3-4946-9886-083A9EDA8456}" destId="{68C56F5E-FA53-432F-ABD1-632F5BCE2AB2}" srcOrd="0" destOrd="0" presId="urn:microsoft.com/office/officeart/2005/8/layout/radial3"/>
    <dgm:cxn modelId="{8A17E750-993D-4024-B7E1-C40F5A292188}" srcId="{E0C73A38-B81B-46E8-B8F5-97B404ADF55C}" destId="{54647F84-C79B-447B-B77A-9006062532FF}" srcOrd="3" destOrd="0" parTransId="{4F470782-2369-4102-8AFE-FDD8450E9D6E}" sibTransId="{240340BD-DD21-40A5-99E0-06C2ACCBC522}"/>
    <dgm:cxn modelId="{AA99E578-B883-4CA6-9FDC-84B49B560AB8}" type="presOf" srcId="{F13D8F6B-04DB-4A60-8C6A-DE60DB10A7A4}" destId="{AA272936-F9B3-40CA-B7BB-08AA5F5B562A}" srcOrd="0" destOrd="0" presId="urn:microsoft.com/office/officeart/2005/8/layout/radial3"/>
    <dgm:cxn modelId="{76886799-D58F-434D-A94A-F68BCC966898}" srcId="{DDCDCA30-412D-4990-B193-5D3038F56FE9}" destId="{E0C73A38-B81B-46E8-B8F5-97B404ADF55C}" srcOrd="0" destOrd="0" parTransId="{48715DA3-88F7-4DF9-886A-4A014DA05A15}" sibTransId="{C1D64499-50EC-45B0-9A8C-136E8C386A7C}"/>
    <dgm:cxn modelId="{B81831A1-2CF1-4682-9760-8EE7FF693752}" srcId="{E0C73A38-B81B-46E8-B8F5-97B404ADF55C}" destId="{B89E3D54-DCDC-41CF-B1EF-D7595CEA1675}" srcOrd="4" destOrd="0" parTransId="{1336F9A0-6ABA-4E0F-907B-91CF4FAE909E}" sibTransId="{1B03DA99-8DAC-4962-B4D1-74D11AD27506}"/>
    <dgm:cxn modelId="{ED4091B6-CE34-4109-9978-82F839F5A644}" srcId="{E0C73A38-B81B-46E8-B8F5-97B404ADF55C}" destId="{F13D8F6B-04DB-4A60-8C6A-DE60DB10A7A4}" srcOrd="5" destOrd="0" parTransId="{DBE86913-CF11-42D5-A859-2E047834F6DF}" sibTransId="{B3EAD190-D7AB-4B8D-B785-DBCE1D918421}"/>
    <dgm:cxn modelId="{0EEC4EED-B0E4-401C-8054-59664D2A1759}" srcId="{E0C73A38-B81B-46E8-B8F5-97B404ADF55C}" destId="{B3123B04-1BC4-4AFC-B4B3-0358DE88019C}" srcOrd="2" destOrd="0" parTransId="{16038D7A-5BD2-4909-A4F8-827CF6CBB1A6}" sibTransId="{E45F5BE1-5BF9-4507-AC50-87746071106F}"/>
    <dgm:cxn modelId="{7120D5A5-C49B-4D42-A9B4-9D4A11B97E40}" type="presParOf" srcId="{C56B6F1D-631F-4DF1-BF2F-429AB61402ED}" destId="{1BCE78DE-8E69-4DEE-91B0-1E20947C957C}" srcOrd="0" destOrd="0" presId="urn:microsoft.com/office/officeart/2005/8/layout/radial3"/>
    <dgm:cxn modelId="{1EF12AAF-7B1A-4FD9-9971-28B1320161CB}" type="presParOf" srcId="{1BCE78DE-8E69-4DEE-91B0-1E20947C957C}" destId="{F6D2AF64-F223-45B0-B6FC-2F3519C864CE}" srcOrd="0" destOrd="0" presId="urn:microsoft.com/office/officeart/2005/8/layout/radial3"/>
    <dgm:cxn modelId="{990959BC-E717-404B-8C05-DD7C515B6964}" type="presParOf" srcId="{1BCE78DE-8E69-4DEE-91B0-1E20947C957C}" destId="{2C724CD5-A883-4A0B-939B-74E48280E9DE}" srcOrd="1" destOrd="0" presId="urn:microsoft.com/office/officeart/2005/8/layout/radial3"/>
    <dgm:cxn modelId="{49A7FAC8-D780-4F44-941C-1CAD8F638DCD}" type="presParOf" srcId="{1BCE78DE-8E69-4DEE-91B0-1E20947C957C}" destId="{68C56F5E-FA53-432F-ABD1-632F5BCE2AB2}" srcOrd="2" destOrd="0" presId="urn:microsoft.com/office/officeart/2005/8/layout/radial3"/>
    <dgm:cxn modelId="{89FDC8B9-6598-4DDF-94EF-D015887300CC}" type="presParOf" srcId="{1BCE78DE-8E69-4DEE-91B0-1E20947C957C}" destId="{2FF59370-9608-417A-9294-962D51F532B7}" srcOrd="3" destOrd="0" presId="urn:microsoft.com/office/officeart/2005/8/layout/radial3"/>
    <dgm:cxn modelId="{85E542AC-CA6B-40BD-B6A2-32DB4B738BEA}" type="presParOf" srcId="{1BCE78DE-8E69-4DEE-91B0-1E20947C957C}" destId="{AED29216-0EC1-4437-8115-CA691B1D7981}" srcOrd="4" destOrd="0" presId="urn:microsoft.com/office/officeart/2005/8/layout/radial3"/>
    <dgm:cxn modelId="{A7D70A36-C74D-4E4B-B6DA-05D8A4C5A11F}" type="presParOf" srcId="{1BCE78DE-8E69-4DEE-91B0-1E20947C957C}" destId="{6F0FE19E-C208-411D-A264-41A84BABA8C9}" srcOrd="5" destOrd="0" presId="urn:microsoft.com/office/officeart/2005/8/layout/radial3"/>
    <dgm:cxn modelId="{A24B2FAE-345C-4B06-B55A-C630D596FF68}" type="presParOf" srcId="{1BCE78DE-8E69-4DEE-91B0-1E20947C957C}" destId="{AA272936-F9B3-40CA-B7BB-08AA5F5B562A}" srcOrd="6" destOrd="0" presId="urn:microsoft.com/office/officeart/2005/8/layout/radial3"/>
    <dgm:cxn modelId="{B1900484-FA10-4688-A712-BD6C14C9E283}" type="presParOf" srcId="{1BCE78DE-8E69-4DEE-91B0-1E20947C957C}" destId="{E1BB4D84-B716-4CF3-8D54-A8E6D4BF3955}" srcOrd="7" destOrd="0" presId="urn:microsoft.com/office/officeart/2005/8/layout/radial3"/>
    <dgm:cxn modelId="{F05F35B1-7266-421D-ADC9-31C7040E942B}" type="presParOf" srcId="{1BCE78DE-8E69-4DEE-91B0-1E20947C957C}" destId="{7AC9405D-2050-486C-8C37-8E9C1D1B7313}" srcOrd="8" destOrd="0" presId="urn:microsoft.com/office/officeart/2005/8/layout/radial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D2AF64-F223-45B0-B6FC-2F3519C864CE}">
      <dsp:nvSpPr>
        <dsp:cNvPr id="0" name=""/>
        <dsp:cNvSpPr/>
      </dsp:nvSpPr>
      <dsp:spPr>
        <a:xfrm>
          <a:off x="1873146" y="982717"/>
          <a:ext cx="2436458" cy="2436458"/>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kern="1200"/>
            <a:t>Industry 4.0</a:t>
          </a:r>
          <a:endParaRPr lang="en-IN" sz="2000" b="0" kern="1200" dirty="0"/>
        </a:p>
      </dsp:txBody>
      <dsp:txXfrm>
        <a:off x="2229957" y="1339528"/>
        <a:ext cx="1722836" cy="1722836"/>
      </dsp:txXfrm>
    </dsp:sp>
    <dsp:sp modelId="{2C724CD5-A883-4A0B-939B-74E48280E9DE}">
      <dsp:nvSpPr>
        <dsp:cNvPr id="0" name=""/>
        <dsp:cNvSpPr/>
      </dsp:nvSpPr>
      <dsp:spPr>
        <a:xfrm>
          <a:off x="2482260" y="-4267"/>
          <a:ext cx="1218229" cy="1237038"/>
        </a:xfrm>
        <a:prstGeom prst="ellipse">
          <a:avLst/>
        </a:prstGeom>
        <a:solidFill>
          <a:schemeClr val="accent2">
            <a:alpha val="50000"/>
            <a:hueOff val="585190"/>
            <a:satOff val="-730"/>
            <a:lumOff val="1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Autonomous Robots</a:t>
          </a:r>
          <a:endParaRPr lang="en-IN" sz="1200" b="1" kern="1200" dirty="0"/>
        </a:p>
      </dsp:txBody>
      <dsp:txXfrm>
        <a:off x="2660666" y="176893"/>
        <a:ext cx="861417" cy="874718"/>
      </dsp:txXfrm>
    </dsp:sp>
    <dsp:sp modelId="{68C56F5E-FA53-432F-ABD1-632F5BCE2AB2}">
      <dsp:nvSpPr>
        <dsp:cNvPr id="0" name=""/>
        <dsp:cNvSpPr/>
      </dsp:nvSpPr>
      <dsp:spPr>
        <a:xfrm>
          <a:off x="3604223" y="469869"/>
          <a:ext cx="1218229" cy="1218229"/>
        </a:xfrm>
        <a:prstGeom prst="ellipse">
          <a:avLst/>
        </a:prstGeom>
        <a:solidFill>
          <a:schemeClr val="accent2">
            <a:alpha val="50000"/>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Simulation</a:t>
          </a:r>
          <a:endParaRPr lang="en-IN" sz="1200" b="1" kern="1200" dirty="0"/>
        </a:p>
      </dsp:txBody>
      <dsp:txXfrm>
        <a:off x="3782629" y="648275"/>
        <a:ext cx="861417" cy="861417"/>
      </dsp:txXfrm>
    </dsp:sp>
    <dsp:sp modelId="{2FF59370-9608-417A-9294-962D51F532B7}">
      <dsp:nvSpPr>
        <dsp:cNvPr id="0" name=""/>
        <dsp:cNvSpPr/>
      </dsp:nvSpPr>
      <dsp:spPr>
        <a:xfrm>
          <a:off x="4068955" y="1591831"/>
          <a:ext cx="1218229" cy="1218229"/>
        </a:xfrm>
        <a:prstGeom prst="ellipse">
          <a:avLst/>
        </a:prstGeom>
        <a:solidFill>
          <a:schemeClr val="accent2">
            <a:alpha val="50000"/>
            <a:hueOff val="1755570"/>
            <a:satOff val="-2190"/>
            <a:lumOff val="5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Horizontal and vertical system integration</a:t>
          </a:r>
          <a:endParaRPr lang="en-IN" sz="1200" b="1" kern="1200" dirty="0"/>
        </a:p>
      </dsp:txBody>
      <dsp:txXfrm>
        <a:off x="4247361" y="1770237"/>
        <a:ext cx="861417" cy="861417"/>
      </dsp:txXfrm>
    </dsp:sp>
    <dsp:sp modelId="{AED29216-0EC1-4437-8115-CA691B1D7981}">
      <dsp:nvSpPr>
        <dsp:cNvPr id="0" name=""/>
        <dsp:cNvSpPr/>
      </dsp:nvSpPr>
      <dsp:spPr>
        <a:xfrm>
          <a:off x="3533249" y="2713794"/>
          <a:ext cx="1360177" cy="1218229"/>
        </a:xfrm>
        <a:prstGeom prst="ellipse">
          <a:avLst/>
        </a:prstGeom>
        <a:solidFill>
          <a:schemeClr val="accent2">
            <a:alpha val="50000"/>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Industrial Internet of Things + Sensors</a:t>
          </a:r>
        </a:p>
      </dsp:txBody>
      <dsp:txXfrm>
        <a:off x="3732442" y="2892200"/>
        <a:ext cx="961791" cy="861417"/>
      </dsp:txXfrm>
    </dsp:sp>
    <dsp:sp modelId="{6F0FE19E-C208-411D-A264-41A84BABA8C9}">
      <dsp:nvSpPr>
        <dsp:cNvPr id="0" name=""/>
        <dsp:cNvSpPr/>
      </dsp:nvSpPr>
      <dsp:spPr>
        <a:xfrm>
          <a:off x="2482260" y="3178526"/>
          <a:ext cx="1218229" cy="1218229"/>
        </a:xfrm>
        <a:prstGeom prst="ellipse">
          <a:avLst/>
        </a:prstGeom>
        <a:solidFill>
          <a:schemeClr val="accent2">
            <a:alpha val="50000"/>
            <a:hueOff val="2925949"/>
            <a:satOff val="-3649"/>
            <a:lumOff val="8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a:t>Cyber </a:t>
          </a:r>
          <a:r>
            <a:rPr lang="en-US" sz="1200" b="1" kern="1200" dirty="0"/>
            <a:t>Security</a:t>
          </a:r>
        </a:p>
      </dsp:txBody>
      <dsp:txXfrm>
        <a:off x="2660666" y="3356932"/>
        <a:ext cx="861417" cy="861417"/>
      </dsp:txXfrm>
    </dsp:sp>
    <dsp:sp modelId="{AA272936-F9B3-40CA-B7BB-08AA5F5B562A}">
      <dsp:nvSpPr>
        <dsp:cNvPr id="0" name=""/>
        <dsp:cNvSpPr/>
      </dsp:nvSpPr>
      <dsp:spPr>
        <a:xfrm>
          <a:off x="1360298" y="2713794"/>
          <a:ext cx="1218229" cy="1218229"/>
        </a:xfrm>
        <a:prstGeom prst="ellipse">
          <a:avLst/>
        </a:prstGeom>
        <a:solidFill>
          <a:schemeClr val="accent2">
            <a:alpha val="50000"/>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Additive </a:t>
          </a:r>
          <a:r>
            <a:rPr lang="en-US" sz="1200" b="1" kern="1200" dirty="0" err="1"/>
            <a:t>Mfg</a:t>
          </a:r>
          <a:endParaRPr lang="en-IN" sz="1200" b="1" kern="1200" dirty="0"/>
        </a:p>
      </dsp:txBody>
      <dsp:txXfrm>
        <a:off x="1538704" y="2892200"/>
        <a:ext cx="861417" cy="861417"/>
      </dsp:txXfrm>
    </dsp:sp>
    <dsp:sp modelId="{E1BB4D84-B716-4CF3-8D54-A8E6D4BF3955}">
      <dsp:nvSpPr>
        <dsp:cNvPr id="0" name=""/>
        <dsp:cNvSpPr/>
      </dsp:nvSpPr>
      <dsp:spPr>
        <a:xfrm>
          <a:off x="895566" y="1591831"/>
          <a:ext cx="1218229" cy="1218229"/>
        </a:xfrm>
        <a:prstGeom prst="ellipse">
          <a:avLst/>
        </a:prstGeom>
        <a:solidFill>
          <a:schemeClr val="accent2">
            <a:alpha val="50000"/>
            <a:hueOff val="4096329"/>
            <a:satOff val="-5109"/>
            <a:lumOff val="12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Augmented reality</a:t>
          </a:r>
        </a:p>
      </dsp:txBody>
      <dsp:txXfrm>
        <a:off x="1073972" y="1770237"/>
        <a:ext cx="861417" cy="861417"/>
      </dsp:txXfrm>
    </dsp:sp>
    <dsp:sp modelId="{7AC9405D-2050-486C-8C37-8E9C1D1B7313}">
      <dsp:nvSpPr>
        <dsp:cNvPr id="0" name=""/>
        <dsp:cNvSpPr/>
      </dsp:nvSpPr>
      <dsp:spPr>
        <a:xfrm>
          <a:off x="1360298" y="469869"/>
          <a:ext cx="1218229" cy="1218229"/>
        </a:xfrm>
        <a:prstGeom prst="ellipse">
          <a:avLst/>
        </a:prstGeom>
        <a:solidFill>
          <a:schemeClr val="accent2">
            <a:alpha val="50000"/>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t>Big data analytics</a:t>
          </a:r>
        </a:p>
      </dsp:txBody>
      <dsp:txXfrm>
        <a:off x="1538704" y="648275"/>
        <a:ext cx="861417" cy="861417"/>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4BD59-CDFE-45D0-B86A-EFE41EC792FF}" type="datetimeFigureOut">
              <a:rPr lang="en-US" smtClean="0"/>
              <a:pPr/>
              <a:t>9/10/2020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343F1-1072-4F33-9F79-9A7930BCEA58}" type="slidenum">
              <a:rPr lang="en-US" smtClean="0"/>
              <a:pPr/>
              <a:t>‹#›</a:t>
            </a:fld>
            <a:endParaRPr lang="en-US"/>
          </a:p>
        </p:txBody>
      </p:sp>
    </p:spTree>
    <p:extLst>
      <p:ext uri="{BB962C8B-B14F-4D97-AF65-F5344CB8AC3E}">
        <p14:creationId xmlns:p14="http://schemas.microsoft.com/office/powerpoint/2010/main" val="30231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2</a:t>
            </a:fld>
            <a:endParaRPr lang="en-US"/>
          </a:p>
        </p:txBody>
      </p:sp>
    </p:spTree>
    <p:extLst>
      <p:ext uri="{BB962C8B-B14F-4D97-AF65-F5344CB8AC3E}">
        <p14:creationId xmlns:p14="http://schemas.microsoft.com/office/powerpoint/2010/main" val="2914704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11</a:t>
            </a:fld>
            <a:endParaRPr lang="en-US"/>
          </a:p>
        </p:txBody>
      </p:sp>
    </p:spTree>
    <p:extLst>
      <p:ext uri="{BB962C8B-B14F-4D97-AF65-F5344CB8AC3E}">
        <p14:creationId xmlns:p14="http://schemas.microsoft.com/office/powerpoint/2010/main" val="3525044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12</a:t>
            </a:fld>
            <a:endParaRPr lang="en-US"/>
          </a:p>
        </p:txBody>
      </p:sp>
    </p:spTree>
    <p:extLst>
      <p:ext uri="{BB962C8B-B14F-4D97-AF65-F5344CB8AC3E}">
        <p14:creationId xmlns:p14="http://schemas.microsoft.com/office/powerpoint/2010/main" val="3486319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13</a:t>
            </a:fld>
            <a:endParaRPr lang="en-US"/>
          </a:p>
        </p:txBody>
      </p:sp>
    </p:spTree>
    <p:extLst>
      <p:ext uri="{BB962C8B-B14F-4D97-AF65-F5344CB8AC3E}">
        <p14:creationId xmlns:p14="http://schemas.microsoft.com/office/powerpoint/2010/main" val="1545264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14</a:t>
            </a:fld>
            <a:endParaRPr lang="en-US"/>
          </a:p>
        </p:txBody>
      </p:sp>
    </p:spTree>
    <p:extLst>
      <p:ext uri="{BB962C8B-B14F-4D97-AF65-F5344CB8AC3E}">
        <p14:creationId xmlns:p14="http://schemas.microsoft.com/office/powerpoint/2010/main" val="3153651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15</a:t>
            </a:fld>
            <a:endParaRPr lang="en-US"/>
          </a:p>
        </p:txBody>
      </p:sp>
    </p:spTree>
    <p:extLst>
      <p:ext uri="{BB962C8B-B14F-4D97-AF65-F5344CB8AC3E}">
        <p14:creationId xmlns:p14="http://schemas.microsoft.com/office/powerpoint/2010/main" val="1951709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16</a:t>
            </a:fld>
            <a:endParaRPr lang="en-US"/>
          </a:p>
        </p:txBody>
      </p:sp>
    </p:spTree>
    <p:extLst>
      <p:ext uri="{BB962C8B-B14F-4D97-AF65-F5344CB8AC3E}">
        <p14:creationId xmlns:p14="http://schemas.microsoft.com/office/powerpoint/2010/main" val="2337188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r>
              <a:rPr lang="en-GB"/>
              <a:t>It is possible to apply this template to exiting presentations.</a:t>
            </a:r>
          </a:p>
          <a:p>
            <a:pPr lvl="1" indent="177800"/>
            <a:r>
              <a:rPr lang="en-GB"/>
              <a:t>Have the latest presentation template open</a:t>
            </a:r>
          </a:p>
          <a:p>
            <a:pPr lvl="1" indent="177800"/>
            <a:r>
              <a:rPr lang="en-GB"/>
              <a:t>Click on the </a:t>
            </a:r>
            <a:r>
              <a:rPr lang="en-GB" b="1"/>
              <a:t>View</a:t>
            </a:r>
            <a:r>
              <a:rPr lang="en-GB"/>
              <a:t> tab and select </a:t>
            </a:r>
            <a:r>
              <a:rPr lang="en-GB" b="1"/>
              <a:t>Normal </a:t>
            </a:r>
            <a:endParaRPr lang="en-GB"/>
          </a:p>
          <a:p>
            <a:pPr lvl="1" indent="177800"/>
            <a:r>
              <a:rPr lang="en-GB"/>
              <a:t>Delete all unwanted slides</a:t>
            </a:r>
          </a:p>
          <a:p>
            <a:pPr lvl="1" indent="177800"/>
            <a:r>
              <a:rPr lang="en-GB"/>
              <a:t>Click on the </a:t>
            </a:r>
            <a:r>
              <a:rPr lang="en-GB" b="1"/>
              <a:t>Insert</a:t>
            </a:r>
            <a:r>
              <a:rPr lang="en-GB"/>
              <a:t> tab from the menu bar and select </a:t>
            </a:r>
            <a:r>
              <a:rPr lang="en-GB" b="1"/>
              <a:t>Slides from Files</a:t>
            </a:r>
          </a:p>
          <a:p>
            <a:pPr lvl="1" indent="177800"/>
            <a:r>
              <a:rPr lang="en-GB"/>
              <a:t>Click on </a:t>
            </a:r>
            <a:r>
              <a:rPr lang="en-GB" b="1"/>
              <a:t>Browse</a:t>
            </a:r>
            <a:r>
              <a:rPr lang="en-GB"/>
              <a:t>. Navigate to the presentation you wish to update with the new template. Highlight the presentation and click </a:t>
            </a:r>
            <a:r>
              <a:rPr lang="en-GB" b="1"/>
              <a:t>Open</a:t>
            </a:r>
            <a:r>
              <a:rPr lang="en-GB"/>
              <a:t> </a:t>
            </a:r>
          </a:p>
          <a:p>
            <a:pPr lvl="1" indent="177800"/>
            <a:r>
              <a:rPr lang="en-GB"/>
              <a:t>Wait for the slides from the presentation to load and click on </a:t>
            </a:r>
            <a:r>
              <a:rPr lang="en-GB" b="1"/>
              <a:t>Insert All</a:t>
            </a:r>
            <a:r>
              <a:rPr lang="en-GB"/>
              <a:t>. Then click </a:t>
            </a:r>
            <a:r>
              <a:rPr lang="en-GB" b="1"/>
              <a:t>Close</a:t>
            </a:r>
          </a:p>
          <a:p>
            <a:pPr lvl="1" indent="177800"/>
            <a:r>
              <a:rPr lang="en-GB"/>
              <a:t>Check the inserted slides to ensure that the most appropriate master slide has been used on each slide </a:t>
            </a:r>
          </a:p>
          <a:p>
            <a:pPr lvl="1" indent="177800"/>
            <a:r>
              <a:rPr lang="en-GB"/>
              <a:t>To change the master applied to a slide select the slide you wish to apply a different master to then click on the </a:t>
            </a:r>
            <a:r>
              <a:rPr lang="en-GB" b="1"/>
              <a:t>Format</a:t>
            </a:r>
            <a:r>
              <a:rPr lang="en-GB"/>
              <a:t> tab from the menu bar and select </a:t>
            </a:r>
            <a:r>
              <a:rPr lang="en-GB" b="1"/>
              <a:t>Slide Design</a:t>
            </a:r>
          </a:p>
          <a:p>
            <a:pPr lvl="1" indent="177800"/>
            <a:r>
              <a:rPr lang="en-GB"/>
              <a:t>From the </a:t>
            </a:r>
            <a:r>
              <a:rPr lang="en-GB" b="1"/>
              <a:t>Used in This Presentation</a:t>
            </a:r>
            <a:r>
              <a:rPr lang="en-GB"/>
              <a:t> section choose the master you wish to apply to the slide and hover over it to reveal a drop-down arrow. Click on the arrow and select </a:t>
            </a:r>
            <a:r>
              <a:rPr lang="en-GB" b="1"/>
              <a:t>Apply to Selected Slides</a:t>
            </a:r>
          </a:p>
          <a:p>
            <a:r>
              <a:rPr lang="en-GB"/>
              <a:t>It is important to thoroughly check the presentation to ensure that no further formatting is needed.</a:t>
            </a:r>
          </a:p>
        </p:txBody>
      </p:sp>
    </p:spTree>
    <p:extLst>
      <p:ext uri="{BB962C8B-B14F-4D97-AF65-F5344CB8AC3E}">
        <p14:creationId xmlns:p14="http://schemas.microsoft.com/office/powerpoint/2010/main" val="10278407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r>
              <a:rPr lang="en-GB"/>
              <a:t>It is possible to apply this template to exiting presentations.</a:t>
            </a:r>
          </a:p>
          <a:p>
            <a:pPr lvl="1" indent="177800"/>
            <a:r>
              <a:rPr lang="en-GB"/>
              <a:t>Have the latest presentation template open</a:t>
            </a:r>
          </a:p>
          <a:p>
            <a:pPr lvl="1" indent="177800"/>
            <a:r>
              <a:rPr lang="en-GB"/>
              <a:t>Click on the </a:t>
            </a:r>
            <a:r>
              <a:rPr lang="en-GB" b="1"/>
              <a:t>View</a:t>
            </a:r>
            <a:r>
              <a:rPr lang="en-GB"/>
              <a:t> tab and select </a:t>
            </a:r>
            <a:r>
              <a:rPr lang="en-GB" b="1"/>
              <a:t>Normal </a:t>
            </a:r>
            <a:endParaRPr lang="en-GB"/>
          </a:p>
          <a:p>
            <a:pPr lvl="1" indent="177800"/>
            <a:r>
              <a:rPr lang="en-GB"/>
              <a:t>Delete all unwanted slides</a:t>
            </a:r>
          </a:p>
          <a:p>
            <a:pPr lvl="1" indent="177800"/>
            <a:r>
              <a:rPr lang="en-GB"/>
              <a:t>Click on the </a:t>
            </a:r>
            <a:r>
              <a:rPr lang="en-GB" b="1"/>
              <a:t>Insert</a:t>
            </a:r>
            <a:r>
              <a:rPr lang="en-GB"/>
              <a:t> tab from the menu bar and select </a:t>
            </a:r>
            <a:r>
              <a:rPr lang="en-GB" b="1"/>
              <a:t>Slides from Files</a:t>
            </a:r>
          </a:p>
          <a:p>
            <a:pPr lvl="1" indent="177800"/>
            <a:r>
              <a:rPr lang="en-GB"/>
              <a:t>Click on </a:t>
            </a:r>
            <a:r>
              <a:rPr lang="en-GB" b="1"/>
              <a:t>Browse</a:t>
            </a:r>
            <a:r>
              <a:rPr lang="en-GB"/>
              <a:t>. Navigate to the presentation you wish to update with the new template. Highlight the presentation and click </a:t>
            </a:r>
            <a:r>
              <a:rPr lang="en-GB" b="1"/>
              <a:t>Open</a:t>
            </a:r>
            <a:r>
              <a:rPr lang="en-GB"/>
              <a:t> </a:t>
            </a:r>
          </a:p>
          <a:p>
            <a:pPr lvl="1" indent="177800"/>
            <a:r>
              <a:rPr lang="en-GB"/>
              <a:t>Wait for the slides from the presentation to load and click on </a:t>
            </a:r>
            <a:r>
              <a:rPr lang="en-GB" b="1"/>
              <a:t>Insert All</a:t>
            </a:r>
            <a:r>
              <a:rPr lang="en-GB"/>
              <a:t>. Then click </a:t>
            </a:r>
            <a:r>
              <a:rPr lang="en-GB" b="1"/>
              <a:t>Close</a:t>
            </a:r>
          </a:p>
          <a:p>
            <a:pPr lvl="1" indent="177800"/>
            <a:r>
              <a:rPr lang="en-GB"/>
              <a:t>Check the inserted slides to ensure that the most appropriate master slide has been used on each slide </a:t>
            </a:r>
          </a:p>
          <a:p>
            <a:pPr lvl="1" indent="177800"/>
            <a:r>
              <a:rPr lang="en-GB"/>
              <a:t>To change the master applied to a slide select the slide you wish to apply a different master to then click on the </a:t>
            </a:r>
            <a:r>
              <a:rPr lang="en-GB" b="1"/>
              <a:t>Format</a:t>
            </a:r>
            <a:r>
              <a:rPr lang="en-GB"/>
              <a:t> tab from the menu bar and select </a:t>
            </a:r>
            <a:r>
              <a:rPr lang="en-GB" b="1"/>
              <a:t>Slide Design</a:t>
            </a:r>
          </a:p>
          <a:p>
            <a:pPr lvl="1" indent="177800"/>
            <a:r>
              <a:rPr lang="en-GB"/>
              <a:t>From the </a:t>
            </a:r>
            <a:r>
              <a:rPr lang="en-GB" b="1"/>
              <a:t>Used in This Presentation</a:t>
            </a:r>
            <a:r>
              <a:rPr lang="en-GB"/>
              <a:t> section choose the master you wish to apply to the slide and hover over it to reveal a drop-down arrow. Click on the arrow and select </a:t>
            </a:r>
            <a:r>
              <a:rPr lang="en-GB" b="1"/>
              <a:t>Apply to Selected Slides</a:t>
            </a:r>
          </a:p>
          <a:p>
            <a:r>
              <a:rPr lang="en-GB"/>
              <a:t>It is important to thoroughly check the presentation to ensure that no further formatting is needed.</a:t>
            </a:r>
          </a:p>
        </p:txBody>
      </p:sp>
    </p:spTree>
    <p:extLst>
      <p:ext uri="{BB962C8B-B14F-4D97-AF65-F5344CB8AC3E}">
        <p14:creationId xmlns:p14="http://schemas.microsoft.com/office/powerpoint/2010/main" val="3087239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3</a:t>
            </a:fld>
            <a:endParaRPr lang="en-US"/>
          </a:p>
        </p:txBody>
      </p:sp>
    </p:spTree>
    <p:extLst>
      <p:ext uri="{BB962C8B-B14F-4D97-AF65-F5344CB8AC3E}">
        <p14:creationId xmlns:p14="http://schemas.microsoft.com/office/powerpoint/2010/main" val="3559971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4</a:t>
            </a:fld>
            <a:endParaRPr lang="en-US"/>
          </a:p>
        </p:txBody>
      </p:sp>
    </p:spTree>
    <p:extLst>
      <p:ext uri="{BB962C8B-B14F-4D97-AF65-F5344CB8AC3E}">
        <p14:creationId xmlns:p14="http://schemas.microsoft.com/office/powerpoint/2010/main" val="955565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5</a:t>
            </a:fld>
            <a:endParaRPr lang="en-US"/>
          </a:p>
        </p:txBody>
      </p:sp>
    </p:spTree>
    <p:extLst>
      <p:ext uri="{BB962C8B-B14F-4D97-AF65-F5344CB8AC3E}">
        <p14:creationId xmlns:p14="http://schemas.microsoft.com/office/powerpoint/2010/main" val="737052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6</a:t>
            </a:fld>
            <a:endParaRPr lang="en-US"/>
          </a:p>
        </p:txBody>
      </p:sp>
    </p:spTree>
    <p:extLst>
      <p:ext uri="{BB962C8B-B14F-4D97-AF65-F5344CB8AC3E}">
        <p14:creationId xmlns:p14="http://schemas.microsoft.com/office/powerpoint/2010/main" val="775281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7</a:t>
            </a:fld>
            <a:endParaRPr lang="en-US"/>
          </a:p>
        </p:txBody>
      </p:sp>
    </p:spTree>
    <p:extLst>
      <p:ext uri="{BB962C8B-B14F-4D97-AF65-F5344CB8AC3E}">
        <p14:creationId xmlns:p14="http://schemas.microsoft.com/office/powerpoint/2010/main" val="2447563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CUSTOMER DIMENSION </a:t>
            </a:r>
          </a:p>
          <a:p>
            <a:r>
              <a:rPr lang="en-IN" dirty="0"/>
              <a:t>SUATAINED PERFORMANCE </a:t>
            </a:r>
          </a:p>
          <a:p>
            <a:r>
              <a:rPr lang="en-IN" dirty="0"/>
              <a:t>OPERATIONAL ADVANTAGE</a:t>
            </a:r>
          </a:p>
          <a:p>
            <a:r>
              <a:rPr lang="en-IN" dirty="0"/>
              <a:t>STRATEGIC ADVANTAGE</a:t>
            </a:r>
          </a:p>
        </p:txBody>
      </p:sp>
      <p:sp>
        <p:nvSpPr>
          <p:cNvPr id="4" name="Slide Number Placeholder 3"/>
          <p:cNvSpPr>
            <a:spLocks noGrp="1"/>
          </p:cNvSpPr>
          <p:nvPr>
            <p:ph type="sldNum" sz="quarter" idx="10"/>
          </p:nvPr>
        </p:nvSpPr>
        <p:spPr/>
        <p:txBody>
          <a:bodyPr/>
          <a:lstStyle/>
          <a:p>
            <a:fld id="{884343F1-1072-4F33-9F79-9A7930BCEA58}" type="slidenum">
              <a:rPr lang="en-US" smtClean="0"/>
              <a:pPr/>
              <a:t>8</a:t>
            </a:fld>
            <a:endParaRPr lang="en-US"/>
          </a:p>
        </p:txBody>
      </p:sp>
    </p:spTree>
    <p:extLst>
      <p:ext uri="{BB962C8B-B14F-4D97-AF65-F5344CB8AC3E}">
        <p14:creationId xmlns:p14="http://schemas.microsoft.com/office/powerpoint/2010/main" val="2654157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9</a:t>
            </a:fld>
            <a:endParaRPr lang="en-US"/>
          </a:p>
        </p:txBody>
      </p:sp>
    </p:spTree>
    <p:extLst>
      <p:ext uri="{BB962C8B-B14F-4D97-AF65-F5344CB8AC3E}">
        <p14:creationId xmlns:p14="http://schemas.microsoft.com/office/powerpoint/2010/main" val="4092231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IPHONE </a:t>
            </a:r>
          </a:p>
          <a:p>
            <a:r>
              <a:rPr lang="en-IN" dirty="0"/>
              <a:t>LOREL</a:t>
            </a:r>
          </a:p>
          <a:p>
            <a:r>
              <a:rPr lang="en-IN" dirty="0"/>
              <a:t>COKE , colour, size</a:t>
            </a:r>
          </a:p>
          <a:p>
            <a:r>
              <a:rPr lang="en-IN" dirty="0"/>
              <a:t>SIZE COLOUR</a:t>
            </a:r>
          </a:p>
          <a:p>
            <a:r>
              <a:rPr lang="en-IN" dirty="0"/>
              <a:t>VITUAL DESIGN PROTOTYPE</a:t>
            </a:r>
          </a:p>
          <a:p>
            <a:r>
              <a:rPr lang="en-IN" dirty="0"/>
              <a:t>Repositioning- hutch-Vodafone, </a:t>
            </a:r>
            <a:r>
              <a:rPr lang="en-IN" dirty="0" err="1"/>
              <a:t>godrej</a:t>
            </a:r>
            <a:r>
              <a:rPr lang="en-IN" dirty="0"/>
              <a:t>, apple, </a:t>
            </a:r>
            <a:r>
              <a:rPr lang="en-IN" dirty="0" err="1"/>
              <a:t>uti</a:t>
            </a:r>
            <a:r>
              <a:rPr lang="en-IN" dirty="0"/>
              <a:t>-axis bank.</a:t>
            </a:r>
          </a:p>
        </p:txBody>
      </p:sp>
      <p:sp>
        <p:nvSpPr>
          <p:cNvPr id="4" name="Slide Number Placeholder 3"/>
          <p:cNvSpPr>
            <a:spLocks noGrp="1"/>
          </p:cNvSpPr>
          <p:nvPr>
            <p:ph type="sldNum" sz="quarter" idx="10"/>
          </p:nvPr>
        </p:nvSpPr>
        <p:spPr/>
        <p:txBody>
          <a:bodyPr/>
          <a:lstStyle/>
          <a:p>
            <a:fld id="{884343F1-1072-4F33-9F79-9A7930BCEA58}" type="slidenum">
              <a:rPr lang="en-US" smtClean="0"/>
              <a:pPr/>
              <a:t>10</a:t>
            </a:fld>
            <a:endParaRPr lang="en-US"/>
          </a:p>
        </p:txBody>
      </p:sp>
    </p:spTree>
    <p:extLst>
      <p:ext uri="{BB962C8B-B14F-4D97-AF65-F5344CB8AC3E}">
        <p14:creationId xmlns:p14="http://schemas.microsoft.com/office/powerpoint/2010/main" val="2756804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80A78-0DAD-4476-9244-FA9785F40615}" type="datetimeFigureOut">
              <a:rPr lang="en-US" smtClean="0"/>
              <a:pPr/>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97C80A78-0DAD-4476-9244-FA9785F40615}" type="datetimeFigureOut">
              <a:rPr lang="en-US" smtClean="0"/>
              <a:pPr/>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80A78-0DAD-4476-9244-FA9785F40615}" type="datetimeFigureOut">
              <a:rPr lang="en-US" smtClean="0"/>
              <a:pPr/>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5D5E54-E06B-477B-AE1A-0831167D1657}" type="slidenum">
              <a:rPr lang="en-US" smtClean="0"/>
              <a:pPr/>
              <a:t>‹#›</a:t>
            </a:fld>
            <a:endParaRPr lang="en-US"/>
          </a:p>
        </p:txBody>
      </p:sp>
      <p:sp>
        <p:nvSpPr>
          <p:cNvPr id="7" name="Rectangle 6"/>
          <p:cNvSpPr/>
          <p:nvPr userDrawn="1"/>
        </p:nvSpPr>
        <p:spPr bwMode="auto">
          <a:xfrm>
            <a:off x="-5531" y="627534"/>
            <a:ext cx="9155062" cy="4515966"/>
          </a:xfrm>
          <a:prstGeom prst="rect">
            <a:avLst/>
          </a:prstGeom>
          <a:gradFill flip="none" rotWithShape="1">
            <a:gsLst>
              <a:gs pos="0">
                <a:schemeClr val="bg1">
                  <a:lumMod val="95000"/>
                </a:schemeClr>
              </a:gs>
              <a:gs pos="58000">
                <a:schemeClr val="bg1"/>
              </a:gs>
            </a:gsLst>
            <a:lin ang="5400000" scaled="1"/>
            <a:tileRect/>
          </a:gra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defTabSz="342900"/>
            <a:endParaRPr lang="id-ID" dirty="0">
              <a:latin typeface="Futura Bk BT" pitchFamily="34" charset="0"/>
            </a:endParaRPr>
          </a:p>
        </p:txBody>
      </p:sp>
      <p:sp>
        <p:nvSpPr>
          <p:cNvPr id="6"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C80A78-0DAD-4476-9244-FA9785F40615}" type="datetimeFigureOut">
              <a:rPr lang="en-US" smtClean="0"/>
              <a:pPr/>
              <a:t>9/10/2020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5D5E54-E06B-477B-AE1A-0831167D16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en.wikipedia.org/wiki/Analytics" TargetMode="External"/><Relationship Id="rId2" Type="http://schemas.openxmlformats.org/officeDocument/2006/relationships/hyperlink" Target="https://en.wikipedia.org/wiki/Automatio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App%20Eating%20Work%20Desk.mp4"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blogs.sap.com/wp-content/uploads/2015/06/3_736763.pn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blogs.sap.com/wp-content/uploads/2015/06/4_736764.pn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Text Box 21"/>
          <p:cNvSpPr txBox="1">
            <a:spLocks noChangeArrowheads="1"/>
          </p:cNvSpPr>
          <p:nvPr/>
        </p:nvSpPr>
        <p:spPr bwMode="auto">
          <a:xfrm>
            <a:off x="233346" y="1995686"/>
            <a:ext cx="8677308" cy="584775"/>
          </a:xfrm>
          <a:prstGeom prst="rect">
            <a:avLst/>
          </a:prstGeom>
          <a:noFill/>
          <a:ln w="9525">
            <a:noFill/>
            <a:miter lim="800000"/>
            <a:headEnd/>
            <a:tailEnd/>
          </a:ln>
        </p:spPr>
        <p:txBody>
          <a:bodyPr wrap="square">
            <a:spAutoFit/>
          </a:bodyPr>
          <a:lstStyle/>
          <a:p>
            <a:pPr algn="ctr"/>
            <a:r>
              <a:rPr lang="en-US" sz="3200" b="1" dirty="0">
                <a:solidFill>
                  <a:srgbClr val="C00000"/>
                </a:solidFill>
                <a:latin typeface="Myriad Pro" pitchFamily="34" charset="0"/>
                <a:ea typeface="FangSong" pitchFamily="49" charset="-122"/>
              </a:rPr>
              <a:t>  FUTURE OF OPERATIONS</a:t>
            </a:r>
          </a:p>
        </p:txBody>
      </p:sp>
      <p:sp>
        <p:nvSpPr>
          <p:cNvPr id="2" name="TextBox 1"/>
          <p:cNvSpPr txBox="1"/>
          <p:nvPr/>
        </p:nvSpPr>
        <p:spPr>
          <a:xfrm>
            <a:off x="4453215" y="4083918"/>
            <a:ext cx="237566" cy="369332"/>
          </a:xfrm>
          <a:prstGeom prst="rect">
            <a:avLst/>
          </a:prstGeom>
          <a:noFill/>
        </p:spPr>
        <p:txBody>
          <a:bodyPr wrap="none" rtlCol="0">
            <a:spAutoFit/>
          </a:bodyPr>
          <a:lstStyle/>
          <a:p>
            <a:pPr algn="ctr"/>
            <a:r>
              <a:rPr lang="en-US">
                <a:solidFill>
                  <a:srgbClr val="C00000"/>
                </a:solidFill>
              </a:rPr>
              <a:t> </a:t>
            </a:r>
            <a:endParaRPr lang="en-US" dirty="0">
              <a:solidFill>
                <a:srgbClr val="C00000"/>
              </a:solidFill>
            </a:endParaRPr>
          </a:p>
        </p:txBody>
      </p:sp>
      <p:pic>
        <p:nvPicPr>
          <p:cNvPr id="1026" name="Picture 2" descr="https://www.itm.edu/wp-content/uploads/2016/08/logo.png">
            <a:extLst>
              <a:ext uri="{FF2B5EF4-FFF2-40B4-BE49-F238E27FC236}">
                <a16:creationId xmlns:a16="http://schemas.microsoft.com/office/drawing/2014/main" id="{D65EAABF-B15D-4C9B-85DA-206380E1F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399030"/>
            <a:ext cx="2828925" cy="752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0" y="228600"/>
            <a:ext cx="9332617" cy="381451"/>
          </a:xfrm>
          <a:prstGeom prst="rect">
            <a:avLst/>
          </a:prstGeom>
          <a:noFill/>
        </p:spPr>
        <p:txBody>
          <a:bodyPr wrap="square" rtlCol="0">
            <a:spAutoFit/>
          </a:bodyPr>
          <a:lstStyle/>
          <a:p>
            <a:pPr defTabSz="228600">
              <a:lnSpc>
                <a:spcPct val="114000"/>
              </a:lnSpc>
              <a:spcBef>
                <a:spcPct val="20000"/>
              </a:spcBef>
              <a:buClr>
                <a:srgbClr val="C00000"/>
              </a:buClr>
            </a:pPr>
            <a:r>
              <a:rPr lang="en-IN" b="1" dirty="0">
                <a:solidFill>
                  <a:srgbClr val="C00000"/>
                </a:solidFill>
                <a:latin typeface="Myriad Pro"/>
              </a:rPr>
              <a:t>HOW DO PRODUCTION AND SERVICE OPERATIONS DISTURB THE ENVIRONMENT ?</a:t>
            </a:r>
          </a:p>
        </p:txBody>
      </p:sp>
      <p:sp>
        <p:nvSpPr>
          <p:cNvPr id="16" name="Rectangle 7"/>
          <p:cNvSpPr>
            <a:spLocks noChangeArrowheads="1"/>
          </p:cNvSpPr>
          <p:nvPr/>
        </p:nvSpPr>
        <p:spPr bwMode="auto">
          <a:xfrm>
            <a:off x="533400" y="915566"/>
            <a:ext cx="8610600" cy="1512168"/>
          </a:xfrm>
          <a:prstGeom prst="rect">
            <a:avLst/>
          </a:prstGeom>
          <a:noFill/>
          <a:ln w="9525">
            <a:noFill/>
            <a:miter lim="800000"/>
            <a:headEnd/>
            <a:tailEnd/>
          </a:ln>
        </p:spPr>
        <p:txBody>
          <a:bodyPr wrap="square">
            <a:spAutoFit/>
          </a:bodyPr>
          <a:lstStyle/>
          <a:p>
            <a:pPr marL="285750" indent="-285750" defTabSz="228600">
              <a:lnSpc>
                <a:spcPct val="114000"/>
              </a:lnSpc>
              <a:spcBef>
                <a:spcPct val="20000"/>
              </a:spcBef>
              <a:buClr>
                <a:srgbClr val="C00000"/>
              </a:buClr>
              <a:buFont typeface="Wingdings" panose="05000000000000000000" pitchFamily="2" charset="2"/>
              <a:buChar char="§"/>
            </a:pPr>
            <a:r>
              <a:rPr lang="en-US" sz="1500" dirty="0">
                <a:latin typeface="Myriad Pro" pitchFamily="34" charset="0"/>
              </a:rPr>
              <a:t> </a:t>
            </a:r>
            <a:r>
              <a:rPr lang="en-IN" sz="1500" dirty="0">
                <a:latin typeface="Myriad Pro"/>
              </a:rPr>
              <a:t>Design of wasteful products</a:t>
            </a:r>
          </a:p>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Spreading of Monoculture</a:t>
            </a:r>
          </a:p>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Enhancing Customer Wants</a:t>
            </a:r>
          </a:p>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Choice of Environmental Unfriendly systems, Processes and Products</a:t>
            </a:r>
            <a:endParaRPr lang="en-US" sz="1400" dirty="0">
              <a:latin typeface="Myriad Pro"/>
            </a:endParaRPr>
          </a:p>
          <a:p>
            <a:pPr>
              <a:lnSpc>
                <a:spcPct val="114000"/>
              </a:lnSpc>
              <a:buClr>
                <a:srgbClr val="C00000"/>
              </a:buClr>
              <a:buFont typeface="Wingdings" pitchFamily="2" charset="2"/>
              <a:buChar char="§"/>
            </a:pPr>
            <a:endParaRPr lang="en-US" sz="1500" dirty="0">
              <a:latin typeface="Myriad Pro" pitchFamily="34" charset="0"/>
            </a:endParaRPr>
          </a:p>
        </p:txBody>
      </p:sp>
    </p:spTree>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683568" y="699542"/>
            <a:ext cx="7869560" cy="3990772"/>
          </a:xfrm>
          <a:prstGeom prst="rect">
            <a:avLst/>
          </a:prstGeom>
          <a:noFill/>
        </p:spPr>
        <p:txBody>
          <a:bodyPr wrap="square">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Making the processes green:-</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 Increase resource productivity</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Reduce</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Reuse</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Lean Production/Green Production</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Eliminate waste products</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Recycle the waste</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Treat the waste before it is released into the environment</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Ecological footprints</a:t>
            </a:r>
          </a:p>
          <a:p>
            <a:pPr marL="285750" indent="-285750" algn="just" fontAlgn="auto">
              <a:lnSpc>
                <a:spcPct val="120000"/>
              </a:lnSpc>
              <a:spcBef>
                <a:spcPts val="1000"/>
              </a:spcBef>
              <a:spcAft>
                <a:spcPts val="0"/>
              </a:spcAft>
              <a:buClr>
                <a:srgbClr val="C00000"/>
              </a:buClr>
              <a:buFont typeface="Courier New" panose="02070309020205020404" pitchFamily="49" charset="0"/>
              <a:buChar char="o"/>
              <a:defRPr/>
            </a:pPr>
            <a:r>
              <a:rPr lang="en-IN" sz="1500" dirty="0">
                <a:latin typeface="Myriad Pro" pitchFamily="34" charset="0"/>
              </a:rPr>
              <a:t> Keep on improving the waste disposal methods</a:t>
            </a:r>
          </a:p>
        </p:txBody>
      </p:sp>
      <p:sp>
        <p:nvSpPr>
          <p:cNvPr id="5" name="TextBox 4">
            <a:extLst>
              <a:ext uri="{FF2B5EF4-FFF2-40B4-BE49-F238E27FC236}">
                <a16:creationId xmlns:a16="http://schemas.microsoft.com/office/drawing/2014/main" id="{C457C2CE-FD2F-4119-8831-CA0FED84A488}"/>
              </a:ext>
            </a:extLst>
          </p:cNvPr>
          <p:cNvSpPr txBox="1"/>
          <p:nvPr/>
        </p:nvSpPr>
        <p:spPr>
          <a:xfrm>
            <a:off x="0" y="234462"/>
            <a:ext cx="6084277" cy="584775"/>
          </a:xfrm>
          <a:prstGeom prst="rect">
            <a:avLst/>
          </a:prstGeom>
          <a:noFill/>
        </p:spPr>
        <p:txBody>
          <a:bodyPr wrap="square" rtlCol="0">
            <a:spAutoFit/>
          </a:bodyPr>
          <a:lstStyle/>
          <a:p>
            <a:pPr algn="ctr">
              <a:lnSpc>
                <a:spcPct val="100000"/>
              </a:lnSpc>
              <a:spcBef>
                <a:spcPct val="0"/>
              </a:spcBef>
              <a:buFont typeface="Times New Roman" panose="02020603050405020304" pitchFamily="18" charset="0"/>
              <a:buNone/>
            </a:pPr>
            <a:r>
              <a:rPr lang="en-GB" altLang="en-US" b="1" dirty="0">
                <a:solidFill>
                  <a:srgbClr val="C00000"/>
                </a:solidFill>
                <a:latin typeface="Myriad Pro"/>
              </a:rPr>
              <a:t>GREEN PROCESSES AND GREEN PRODUCTION</a:t>
            </a:r>
            <a:br>
              <a:rPr lang="en-GB" altLang="en-US" sz="2000" dirty="0"/>
            </a:br>
            <a:endParaRPr lang="en-GB" altLang="en-US" sz="1400" b="1" dirty="0">
              <a:solidFill>
                <a:srgbClr val="CC0000"/>
              </a:solidFill>
              <a:latin typeface="Comic Sans MS" panose="030F0702030302020204" pitchFamily="66" charset="0"/>
            </a:endParaRPr>
          </a:p>
        </p:txBody>
      </p:sp>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7527924" cy="369332"/>
          </a:xfrm>
          <a:prstGeom prst="rect">
            <a:avLst/>
          </a:prstGeom>
          <a:noFill/>
        </p:spPr>
        <p:txBody>
          <a:bodyPr wrap="square" rtlCol="0">
            <a:spAutoFit/>
          </a:bodyPr>
          <a:lstStyle/>
          <a:p>
            <a:r>
              <a:rPr lang="en-GB" altLang="en-US" b="1" dirty="0">
                <a:solidFill>
                  <a:srgbClr val="C00000"/>
                </a:solidFill>
                <a:latin typeface="Myriad Pro"/>
              </a:rPr>
              <a:t>GREEN PROCESSES AND GREEN PRODUCTION</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611560" y="1151077"/>
            <a:ext cx="8532440" cy="748859"/>
          </a:xfrm>
          <a:prstGeom prst="rect">
            <a:avLst/>
          </a:prstGeom>
          <a:noFill/>
          <a:ln w="9525">
            <a:noFill/>
            <a:miter lim="800000"/>
            <a:headEnd/>
            <a:tailEnd/>
          </a:ln>
        </p:spPr>
        <p:txBody>
          <a:bodyPr wrap="square">
            <a:spAutoFit/>
          </a:bodyPr>
          <a:lstStyle/>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Cleaner production, Non-waste technology and Industrial Ecology</a:t>
            </a:r>
          </a:p>
          <a:p>
            <a:pPr marL="285750" indent="-285750" algn="just"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Replace the hazardous processes</a:t>
            </a:r>
            <a:endParaRPr lang="en-GB" sz="1500" dirty="0">
              <a:latin typeface="Myriad Pro" pitchFamily="34" charset="0"/>
            </a:endParaRPr>
          </a:p>
        </p:txBody>
      </p:sp>
    </p:spTree>
    <p:extLst>
      <p:ext uri="{BB962C8B-B14F-4D97-AF65-F5344CB8AC3E}">
        <p14:creationId xmlns:p14="http://schemas.microsoft.com/office/powerpoint/2010/main" val="3072492241"/>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7527924" cy="369332"/>
          </a:xfrm>
          <a:prstGeom prst="rect">
            <a:avLst/>
          </a:prstGeom>
          <a:noFill/>
        </p:spPr>
        <p:txBody>
          <a:bodyPr wrap="square" rtlCol="0">
            <a:spAutoFit/>
          </a:bodyPr>
          <a:lstStyle/>
          <a:p>
            <a:r>
              <a:rPr lang="en-US" b="1" dirty="0">
                <a:solidFill>
                  <a:srgbClr val="C00000"/>
                </a:solidFill>
                <a:latin typeface="Myriad Pro" pitchFamily="34" charset="0"/>
              </a:rPr>
              <a:t>LIFE CYCLE OF GREEN PRODUCT/SERVICES</a:t>
            </a:r>
          </a:p>
        </p:txBody>
      </p:sp>
      <p:sp>
        <p:nvSpPr>
          <p:cNvPr id="16" name="Rectangle 7"/>
          <p:cNvSpPr>
            <a:spLocks noChangeArrowheads="1"/>
          </p:cNvSpPr>
          <p:nvPr/>
        </p:nvSpPr>
        <p:spPr bwMode="auto">
          <a:xfrm>
            <a:off x="971600" y="1131590"/>
            <a:ext cx="8172400" cy="1385829"/>
          </a:xfrm>
          <a:prstGeom prst="rect">
            <a:avLst/>
          </a:prstGeom>
          <a:noFill/>
          <a:ln w="9525">
            <a:noFill/>
            <a:miter lim="800000"/>
            <a:headEnd/>
            <a:tailEnd/>
          </a:ln>
        </p:spPr>
        <p:txBody>
          <a:bodyPr wrap="square">
            <a:spAutoFit/>
          </a:bodyPr>
          <a:lstStyle/>
          <a:p>
            <a:pPr>
              <a:lnSpc>
                <a:spcPct val="114000"/>
              </a:lnSpc>
              <a:buClr>
                <a:srgbClr val="C00000"/>
              </a:buClr>
              <a:buFont typeface="Wingdings" pitchFamily="2" charset="2"/>
              <a:buChar char="§"/>
            </a:pPr>
            <a:r>
              <a:rPr lang="en-IN" sz="1500" dirty="0">
                <a:latin typeface="Myriad Pro" pitchFamily="34" charset="0"/>
              </a:rPr>
              <a:t>  In the lifecycle of green product/service main focus is given during the following stages: </a:t>
            </a:r>
          </a:p>
          <a:p>
            <a:pPr>
              <a:lnSpc>
                <a:spcPct val="114000"/>
              </a:lnSpc>
              <a:buClr>
                <a:srgbClr val="C00000"/>
              </a:buClr>
              <a:buFont typeface="Wingdings" pitchFamily="2" charset="2"/>
              <a:buChar char="§"/>
            </a:pPr>
            <a:r>
              <a:rPr lang="en-IN" sz="1500" dirty="0">
                <a:latin typeface="Myriad Pro" pitchFamily="34" charset="0"/>
              </a:rPr>
              <a:t>  Design</a:t>
            </a:r>
          </a:p>
          <a:p>
            <a:pPr>
              <a:lnSpc>
                <a:spcPct val="114000"/>
              </a:lnSpc>
              <a:buClr>
                <a:srgbClr val="C00000"/>
              </a:buClr>
              <a:buFont typeface="Wingdings" pitchFamily="2" charset="2"/>
              <a:buChar char="§"/>
            </a:pPr>
            <a:r>
              <a:rPr lang="en-IN" sz="1500" dirty="0">
                <a:latin typeface="Myriad Pro" pitchFamily="34" charset="0"/>
              </a:rPr>
              <a:t>  Supply Chain</a:t>
            </a:r>
          </a:p>
          <a:p>
            <a:pPr marL="285750" indent="-285750">
              <a:lnSpc>
                <a:spcPct val="114000"/>
              </a:lnSpc>
              <a:buClr>
                <a:srgbClr val="C00000"/>
              </a:buClr>
              <a:buFont typeface="Courier New" panose="02070309020205020404" pitchFamily="49" charset="0"/>
              <a:buChar char="o"/>
            </a:pPr>
            <a:r>
              <a:rPr lang="en-IN" sz="1500" dirty="0">
                <a:latin typeface="Myriad Pro" pitchFamily="34" charset="0"/>
              </a:rPr>
              <a:t>Reverse Supply Chain</a:t>
            </a:r>
          </a:p>
          <a:p>
            <a:pPr>
              <a:lnSpc>
                <a:spcPct val="114000"/>
              </a:lnSpc>
              <a:buClr>
                <a:srgbClr val="C00000"/>
              </a:buClr>
              <a:buFont typeface="Wingdings" pitchFamily="2" charset="2"/>
              <a:buChar char="§"/>
            </a:pPr>
            <a:endParaRPr lang="en-IN" sz="1500" dirty="0">
              <a:latin typeface="Myriad Pro" pitchFamily="34" charset="0"/>
            </a:endParaRPr>
          </a:p>
        </p:txBody>
      </p:sp>
    </p:spTree>
    <p:extLst>
      <p:ext uri="{BB962C8B-B14F-4D97-AF65-F5344CB8AC3E}">
        <p14:creationId xmlns:p14="http://schemas.microsoft.com/office/powerpoint/2010/main" val="1911234403"/>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8320012" cy="369332"/>
          </a:xfrm>
          <a:prstGeom prst="rect">
            <a:avLst/>
          </a:prstGeom>
          <a:noFill/>
        </p:spPr>
        <p:txBody>
          <a:bodyPr wrap="square" rtlCol="0">
            <a:spAutoFit/>
          </a:bodyPr>
          <a:lstStyle/>
          <a:p>
            <a:r>
              <a:rPr lang="en-IN" b="1" dirty="0">
                <a:solidFill>
                  <a:srgbClr val="C00000"/>
                </a:solidFill>
                <a:latin typeface="Myriad Pro" pitchFamily="34" charset="0"/>
              </a:rPr>
              <a:t>ORGANISATIONAL RESPONSE TO ENVIRONMENTAL SUSTAINABILITY</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142844" y="910694"/>
            <a:ext cx="9001156" cy="1385829"/>
          </a:xfrm>
          <a:prstGeom prst="rect">
            <a:avLst/>
          </a:prstGeom>
          <a:noFill/>
          <a:ln w="9525">
            <a:noFill/>
            <a:miter lim="800000"/>
            <a:headEnd/>
            <a:tailEnd/>
          </a:ln>
        </p:spPr>
        <p:txBody>
          <a:bodyPr wrap="square">
            <a:spAutoFit/>
          </a:bodyPr>
          <a:lstStyle/>
          <a:p>
            <a:pPr>
              <a:lnSpc>
                <a:spcPct val="114000"/>
              </a:lnSpc>
              <a:buClr>
                <a:srgbClr val="C00000"/>
              </a:buClr>
              <a:buFont typeface="Wingdings" pitchFamily="2" charset="2"/>
              <a:buChar char="§"/>
            </a:pPr>
            <a:r>
              <a:rPr lang="en-IN" sz="1500" dirty="0">
                <a:latin typeface="Myriad Pro" pitchFamily="34" charset="0"/>
              </a:rPr>
              <a:t>  Organisational response to environmental sustainability</a:t>
            </a:r>
          </a:p>
          <a:p>
            <a:pPr>
              <a:lnSpc>
                <a:spcPct val="114000"/>
              </a:lnSpc>
              <a:buClr>
                <a:srgbClr val="C00000"/>
              </a:buClr>
              <a:buFont typeface="Wingdings" pitchFamily="2" charset="2"/>
              <a:buChar char="§"/>
            </a:pPr>
            <a:endParaRPr lang="en-IN" sz="1500" dirty="0">
              <a:latin typeface="Myriad Pro" pitchFamily="34" charset="0"/>
            </a:endParaRPr>
          </a:p>
          <a:p>
            <a:pPr>
              <a:lnSpc>
                <a:spcPct val="114000"/>
              </a:lnSpc>
              <a:buClr>
                <a:srgbClr val="C00000"/>
              </a:buClr>
              <a:buFont typeface="Wingdings" pitchFamily="2" charset="2"/>
              <a:buChar char="§"/>
            </a:pPr>
            <a:r>
              <a:rPr lang="en-IN" sz="1500" dirty="0">
                <a:latin typeface="Myriad Pro" pitchFamily="34" charset="0"/>
              </a:rPr>
              <a:t>  Green Operations as competitive strategy</a:t>
            </a:r>
          </a:p>
          <a:p>
            <a:pPr>
              <a:lnSpc>
                <a:spcPct val="114000"/>
              </a:lnSpc>
              <a:buClr>
                <a:srgbClr val="C00000"/>
              </a:buClr>
              <a:buFont typeface="Wingdings" pitchFamily="2" charset="2"/>
              <a:buChar char="§"/>
            </a:pPr>
            <a:r>
              <a:rPr lang="en-IN" sz="1500" dirty="0">
                <a:latin typeface="Myriad Pro" pitchFamily="34" charset="0"/>
              </a:rPr>
              <a:t>  Compliance to government controls</a:t>
            </a:r>
          </a:p>
          <a:p>
            <a:pPr>
              <a:lnSpc>
                <a:spcPct val="114000"/>
              </a:lnSpc>
              <a:buClr>
                <a:srgbClr val="C00000"/>
              </a:buClr>
              <a:buFont typeface="Wingdings" pitchFamily="2" charset="2"/>
              <a:buChar char="§"/>
            </a:pPr>
            <a:r>
              <a:rPr lang="en-IN" sz="1500" dirty="0">
                <a:latin typeface="Myriad Pro" pitchFamily="34" charset="0"/>
              </a:rPr>
              <a:t>  Voluntary Actions</a:t>
            </a:r>
          </a:p>
        </p:txBody>
      </p:sp>
    </p:spTree>
    <p:extLst>
      <p:ext uri="{BB962C8B-B14F-4D97-AF65-F5344CB8AC3E}">
        <p14:creationId xmlns:p14="http://schemas.microsoft.com/office/powerpoint/2010/main" val="504274370"/>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2844" y="228600"/>
            <a:ext cx="7527924" cy="369332"/>
          </a:xfrm>
          <a:prstGeom prst="rect">
            <a:avLst/>
          </a:prstGeom>
          <a:noFill/>
        </p:spPr>
        <p:txBody>
          <a:bodyPr wrap="square" rtlCol="0">
            <a:spAutoFit/>
          </a:bodyPr>
          <a:lstStyle/>
          <a:p>
            <a:r>
              <a:rPr lang="en-IN" b="1" dirty="0">
                <a:solidFill>
                  <a:srgbClr val="C00000"/>
                </a:solidFill>
                <a:latin typeface="Myriad Pro" pitchFamily="34" charset="0"/>
              </a:rPr>
              <a:t>E-PRINCILPES AND R-ACTIONS OF CIRCULAR ECONOMY</a:t>
            </a:r>
            <a:endParaRPr lang="en-US" b="1" dirty="0">
              <a:solidFill>
                <a:srgbClr val="C00000"/>
              </a:solidFill>
              <a:latin typeface="Myriad Pro" pitchFamily="34" charset="0"/>
            </a:endParaRPr>
          </a:p>
        </p:txBody>
      </p:sp>
      <p:sp>
        <p:nvSpPr>
          <p:cNvPr id="16" name="Rectangle 7"/>
          <p:cNvSpPr>
            <a:spLocks noChangeArrowheads="1"/>
          </p:cNvSpPr>
          <p:nvPr/>
        </p:nvSpPr>
        <p:spPr bwMode="auto">
          <a:xfrm>
            <a:off x="142844" y="910694"/>
            <a:ext cx="9001156" cy="2701573"/>
          </a:xfrm>
          <a:prstGeom prst="rect">
            <a:avLst/>
          </a:prstGeom>
          <a:noFill/>
          <a:ln w="9525">
            <a:noFill/>
            <a:miter lim="800000"/>
            <a:headEnd/>
            <a:tailEnd/>
          </a:ln>
        </p:spPr>
        <p:txBody>
          <a:bodyPr wrap="square">
            <a:spAutoFit/>
          </a:bodyPr>
          <a:lstStyle/>
          <a:p>
            <a:pPr>
              <a:lnSpc>
                <a:spcPct val="114000"/>
              </a:lnSpc>
              <a:buClr>
                <a:srgbClr val="C00000"/>
              </a:buClr>
              <a:buFont typeface="Wingdings" pitchFamily="2" charset="2"/>
              <a:buChar char="§"/>
            </a:pPr>
            <a:r>
              <a:rPr lang="en-IN" sz="1500" dirty="0">
                <a:latin typeface="Myriad Pro" pitchFamily="34" charset="0"/>
              </a:rPr>
              <a:t>  E- principles and R-actions</a:t>
            </a:r>
          </a:p>
          <a:p>
            <a:pPr>
              <a:lnSpc>
                <a:spcPct val="114000"/>
              </a:lnSpc>
              <a:buClr>
                <a:srgbClr val="C00000"/>
              </a:buClr>
              <a:buFont typeface="Wingdings" pitchFamily="2" charset="2"/>
              <a:buChar char="§"/>
            </a:pPr>
            <a:r>
              <a:rPr lang="en-IN" sz="1500" dirty="0">
                <a:latin typeface="Myriad Pro" pitchFamily="34" charset="0"/>
              </a:rPr>
              <a:t>  The guiding principles are </a:t>
            </a:r>
            <a:r>
              <a:rPr lang="en-IN" sz="1500" u="sng" dirty="0">
                <a:latin typeface="Myriad Pro" pitchFamily="34" charset="0"/>
              </a:rPr>
              <a:t>Efficiency, Economics, Empowerment, Excellence and Environment</a:t>
            </a:r>
          </a:p>
          <a:p>
            <a:pPr>
              <a:lnSpc>
                <a:spcPct val="114000"/>
              </a:lnSpc>
              <a:buClr>
                <a:srgbClr val="C00000"/>
              </a:buClr>
              <a:buFont typeface="Wingdings" pitchFamily="2" charset="2"/>
              <a:buChar char="§"/>
            </a:pPr>
            <a:r>
              <a:rPr lang="en-IN" sz="1500" dirty="0">
                <a:latin typeface="Myriad Pro" pitchFamily="34" charset="0"/>
              </a:rPr>
              <a:t>  The R- actions are </a:t>
            </a:r>
          </a:p>
          <a:p>
            <a:pPr>
              <a:lnSpc>
                <a:spcPct val="114000"/>
              </a:lnSpc>
              <a:buClr>
                <a:srgbClr val="C00000"/>
              </a:buClr>
              <a:buFont typeface="Wingdings" pitchFamily="2" charset="2"/>
              <a:buChar char="§"/>
            </a:pPr>
            <a:r>
              <a:rPr lang="en-IN" sz="1500" dirty="0">
                <a:latin typeface="Myriad Pro" pitchFamily="34" charset="0"/>
              </a:rPr>
              <a:t>  Reduce</a:t>
            </a:r>
          </a:p>
          <a:p>
            <a:pPr>
              <a:lnSpc>
                <a:spcPct val="114000"/>
              </a:lnSpc>
              <a:buClr>
                <a:srgbClr val="C00000"/>
              </a:buClr>
              <a:buFont typeface="Wingdings" pitchFamily="2" charset="2"/>
              <a:buChar char="§"/>
            </a:pPr>
            <a:r>
              <a:rPr lang="en-IN" sz="1500" dirty="0">
                <a:latin typeface="Myriad Pro" pitchFamily="34" charset="0"/>
              </a:rPr>
              <a:t>  Reuse</a:t>
            </a:r>
          </a:p>
          <a:p>
            <a:pPr>
              <a:lnSpc>
                <a:spcPct val="114000"/>
              </a:lnSpc>
              <a:buClr>
                <a:srgbClr val="C00000"/>
              </a:buClr>
              <a:buFont typeface="Wingdings" pitchFamily="2" charset="2"/>
              <a:buChar char="§"/>
            </a:pPr>
            <a:r>
              <a:rPr lang="en-IN" sz="1500" dirty="0">
                <a:latin typeface="Myriad Pro" pitchFamily="34" charset="0"/>
              </a:rPr>
              <a:t>  Recycle</a:t>
            </a:r>
          </a:p>
          <a:p>
            <a:pPr>
              <a:lnSpc>
                <a:spcPct val="114000"/>
              </a:lnSpc>
              <a:buClr>
                <a:srgbClr val="C00000"/>
              </a:buClr>
              <a:buFont typeface="Wingdings" pitchFamily="2" charset="2"/>
              <a:buChar char="§"/>
            </a:pPr>
            <a:r>
              <a:rPr lang="en-IN" sz="1500" dirty="0">
                <a:latin typeface="Myriad Pro" pitchFamily="34" charset="0"/>
              </a:rPr>
              <a:t>  Replace</a:t>
            </a:r>
          </a:p>
          <a:p>
            <a:pPr>
              <a:lnSpc>
                <a:spcPct val="114000"/>
              </a:lnSpc>
              <a:buClr>
                <a:srgbClr val="C00000"/>
              </a:buClr>
              <a:buFont typeface="Wingdings" pitchFamily="2" charset="2"/>
              <a:buChar char="§"/>
            </a:pPr>
            <a:r>
              <a:rPr lang="en-IN" sz="1500" dirty="0">
                <a:latin typeface="Myriad Pro" pitchFamily="34" charset="0"/>
              </a:rPr>
              <a:t>  Reform-the process and design </a:t>
            </a:r>
          </a:p>
          <a:p>
            <a:pPr>
              <a:lnSpc>
                <a:spcPct val="114000"/>
              </a:lnSpc>
              <a:buClr>
                <a:srgbClr val="C00000"/>
              </a:buClr>
              <a:buFont typeface="Wingdings" pitchFamily="2" charset="2"/>
              <a:buChar char="§"/>
            </a:pPr>
            <a:r>
              <a:rPr lang="en-IN" sz="1500" dirty="0">
                <a:latin typeface="Myriad Pro" pitchFamily="34" charset="0"/>
              </a:rPr>
              <a:t>  Refuse- business and firms to the ecology</a:t>
            </a:r>
          </a:p>
          <a:p>
            <a:pPr>
              <a:lnSpc>
                <a:spcPct val="114000"/>
              </a:lnSpc>
              <a:buClr>
                <a:srgbClr val="C00000"/>
              </a:buClr>
              <a:buFont typeface="Wingdings" pitchFamily="2" charset="2"/>
              <a:buChar char="§"/>
            </a:pPr>
            <a:r>
              <a:rPr lang="en-IN" sz="1500" dirty="0">
                <a:latin typeface="Myriad Pro" pitchFamily="34" charset="0"/>
              </a:rPr>
              <a:t>  Relocate-if firms are damaging the surrounding</a:t>
            </a:r>
          </a:p>
        </p:txBody>
      </p:sp>
    </p:spTree>
    <p:extLst>
      <p:ext uri="{BB962C8B-B14F-4D97-AF65-F5344CB8AC3E}">
        <p14:creationId xmlns:p14="http://schemas.microsoft.com/office/powerpoint/2010/main" val="565881494"/>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2" name="Rectangle 1">
            <a:extLst>
              <a:ext uri="{FF2B5EF4-FFF2-40B4-BE49-F238E27FC236}">
                <a16:creationId xmlns:a16="http://schemas.microsoft.com/office/drawing/2014/main" id="{2B7B4DDC-A4CE-4565-9C11-C439F99FF59E}"/>
              </a:ext>
            </a:extLst>
          </p:cNvPr>
          <p:cNvSpPr/>
          <p:nvPr/>
        </p:nvSpPr>
        <p:spPr>
          <a:xfrm>
            <a:off x="3257854" y="1786920"/>
            <a:ext cx="2628292" cy="923330"/>
          </a:xfrm>
          <a:prstGeom prst="rect">
            <a:avLst/>
          </a:prstGeom>
        </p:spPr>
        <p:txBody>
          <a:bodyPr wrap="square">
            <a:spAutoFit/>
          </a:bodyPr>
          <a:lstStyle/>
          <a:p>
            <a:r>
              <a:rPr lang="en-GB" sz="2800" dirty="0"/>
              <a:t>INDUSTRY </a:t>
            </a:r>
            <a:r>
              <a:rPr lang="en-GB" sz="5400" dirty="0"/>
              <a:t>4.0</a:t>
            </a:r>
            <a:endParaRPr lang="en-IN" sz="5400" dirty="0"/>
          </a:p>
        </p:txBody>
      </p:sp>
    </p:spTree>
    <p:extLst>
      <p:ext uri="{BB962C8B-B14F-4D97-AF65-F5344CB8AC3E}">
        <p14:creationId xmlns:p14="http://schemas.microsoft.com/office/powerpoint/2010/main" val="1930813798"/>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457886"/>
          </a:xfrm>
        </p:spPr>
        <p:txBody>
          <a:bodyPr>
            <a:normAutofit fontScale="90000"/>
          </a:bodyPr>
          <a:lstStyle/>
          <a:p>
            <a:r>
              <a:rPr lang="en-US" dirty="0"/>
              <a:t>Industrial Evolution</a:t>
            </a:r>
            <a:endParaRPr lang="en-IN" dirty="0"/>
          </a:p>
        </p:txBody>
      </p:sp>
      <p:sp>
        <p:nvSpPr>
          <p:cNvPr id="5" name="Rechteck 6"/>
          <p:cNvSpPr/>
          <p:nvPr/>
        </p:nvSpPr>
        <p:spPr>
          <a:xfrm>
            <a:off x="6246186" y="1517509"/>
            <a:ext cx="1359005" cy="685838"/>
          </a:xfrm>
          <a:prstGeom prst="rect">
            <a:avLst/>
          </a:prstGeom>
          <a:solidFill>
            <a:srgbClr val="FFC000">
              <a:alpha val="70000"/>
            </a:srgbClr>
          </a:solidFill>
          <a:ln w="25400" cap="flat" cmpd="sng" algn="ctr">
            <a:noFill/>
            <a:prstDash val="solid"/>
          </a:ln>
          <a:effectLst/>
        </p:spPr>
        <p:txBody>
          <a:bodyPr/>
          <a:lstStyle/>
          <a:p>
            <a:pPr>
              <a:defRPr/>
            </a:pPr>
            <a:r>
              <a:rPr lang="en-US" sz="900" b="1" kern="0" dirty="0">
                <a:latin typeface="Frutiger 45 Light" pitchFamily="34" charset="0"/>
                <a:ea typeface="ＭＳ Ｐゴシック" pitchFamily="1" charset="-128"/>
              </a:rPr>
              <a:t>4. </a:t>
            </a:r>
            <a:r>
              <a:rPr lang="en-US" altLang="de-DE" sz="900" b="1" dirty="0">
                <a:latin typeface="Frutiger 45 Light" charset="0"/>
              </a:rPr>
              <a:t>Industrial revolution</a:t>
            </a:r>
            <a:endParaRPr lang="en-US" sz="900" b="1" kern="0" dirty="0">
              <a:latin typeface="Frutiger 45 Light" pitchFamily="34" charset="0"/>
              <a:ea typeface="ＭＳ Ｐゴシック" pitchFamily="1" charset="-128"/>
            </a:endParaRPr>
          </a:p>
          <a:p>
            <a:pPr>
              <a:defRPr/>
            </a:pPr>
            <a:r>
              <a:rPr lang="en-US" sz="825" kern="0" dirty="0">
                <a:latin typeface="Frutiger 45 Light" pitchFamily="34" charset="0"/>
                <a:ea typeface="ＭＳ Ｐゴシック" pitchFamily="1" charset="-128"/>
              </a:rPr>
              <a:t>Based on cyber-physical-</a:t>
            </a:r>
          </a:p>
          <a:p>
            <a:pPr>
              <a:defRPr/>
            </a:pPr>
            <a:r>
              <a:rPr lang="en-US" sz="825" kern="0" dirty="0">
                <a:latin typeface="Frutiger 45 Light" pitchFamily="34" charset="0"/>
                <a:ea typeface="ＭＳ Ｐゴシック" pitchFamily="1" charset="-128"/>
              </a:rPr>
              <a:t>systems</a:t>
            </a:r>
          </a:p>
        </p:txBody>
      </p:sp>
      <p:sp>
        <p:nvSpPr>
          <p:cNvPr id="6" name="Rechteck 24"/>
          <p:cNvSpPr/>
          <p:nvPr/>
        </p:nvSpPr>
        <p:spPr>
          <a:xfrm>
            <a:off x="4736987" y="2205228"/>
            <a:ext cx="2868205" cy="689487"/>
          </a:xfrm>
          <a:prstGeom prst="rect">
            <a:avLst/>
          </a:prstGeom>
          <a:solidFill>
            <a:schemeClr val="bg2">
              <a:lumMod val="20000"/>
              <a:lumOff val="80000"/>
              <a:alpha val="80000"/>
            </a:schemeClr>
          </a:solidFill>
          <a:ln w="25400" cap="flat" cmpd="sng" algn="ctr">
            <a:noFill/>
            <a:prstDash val="solid"/>
          </a:ln>
          <a:effectLst/>
        </p:spPr>
        <p:txBody>
          <a:bodyPr/>
          <a:lstStyle/>
          <a:p>
            <a:pPr>
              <a:defRPr/>
            </a:pPr>
            <a:r>
              <a:rPr lang="de-DE" sz="900" b="1" kern="0" dirty="0">
                <a:latin typeface="Frutiger 45 Light" pitchFamily="34" charset="0"/>
                <a:ea typeface="ＭＳ Ｐゴシック" pitchFamily="1" charset="-128"/>
              </a:rPr>
              <a:t>3. </a:t>
            </a:r>
            <a:r>
              <a:rPr lang="en-US" altLang="de-DE" sz="900" b="1" dirty="0">
                <a:latin typeface="Frutiger 45 Light" charset="0"/>
              </a:rPr>
              <a:t>Industrial revolution </a:t>
            </a:r>
            <a:endParaRPr lang="en-US" sz="900" b="1" kern="0" dirty="0">
              <a:latin typeface="Frutiger 45 Light" pitchFamily="34" charset="0"/>
              <a:ea typeface="ＭＳ Ｐゴシック" pitchFamily="1" charset="-128"/>
            </a:endParaRPr>
          </a:p>
          <a:p>
            <a:pPr>
              <a:defRPr/>
            </a:pPr>
            <a:r>
              <a:rPr lang="en-US" sz="825" kern="0" dirty="0">
                <a:latin typeface="Frutiger 45 Light" pitchFamily="34" charset="0"/>
                <a:ea typeface="ＭＳ Ｐゴシック" pitchFamily="1" charset="-128"/>
              </a:rPr>
              <a:t>Through the use of electronics</a:t>
            </a:r>
          </a:p>
          <a:p>
            <a:pPr>
              <a:defRPr/>
            </a:pPr>
            <a:r>
              <a:rPr lang="en-US" sz="825" kern="0" dirty="0">
                <a:latin typeface="Frutiger 45 Light" pitchFamily="34" charset="0"/>
                <a:ea typeface="ＭＳ Ｐゴシック" pitchFamily="1" charset="-128"/>
              </a:rPr>
              <a:t>and IT further progression in</a:t>
            </a:r>
          </a:p>
          <a:p>
            <a:pPr>
              <a:defRPr/>
            </a:pPr>
            <a:r>
              <a:rPr lang="en-US" sz="825" kern="0" dirty="0">
                <a:latin typeface="Frutiger 45 Light" pitchFamily="34" charset="0"/>
                <a:ea typeface="ＭＳ Ｐゴシック" pitchFamily="1" charset="-128"/>
              </a:rPr>
              <a:t>autonomous production</a:t>
            </a:r>
          </a:p>
        </p:txBody>
      </p:sp>
      <p:sp>
        <p:nvSpPr>
          <p:cNvPr id="7" name="Rechteck 5"/>
          <p:cNvSpPr>
            <a:spLocks noChangeArrowheads="1"/>
          </p:cNvSpPr>
          <p:nvPr/>
        </p:nvSpPr>
        <p:spPr bwMode="auto">
          <a:xfrm>
            <a:off x="3142325" y="2896596"/>
            <a:ext cx="4462866" cy="721151"/>
          </a:xfrm>
          <a:prstGeom prst="rect">
            <a:avLst/>
          </a:prstGeom>
          <a:solidFill>
            <a:schemeClr val="bg1">
              <a:alpha val="90000"/>
            </a:schemeClr>
          </a:solidFill>
          <a:ln>
            <a:noFill/>
          </a:ln>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Font typeface="Times" panose="02020603050405020304" pitchFamily="18" charset="0"/>
              <a:buNone/>
            </a:pPr>
            <a:r>
              <a:rPr lang="en-US" altLang="de-DE" sz="900" b="1" dirty="0">
                <a:solidFill>
                  <a:srgbClr val="FFFFFF"/>
                </a:solidFill>
                <a:latin typeface="Frutiger 45 Light" charset="0"/>
              </a:rPr>
              <a:t>2. Industrial revolution </a:t>
            </a:r>
          </a:p>
          <a:p>
            <a:pPr eaLnBrk="1" hangingPunct="1">
              <a:buFont typeface="Times" panose="02020603050405020304" pitchFamily="18" charset="0"/>
              <a:buNone/>
            </a:pPr>
            <a:r>
              <a:rPr lang="en-US" altLang="de-DE" sz="825" dirty="0">
                <a:solidFill>
                  <a:srgbClr val="FFFFFF"/>
                </a:solidFill>
                <a:latin typeface="Frutiger 45 Light" charset="0"/>
              </a:rPr>
              <a:t>Introducing mass production </a:t>
            </a:r>
          </a:p>
          <a:p>
            <a:pPr eaLnBrk="1" hangingPunct="1">
              <a:buFont typeface="Times" panose="02020603050405020304" pitchFamily="18" charset="0"/>
              <a:buNone/>
            </a:pPr>
            <a:r>
              <a:rPr lang="en-US" altLang="de-DE" sz="825" dirty="0">
                <a:solidFill>
                  <a:srgbClr val="FFFFFF"/>
                </a:solidFill>
                <a:latin typeface="Frutiger 45 Light" charset="0"/>
              </a:rPr>
              <a:t>lines powered by electric </a:t>
            </a:r>
          </a:p>
          <a:p>
            <a:pPr eaLnBrk="1" hangingPunct="1">
              <a:buFont typeface="Times" panose="02020603050405020304" pitchFamily="18" charset="0"/>
              <a:buNone/>
            </a:pPr>
            <a:r>
              <a:rPr lang="en-US" altLang="de-DE" sz="825" dirty="0">
                <a:solidFill>
                  <a:srgbClr val="FFFFFF"/>
                </a:solidFill>
                <a:latin typeface="Frutiger 45 Light" charset="0"/>
              </a:rPr>
              <a:t>energy</a:t>
            </a:r>
          </a:p>
        </p:txBody>
      </p:sp>
      <p:sp>
        <p:nvSpPr>
          <p:cNvPr id="8" name="Rechteck 4"/>
          <p:cNvSpPr>
            <a:spLocks noChangeArrowheads="1"/>
          </p:cNvSpPr>
          <p:nvPr/>
        </p:nvSpPr>
        <p:spPr bwMode="auto">
          <a:xfrm>
            <a:off x="1547665" y="3579733"/>
            <a:ext cx="6057527" cy="712370"/>
          </a:xfrm>
          <a:prstGeom prst="rect">
            <a:avLst/>
          </a:prstGeom>
          <a:solidFill>
            <a:schemeClr val="bg1">
              <a:lumMod val="50000"/>
            </a:schemeClr>
          </a:solidFill>
          <a:ln>
            <a:noFill/>
          </a:ln>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Font typeface="Times" panose="02020603050405020304" pitchFamily="18" charset="0"/>
              <a:buNone/>
            </a:pPr>
            <a:r>
              <a:rPr lang="de-DE" altLang="de-DE" sz="900" b="1" dirty="0">
                <a:solidFill>
                  <a:srgbClr val="FFFFFF"/>
                </a:solidFill>
                <a:latin typeface="Frutiger 45 Light" charset="0"/>
              </a:rPr>
              <a:t>1</a:t>
            </a:r>
            <a:r>
              <a:rPr lang="en-US" altLang="de-DE" sz="900" b="1" dirty="0">
                <a:solidFill>
                  <a:srgbClr val="FFFFFF"/>
                </a:solidFill>
                <a:latin typeface="Frutiger 45 Light" charset="0"/>
              </a:rPr>
              <a:t>. Industrial revolution</a:t>
            </a:r>
          </a:p>
          <a:p>
            <a:pPr eaLnBrk="1" hangingPunct="1">
              <a:buFont typeface="Times" panose="02020603050405020304" pitchFamily="18" charset="0"/>
              <a:buNone/>
            </a:pPr>
            <a:r>
              <a:rPr lang="en-US" altLang="de-DE" sz="825" dirty="0">
                <a:solidFill>
                  <a:srgbClr val="FFFFFF"/>
                </a:solidFill>
                <a:latin typeface="Frutiger 45 Light" charset="0"/>
              </a:rPr>
              <a:t>Introducing mechanical </a:t>
            </a:r>
          </a:p>
          <a:p>
            <a:pPr eaLnBrk="1" hangingPunct="1">
              <a:buFont typeface="Times" panose="02020603050405020304" pitchFamily="18" charset="0"/>
              <a:buNone/>
            </a:pPr>
            <a:r>
              <a:rPr lang="en-US" altLang="de-DE" sz="825" dirty="0">
                <a:solidFill>
                  <a:srgbClr val="FFFFFF"/>
                </a:solidFill>
                <a:latin typeface="Frutiger 45 Light" charset="0"/>
              </a:rPr>
              <a:t>production machines powered</a:t>
            </a:r>
          </a:p>
          <a:p>
            <a:pPr eaLnBrk="1" hangingPunct="1">
              <a:buFont typeface="Times" panose="02020603050405020304" pitchFamily="18" charset="0"/>
              <a:buNone/>
            </a:pPr>
            <a:r>
              <a:rPr lang="en-US" altLang="de-DE" sz="825" dirty="0">
                <a:solidFill>
                  <a:srgbClr val="FFFFFF"/>
                </a:solidFill>
                <a:latin typeface="Frutiger 45 Light" charset="0"/>
              </a:rPr>
              <a:t>by water and steam</a:t>
            </a:r>
          </a:p>
        </p:txBody>
      </p:sp>
      <p:cxnSp>
        <p:nvCxnSpPr>
          <p:cNvPr id="9" name="Gerade Verbindung mit Pfeil 78"/>
          <p:cNvCxnSpPr>
            <a:cxnSpLocks noChangeShapeType="1"/>
          </p:cNvCxnSpPr>
          <p:nvPr/>
        </p:nvCxnSpPr>
        <p:spPr bwMode="auto">
          <a:xfrm>
            <a:off x="6238469" y="1517509"/>
            <a:ext cx="4685" cy="2774594"/>
          </a:xfrm>
          <a:prstGeom prst="straightConnector1">
            <a:avLst/>
          </a:prstGeom>
          <a:ln>
            <a:headEnd/>
            <a:tailEnd type="arrow" w="med" len="med"/>
          </a:ln>
        </p:spPr>
        <p:style>
          <a:lnRef idx="2">
            <a:schemeClr val="accent2"/>
          </a:lnRef>
          <a:fillRef idx="0">
            <a:schemeClr val="accent2"/>
          </a:fillRef>
          <a:effectRef idx="1">
            <a:schemeClr val="accent2"/>
          </a:effectRef>
          <a:fontRef idx="minor">
            <a:schemeClr val="tx1"/>
          </a:fontRef>
        </p:style>
      </p:cxnSp>
      <p:sp>
        <p:nvSpPr>
          <p:cNvPr id="10" name="Textfeld 79"/>
          <p:cNvSpPr txBox="1">
            <a:spLocks noChangeArrowheads="1"/>
          </p:cNvSpPr>
          <p:nvPr/>
        </p:nvSpPr>
        <p:spPr bwMode="auto">
          <a:xfrm>
            <a:off x="1907221" y="4287064"/>
            <a:ext cx="8258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Font typeface="Times" panose="02020603050405020304" pitchFamily="18" charset="0"/>
              <a:buNone/>
            </a:pPr>
            <a:r>
              <a:rPr lang="en-US" altLang="de-DE" sz="900" b="1" dirty="0">
                <a:latin typeface="Frutiger 45 Light" charset="0"/>
              </a:rPr>
              <a:t>End of the </a:t>
            </a:r>
          </a:p>
          <a:p>
            <a:pPr eaLnBrk="1" hangingPunct="1">
              <a:buFont typeface="Times" panose="02020603050405020304" pitchFamily="18" charset="0"/>
              <a:buNone/>
            </a:pPr>
            <a:r>
              <a:rPr lang="en-US" altLang="de-DE" sz="900" b="1" dirty="0">
                <a:latin typeface="Frutiger 45 Light" charset="0"/>
              </a:rPr>
              <a:t>18th century</a:t>
            </a:r>
            <a:r>
              <a:rPr lang="de-DE" altLang="de-DE" sz="900" b="1" dirty="0">
                <a:latin typeface="Frutiger 45 Light" charset="0"/>
              </a:rPr>
              <a:t>.</a:t>
            </a:r>
          </a:p>
        </p:txBody>
      </p:sp>
      <p:sp>
        <p:nvSpPr>
          <p:cNvPr id="11" name="Textfeld 80"/>
          <p:cNvSpPr txBox="1">
            <a:spLocks noChangeArrowheads="1"/>
          </p:cNvSpPr>
          <p:nvPr/>
        </p:nvSpPr>
        <p:spPr bwMode="auto">
          <a:xfrm>
            <a:off x="3474733" y="4293433"/>
            <a:ext cx="997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buFont typeface="Times" panose="02020603050405020304" pitchFamily="18" charset="0"/>
              <a:buNone/>
            </a:pPr>
            <a:r>
              <a:rPr lang="en-US" altLang="de-DE" sz="900" b="1" dirty="0">
                <a:latin typeface="Frutiger 45 Light" charset="0"/>
              </a:rPr>
              <a:t>Beginning of the </a:t>
            </a:r>
          </a:p>
          <a:p>
            <a:pPr algn="ctr" eaLnBrk="1" hangingPunct="1">
              <a:buFont typeface="Times" panose="02020603050405020304" pitchFamily="18" charset="0"/>
              <a:buNone/>
            </a:pPr>
            <a:r>
              <a:rPr lang="en-US" altLang="de-DE" sz="900" b="1" dirty="0">
                <a:latin typeface="Frutiger 45 Light" charset="0"/>
              </a:rPr>
              <a:t>20th century</a:t>
            </a:r>
          </a:p>
        </p:txBody>
      </p:sp>
      <p:sp>
        <p:nvSpPr>
          <p:cNvPr id="12" name="Textfeld 81"/>
          <p:cNvSpPr txBox="1">
            <a:spLocks noChangeArrowheads="1"/>
          </p:cNvSpPr>
          <p:nvPr/>
        </p:nvSpPr>
        <p:spPr bwMode="auto">
          <a:xfrm>
            <a:off x="5026839" y="4287065"/>
            <a:ext cx="9973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buFont typeface="Times" panose="02020603050405020304" pitchFamily="18" charset="0"/>
              <a:buNone/>
            </a:pPr>
            <a:r>
              <a:rPr lang="en-US" altLang="de-DE" sz="900" b="1" dirty="0">
                <a:latin typeface="Frutiger 45 Light" charset="0"/>
              </a:rPr>
              <a:t>Beginning of the </a:t>
            </a:r>
          </a:p>
          <a:p>
            <a:pPr algn="ctr" eaLnBrk="1" hangingPunct="1">
              <a:buFont typeface="Times" panose="02020603050405020304" pitchFamily="18" charset="0"/>
              <a:buNone/>
            </a:pPr>
            <a:r>
              <a:rPr lang="en-US" altLang="de-DE" sz="900" b="1" dirty="0">
                <a:latin typeface="Frutiger 45 Light" charset="0"/>
              </a:rPr>
              <a:t>70th</a:t>
            </a:r>
          </a:p>
        </p:txBody>
      </p:sp>
      <p:pic>
        <p:nvPicPr>
          <p:cNvPr id="13" name="Picture 2" descr="C:\Users\hodapp\Desktop\Ford_fertigung_19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6328" y="1899768"/>
            <a:ext cx="1194197" cy="932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descr="C:\Users\hodapp\Desktop\643px-Dampfma_g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9807" y="2551195"/>
            <a:ext cx="1026319" cy="956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descr="C:\Users\hodapp\Desktop\Industrierobot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9565" y="1079519"/>
            <a:ext cx="1076325" cy="1075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9785" y="758139"/>
            <a:ext cx="1345406" cy="7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feld 15"/>
          <p:cNvSpPr txBox="1"/>
          <p:nvPr/>
        </p:nvSpPr>
        <p:spPr>
          <a:xfrm>
            <a:off x="1952539" y="4083502"/>
            <a:ext cx="756938" cy="230832"/>
          </a:xfrm>
          <a:prstGeom prst="rect">
            <a:avLst/>
          </a:prstGeom>
          <a:noFill/>
        </p:spPr>
        <p:txBody>
          <a:bodyPr wrap="none">
            <a:spAutoFit/>
          </a:bodyPr>
          <a:lstStyle/>
          <a:p>
            <a:pPr>
              <a:defRPr/>
            </a:pPr>
            <a:r>
              <a:rPr lang="en-US" sz="900" b="1" kern="0" dirty="0">
                <a:solidFill>
                  <a:sysClr val="window" lastClr="FFFFFF"/>
                </a:solidFill>
                <a:latin typeface="Frutiger 45 Light" pitchFamily="34" charset="0"/>
                <a:ea typeface="ＭＳ Ｐゴシック" pitchFamily="1" charset="-128"/>
              </a:rPr>
              <a:t>Industry 1.0</a:t>
            </a:r>
          </a:p>
        </p:txBody>
      </p:sp>
      <p:sp>
        <p:nvSpPr>
          <p:cNvPr id="18" name="Textfeld 16"/>
          <p:cNvSpPr txBox="1"/>
          <p:nvPr/>
        </p:nvSpPr>
        <p:spPr>
          <a:xfrm>
            <a:off x="5094471" y="4083462"/>
            <a:ext cx="756938" cy="230832"/>
          </a:xfrm>
          <a:prstGeom prst="rect">
            <a:avLst/>
          </a:prstGeom>
          <a:noFill/>
        </p:spPr>
        <p:txBody>
          <a:bodyPr wrap="none">
            <a:spAutoFit/>
          </a:bodyPr>
          <a:lstStyle/>
          <a:p>
            <a:pPr>
              <a:defRPr/>
            </a:pPr>
            <a:r>
              <a:rPr lang="en-US" sz="900" b="1" kern="0" dirty="0">
                <a:solidFill>
                  <a:sysClr val="window" lastClr="FFFFFF"/>
                </a:solidFill>
                <a:latin typeface="Frutiger 45 Light" pitchFamily="34" charset="0"/>
                <a:ea typeface="ＭＳ Ｐゴシック" pitchFamily="1" charset="-128"/>
              </a:rPr>
              <a:t>Industry 3.0</a:t>
            </a:r>
          </a:p>
        </p:txBody>
      </p:sp>
      <p:sp>
        <p:nvSpPr>
          <p:cNvPr id="19" name="Textfeld 17"/>
          <p:cNvSpPr txBox="1"/>
          <p:nvPr/>
        </p:nvSpPr>
        <p:spPr>
          <a:xfrm>
            <a:off x="3567153" y="4083501"/>
            <a:ext cx="756938" cy="230832"/>
          </a:xfrm>
          <a:prstGeom prst="rect">
            <a:avLst/>
          </a:prstGeom>
          <a:noFill/>
        </p:spPr>
        <p:txBody>
          <a:bodyPr wrap="none">
            <a:spAutoFit/>
          </a:bodyPr>
          <a:lstStyle/>
          <a:p>
            <a:pPr>
              <a:defRPr/>
            </a:pPr>
            <a:r>
              <a:rPr lang="en-US" sz="900" b="1" kern="0" dirty="0">
                <a:solidFill>
                  <a:sysClr val="window" lastClr="FFFFFF"/>
                </a:solidFill>
                <a:latin typeface="Frutiger 45 Light" pitchFamily="34" charset="0"/>
                <a:ea typeface="ＭＳ Ｐゴシック" pitchFamily="1" charset="-128"/>
              </a:rPr>
              <a:t>Industry 2.0</a:t>
            </a:r>
          </a:p>
        </p:txBody>
      </p:sp>
      <p:cxnSp>
        <p:nvCxnSpPr>
          <p:cNvPr id="20" name="Gerade Verbindung mit Pfeil 78"/>
          <p:cNvCxnSpPr>
            <a:cxnSpLocks noChangeShapeType="1"/>
          </p:cNvCxnSpPr>
          <p:nvPr/>
        </p:nvCxnSpPr>
        <p:spPr bwMode="auto">
          <a:xfrm>
            <a:off x="3142326" y="2896596"/>
            <a:ext cx="6379" cy="1395507"/>
          </a:xfrm>
          <a:prstGeom prst="straightConnector1">
            <a:avLst/>
          </a:prstGeom>
          <a:ln>
            <a:headEnd/>
            <a:tailEnd type="arrow" w="med" len="med"/>
          </a:ln>
        </p:spPr>
        <p:style>
          <a:lnRef idx="2">
            <a:schemeClr val="accent2"/>
          </a:lnRef>
          <a:fillRef idx="0">
            <a:schemeClr val="accent2"/>
          </a:fillRef>
          <a:effectRef idx="1">
            <a:schemeClr val="accent2"/>
          </a:effectRef>
          <a:fontRef idx="minor">
            <a:schemeClr val="tx1"/>
          </a:fontRef>
        </p:style>
      </p:cxnSp>
      <p:cxnSp>
        <p:nvCxnSpPr>
          <p:cNvPr id="21" name="Gerade Verbindung mit Pfeil 78"/>
          <p:cNvCxnSpPr>
            <a:cxnSpLocks noChangeShapeType="1"/>
          </p:cNvCxnSpPr>
          <p:nvPr/>
        </p:nvCxnSpPr>
        <p:spPr bwMode="auto">
          <a:xfrm>
            <a:off x="4736986" y="2199327"/>
            <a:ext cx="0" cy="2092777"/>
          </a:xfrm>
          <a:prstGeom prst="straightConnector1">
            <a:avLst/>
          </a:prstGeom>
          <a:ln>
            <a:headEnd/>
            <a:tailEnd type="arrow" w="med" len="med"/>
          </a:ln>
        </p:spPr>
        <p:style>
          <a:lnRef idx="2">
            <a:schemeClr val="accent2"/>
          </a:lnRef>
          <a:fillRef idx="0">
            <a:schemeClr val="accent2"/>
          </a:fillRef>
          <a:effectRef idx="1">
            <a:schemeClr val="accent2"/>
          </a:effectRef>
          <a:fontRef idx="minor">
            <a:schemeClr val="tx1"/>
          </a:fontRef>
        </p:style>
      </p:cxnSp>
      <p:cxnSp>
        <p:nvCxnSpPr>
          <p:cNvPr id="22" name="Gerade Verbindung mit Pfeil 78"/>
          <p:cNvCxnSpPr>
            <a:cxnSpLocks noChangeShapeType="1"/>
          </p:cNvCxnSpPr>
          <p:nvPr/>
        </p:nvCxnSpPr>
        <p:spPr bwMode="auto">
          <a:xfrm>
            <a:off x="1547665" y="3579733"/>
            <a:ext cx="0" cy="712370"/>
          </a:xfrm>
          <a:prstGeom prst="straightConnector1">
            <a:avLst/>
          </a:prstGeom>
          <a:ln>
            <a:headEnd/>
            <a:tailEnd type="arrow" w="med" len="med"/>
          </a:ln>
        </p:spPr>
        <p:style>
          <a:lnRef idx="1">
            <a:schemeClr val="accent2"/>
          </a:lnRef>
          <a:fillRef idx="0">
            <a:schemeClr val="accent2"/>
          </a:fillRef>
          <a:effectRef idx="0">
            <a:schemeClr val="accent2"/>
          </a:effectRef>
          <a:fontRef idx="minor">
            <a:schemeClr val="tx1"/>
          </a:fontRef>
        </p:style>
      </p:cxnSp>
      <p:sp>
        <p:nvSpPr>
          <p:cNvPr id="23" name="Textfeld 21"/>
          <p:cNvSpPr txBox="1"/>
          <p:nvPr/>
        </p:nvSpPr>
        <p:spPr>
          <a:xfrm>
            <a:off x="6529006" y="4079616"/>
            <a:ext cx="756938" cy="230832"/>
          </a:xfrm>
          <a:prstGeom prst="rect">
            <a:avLst/>
          </a:prstGeom>
          <a:noFill/>
        </p:spPr>
        <p:txBody>
          <a:bodyPr wrap="none">
            <a:spAutoFit/>
          </a:bodyPr>
          <a:lstStyle/>
          <a:p>
            <a:pPr>
              <a:defRPr/>
            </a:pPr>
            <a:r>
              <a:rPr lang="en-US" sz="900" b="1" kern="0" dirty="0">
                <a:solidFill>
                  <a:sysClr val="window" lastClr="FFFFFF"/>
                </a:solidFill>
                <a:latin typeface="Frutiger 45 Light" pitchFamily="34" charset="0"/>
                <a:ea typeface="ＭＳ Ｐゴシック" pitchFamily="1" charset="-128"/>
              </a:rPr>
              <a:t>Industry 4.0</a:t>
            </a:r>
          </a:p>
        </p:txBody>
      </p:sp>
      <p:cxnSp>
        <p:nvCxnSpPr>
          <p:cNvPr id="24" name="Gerade Verbindung mit Pfeil 83"/>
          <p:cNvCxnSpPr>
            <a:cxnSpLocks noChangeShapeType="1"/>
          </p:cNvCxnSpPr>
          <p:nvPr/>
        </p:nvCxnSpPr>
        <p:spPr bwMode="auto">
          <a:xfrm flipV="1">
            <a:off x="7708776" y="2288918"/>
            <a:ext cx="0" cy="608409"/>
          </a:xfrm>
          <a:prstGeom prst="straightConnector1">
            <a:avLst/>
          </a:prstGeom>
          <a:ln>
            <a:headEnd/>
            <a:tailEnd type="arrow" w="med" len="med"/>
          </a:ln>
        </p:spPr>
        <p:style>
          <a:lnRef idx="1">
            <a:schemeClr val="dk1"/>
          </a:lnRef>
          <a:fillRef idx="0">
            <a:schemeClr val="dk1"/>
          </a:fillRef>
          <a:effectRef idx="0">
            <a:schemeClr val="dk1"/>
          </a:effectRef>
          <a:fontRef idx="minor">
            <a:schemeClr val="tx1"/>
          </a:fontRef>
        </p:style>
      </p:cxnSp>
      <p:sp>
        <p:nvSpPr>
          <p:cNvPr id="25" name="Textfeld 84"/>
          <p:cNvSpPr txBox="1">
            <a:spLocks noChangeArrowheads="1"/>
          </p:cNvSpPr>
          <p:nvPr/>
        </p:nvSpPr>
        <p:spPr bwMode="auto">
          <a:xfrm rot="-5400000">
            <a:off x="7018214" y="3391850"/>
            <a:ext cx="13811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Font typeface="Times" panose="02020603050405020304" pitchFamily="18" charset="0"/>
              <a:buNone/>
            </a:pPr>
            <a:r>
              <a:rPr lang="de-DE" altLang="de-DE" sz="900" b="1" dirty="0">
                <a:latin typeface="Frutiger 45 Light" charset="0"/>
              </a:rPr>
              <a:t>Level </a:t>
            </a:r>
            <a:r>
              <a:rPr lang="de-DE" altLang="de-DE" sz="900" b="1" dirty="0" err="1">
                <a:latin typeface="Frutiger 45 Light" charset="0"/>
              </a:rPr>
              <a:t>of</a:t>
            </a:r>
            <a:r>
              <a:rPr lang="de-DE" altLang="de-DE" sz="900" b="1" dirty="0">
                <a:latin typeface="Frutiger 45 Light" charset="0"/>
              </a:rPr>
              <a:t> </a:t>
            </a:r>
            <a:r>
              <a:rPr lang="de-DE" altLang="de-DE" sz="900" b="1" dirty="0" err="1">
                <a:latin typeface="Frutiger 45 Light" charset="0"/>
              </a:rPr>
              <a:t>complexity</a:t>
            </a:r>
            <a:endParaRPr lang="de-DE" altLang="de-DE" sz="900" b="1" dirty="0">
              <a:latin typeface="Frutiger 45 Light" charset="0"/>
            </a:endParaRPr>
          </a:p>
        </p:txBody>
      </p:sp>
      <p:sp>
        <p:nvSpPr>
          <p:cNvPr id="26" name="Textfeld 82"/>
          <p:cNvSpPr txBox="1">
            <a:spLocks noChangeArrowheads="1"/>
          </p:cNvSpPr>
          <p:nvPr/>
        </p:nvSpPr>
        <p:spPr bwMode="auto">
          <a:xfrm>
            <a:off x="6697398" y="4295866"/>
            <a:ext cx="47961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Font typeface="Times" panose="02020603050405020304" pitchFamily="18" charset="0"/>
              <a:buNone/>
            </a:pPr>
            <a:r>
              <a:rPr lang="en-US" altLang="de-DE" sz="900" b="1" dirty="0">
                <a:latin typeface="Frutiger 45 Light" charset="0"/>
              </a:rPr>
              <a:t>Today</a:t>
            </a:r>
          </a:p>
        </p:txBody>
      </p:sp>
      <p:sp>
        <p:nvSpPr>
          <p:cNvPr id="27" name="Textfeld 26"/>
          <p:cNvSpPr txBox="1">
            <a:spLocks noChangeArrowheads="1"/>
          </p:cNvSpPr>
          <p:nvPr/>
        </p:nvSpPr>
        <p:spPr bwMode="auto">
          <a:xfrm>
            <a:off x="6864107" y="4518930"/>
            <a:ext cx="1016625"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37931725" indent="-37474525">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Font typeface="Times" panose="02020603050405020304" pitchFamily="18" charset="0"/>
              <a:buNone/>
            </a:pPr>
            <a:r>
              <a:rPr lang="de-DE" altLang="de-DE" sz="675" dirty="0">
                <a:latin typeface="+mn-lt"/>
              </a:rPr>
              <a:t>Source: DFKI/Bauer IAO</a:t>
            </a:r>
          </a:p>
        </p:txBody>
      </p:sp>
    </p:spTree>
    <p:extLst>
      <p:ext uri="{BB962C8B-B14F-4D97-AF65-F5344CB8AC3E}">
        <p14:creationId xmlns:p14="http://schemas.microsoft.com/office/powerpoint/2010/main" val="42904861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Rectangle 6"/>
          <p:cNvSpPr>
            <a:spLocks noGrp="1" noChangeArrowheads="1"/>
          </p:cNvSpPr>
          <p:nvPr>
            <p:ph type="title"/>
          </p:nvPr>
        </p:nvSpPr>
        <p:spPr>
          <a:xfrm>
            <a:off x="1494065" y="159365"/>
            <a:ext cx="6174581" cy="967404"/>
          </a:xfrm>
        </p:spPr>
        <p:txBody>
          <a:bodyPr>
            <a:normAutofit fontScale="90000"/>
          </a:bodyPr>
          <a:lstStyle/>
          <a:p>
            <a:r>
              <a:rPr lang="en-GB" dirty="0"/>
              <a:t>Phases of earlier 3 Industrial Revolutions</a:t>
            </a:r>
            <a:endParaRPr lang="en-US" sz="1950" dirty="0"/>
          </a:p>
        </p:txBody>
      </p:sp>
      <p:sp>
        <p:nvSpPr>
          <p:cNvPr id="51207" name="Rectangle 7"/>
          <p:cNvSpPr>
            <a:spLocks noGrp="1" noChangeArrowheads="1"/>
          </p:cNvSpPr>
          <p:nvPr>
            <p:ph type="body" idx="1"/>
          </p:nvPr>
        </p:nvSpPr>
        <p:spPr>
          <a:xfrm>
            <a:off x="1436800" y="1491630"/>
            <a:ext cx="6231846" cy="2525101"/>
          </a:xfrm>
        </p:spPr>
        <p:txBody>
          <a:bodyPr vert="horz" wrap="square" lIns="54000" tIns="54000" rIns="54000" bIns="54000" rtlCol="0">
            <a:spAutoFit/>
          </a:bodyPr>
          <a:lstStyle/>
          <a:p>
            <a:pPr>
              <a:lnSpc>
                <a:spcPct val="150000"/>
              </a:lnSpc>
              <a:spcBef>
                <a:spcPts val="0"/>
              </a:spcBef>
              <a:spcAft>
                <a:spcPts val="450"/>
              </a:spcAft>
              <a:buClr>
                <a:srgbClr val="F04C3E"/>
              </a:buClr>
              <a:buSzPct val="150000"/>
              <a:buFont typeface="+mj-lt"/>
              <a:buAutoNum type="arabicPeriod"/>
            </a:pPr>
            <a:r>
              <a:rPr lang="en-US" sz="1500" dirty="0"/>
              <a:t>1760 to 1840 - Ushered in Mechanical production; railways and steam engine</a:t>
            </a:r>
          </a:p>
          <a:p>
            <a:pPr>
              <a:lnSpc>
                <a:spcPct val="150000"/>
              </a:lnSpc>
              <a:spcBef>
                <a:spcPts val="0"/>
              </a:spcBef>
              <a:spcAft>
                <a:spcPts val="450"/>
              </a:spcAft>
              <a:buClr>
                <a:srgbClr val="F04C3E"/>
              </a:buClr>
              <a:buSzPct val="150000"/>
              <a:buFont typeface="+mj-lt"/>
              <a:buAutoNum type="arabicPeriod"/>
            </a:pPr>
            <a:r>
              <a:rPr lang="en-US" sz="1500" dirty="0"/>
              <a:t>1870 to 1940 - Mass production; electricity and assembly line</a:t>
            </a:r>
          </a:p>
          <a:p>
            <a:pPr>
              <a:lnSpc>
                <a:spcPct val="150000"/>
              </a:lnSpc>
              <a:spcBef>
                <a:spcPts val="0"/>
              </a:spcBef>
              <a:spcAft>
                <a:spcPts val="450"/>
              </a:spcAft>
              <a:buClr>
                <a:srgbClr val="F04C3E"/>
              </a:buClr>
              <a:buSzPct val="150000"/>
              <a:buFont typeface="+mj-lt"/>
              <a:buAutoNum type="arabicPeriod"/>
            </a:pPr>
            <a:r>
              <a:rPr lang="en-US" sz="1500" dirty="0"/>
              <a:t>1960 to 2010 - Computers; semi conductors, main frame computing, personal devices, internet</a:t>
            </a:r>
          </a:p>
          <a:p>
            <a:pPr>
              <a:spcBef>
                <a:spcPts val="0"/>
              </a:spcBef>
              <a:spcAft>
                <a:spcPts val="450"/>
              </a:spcAft>
              <a:buClr>
                <a:schemeClr val="bg1"/>
              </a:buClr>
              <a:buSzPct val="80000"/>
              <a:buFont typeface="+mj-lt"/>
              <a:buAutoNum type="arabicPeriod"/>
            </a:pPr>
            <a:endParaRPr lang="en-US"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3199" r="2148" b="66099"/>
          <a:stretch/>
        </p:blipFill>
        <p:spPr>
          <a:xfrm>
            <a:off x="1128712" y="3219821"/>
            <a:ext cx="6872288" cy="1380753"/>
          </a:xfrm>
          <a:prstGeom prst="rect">
            <a:avLst/>
          </a:prstGeom>
        </p:spPr>
      </p:pic>
    </p:spTree>
    <p:extLst>
      <p:ext uri="{BB962C8B-B14F-4D97-AF65-F5344CB8AC3E}">
        <p14:creationId xmlns:p14="http://schemas.microsoft.com/office/powerpoint/2010/main" val="13517819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3925" y="411509"/>
            <a:ext cx="7886700" cy="582663"/>
          </a:xfrm>
        </p:spPr>
        <p:txBody>
          <a:bodyPr/>
          <a:lstStyle/>
          <a:p>
            <a:pPr algn="ctr"/>
            <a:r>
              <a:rPr lang="en-GB" sz="2700" b="1" u="sng" dirty="0">
                <a:latin typeface="+mn-lt"/>
              </a:rPr>
              <a:t>Introduction to Industry 4.0</a:t>
            </a:r>
          </a:p>
        </p:txBody>
      </p:sp>
      <p:sp>
        <p:nvSpPr>
          <p:cNvPr id="6" name="Content Placeholder 5"/>
          <p:cNvSpPr>
            <a:spLocks noGrp="1"/>
          </p:cNvSpPr>
          <p:nvPr>
            <p:ph idx="1"/>
          </p:nvPr>
        </p:nvSpPr>
        <p:spPr>
          <a:xfrm>
            <a:off x="1115616" y="1635646"/>
            <a:ext cx="7416824" cy="1584176"/>
          </a:xfrm>
        </p:spPr>
        <p:txBody>
          <a:bodyPr>
            <a:noAutofit/>
          </a:bodyPr>
          <a:lstStyle/>
          <a:p>
            <a:r>
              <a:rPr lang="en-IN" sz="1600" dirty="0"/>
              <a:t>It is current trend of </a:t>
            </a:r>
            <a:r>
              <a:rPr lang="en-IN" sz="1600" dirty="0">
                <a:hlinkClick r:id="rId2" tooltip="Automation"/>
              </a:rPr>
              <a:t>automation</a:t>
            </a:r>
            <a:r>
              <a:rPr lang="en-IN" sz="1600" dirty="0"/>
              <a:t> and data exchange in </a:t>
            </a:r>
            <a:r>
              <a:rPr lang="en-IN" sz="1600" u="sng" dirty="0">
                <a:solidFill>
                  <a:srgbClr val="0070C0"/>
                </a:solidFill>
              </a:rPr>
              <a:t>manufacturing technologies</a:t>
            </a:r>
            <a:r>
              <a:rPr lang="en-IN" sz="1600" u="sng" dirty="0"/>
              <a:t>.</a:t>
            </a:r>
          </a:p>
          <a:p>
            <a:endParaRPr lang="en-IN" sz="1600" dirty="0"/>
          </a:p>
          <a:p>
            <a:pPr algn="just"/>
            <a:r>
              <a:rPr lang="en-US" sz="1600" dirty="0"/>
              <a:t>It enables a company to achieve operational excellence by utilizing resources to the maximum level.</a:t>
            </a:r>
          </a:p>
          <a:p>
            <a:pPr algn="just"/>
            <a:endParaRPr lang="en-US" sz="1600" dirty="0">
              <a:hlinkClick r:id="" action="ppaction://noaction"/>
            </a:endParaRPr>
          </a:p>
          <a:p>
            <a:pPr algn="just"/>
            <a:r>
              <a:rPr lang="en-US" sz="1600" dirty="0">
                <a:hlinkClick r:id="" action="ppaction://noaction"/>
              </a:rPr>
              <a:t>Big data</a:t>
            </a:r>
            <a:r>
              <a:rPr lang="en-US" sz="1600" dirty="0"/>
              <a:t> </a:t>
            </a:r>
            <a:r>
              <a:rPr lang="en-US" sz="1600" dirty="0">
                <a:hlinkClick r:id="rId3" tooltip="Analytics"/>
              </a:rPr>
              <a:t>analytics</a:t>
            </a:r>
            <a:r>
              <a:rPr lang="en-US" sz="1600" dirty="0"/>
              <a:t> will help early detection of defects and production failures, thus enabling their prevention hence increases productivity, &amp; quality. </a:t>
            </a:r>
            <a:endParaRPr lang="en-GB" sz="1600" dirty="0"/>
          </a:p>
        </p:txBody>
      </p:sp>
    </p:spTree>
    <p:extLst>
      <p:ext uri="{BB962C8B-B14F-4D97-AF65-F5344CB8AC3E}">
        <p14:creationId xmlns:p14="http://schemas.microsoft.com/office/powerpoint/2010/main" val="146266316"/>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arn(inVertic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arn(inVertical)">
                                      <p:cBhvr>
                                        <p:cTn id="1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5727724" cy="369332"/>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FUTURE OF OPERATIONS MANAGEMENT-Contents </a:t>
            </a:r>
          </a:p>
        </p:txBody>
      </p:sp>
      <p:sp>
        <p:nvSpPr>
          <p:cNvPr id="3" name="Rectangle 2">
            <a:extLst>
              <a:ext uri="{FF2B5EF4-FFF2-40B4-BE49-F238E27FC236}">
                <a16:creationId xmlns:a16="http://schemas.microsoft.com/office/drawing/2014/main" id="{0B8B9EA8-4D46-4762-AA10-ACBAA940E371}"/>
              </a:ext>
            </a:extLst>
          </p:cNvPr>
          <p:cNvSpPr/>
          <p:nvPr/>
        </p:nvSpPr>
        <p:spPr>
          <a:xfrm>
            <a:off x="2078633" y="1145994"/>
            <a:ext cx="6093767" cy="369332"/>
          </a:xfrm>
          <a:prstGeom prst="rect">
            <a:avLst/>
          </a:prstGeom>
        </p:spPr>
        <p:txBody>
          <a:bodyPr wrap="square">
            <a:spAutoFit/>
          </a:bodyPr>
          <a:lstStyle/>
          <a:p>
            <a:r>
              <a:rPr lang="en-US" b="1" dirty="0">
                <a:latin typeface="Helvetica Neue" charset="0"/>
              </a:rPr>
              <a:t>Evolution Of Operation Management</a:t>
            </a:r>
            <a:endParaRPr lang="en-IN" dirty="0"/>
          </a:p>
        </p:txBody>
      </p:sp>
      <p:pic>
        <p:nvPicPr>
          <p:cNvPr id="6" name="Picture 2">
            <a:extLst>
              <a:ext uri="{FF2B5EF4-FFF2-40B4-BE49-F238E27FC236}">
                <a16:creationId xmlns:a16="http://schemas.microsoft.com/office/drawing/2014/main" id="{055AC2C6-1C0A-4708-8C25-F723D27597B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3" y="998108"/>
            <a:ext cx="684092" cy="68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13CD52E3-86C2-4C87-A3C9-A48CBE5C8761}"/>
              </a:ext>
            </a:extLst>
          </p:cNvPr>
          <p:cNvSpPr/>
          <p:nvPr/>
        </p:nvSpPr>
        <p:spPr>
          <a:xfrm>
            <a:off x="2267744" y="2355726"/>
            <a:ext cx="2448272" cy="369332"/>
          </a:xfrm>
          <a:prstGeom prst="rect">
            <a:avLst/>
          </a:prstGeom>
        </p:spPr>
        <p:txBody>
          <a:bodyPr wrap="square">
            <a:spAutoFit/>
          </a:bodyPr>
          <a:lstStyle/>
          <a:p>
            <a:pPr>
              <a:spcBef>
                <a:spcPct val="0"/>
              </a:spcBef>
              <a:buFontTx/>
              <a:buNone/>
            </a:pPr>
            <a:r>
              <a:rPr lang="en-US" altLang="en-US" b="1" dirty="0">
                <a:latin typeface="Helvetica Neue" charset="0"/>
              </a:rPr>
              <a:t>Circular Economy</a:t>
            </a:r>
          </a:p>
        </p:txBody>
      </p:sp>
      <p:pic>
        <p:nvPicPr>
          <p:cNvPr id="8" name="Picture 3">
            <a:extLst>
              <a:ext uri="{FF2B5EF4-FFF2-40B4-BE49-F238E27FC236}">
                <a16:creationId xmlns:a16="http://schemas.microsoft.com/office/drawing/2014/main" id="{A8B129BC-32C7-4325-A05E-5380404B1C8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2110154"/>
            <a:ext cx="706776" cy="70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0AF91A0D-787A-4E1F-A769-A09742F6C7C8}"/>
              </a:ext>
            </a:extLst>
          </p:cNvPr>
          <p:cNvSpPr/>
          <p:nvPr/>
        </p:nvSpPr>
        <p:spPr>
          <a:xfrm>
            <a:off x="2411760" y="3507853"/>
            <a:ext cx="5040560" cy="369332"/>
          </a:xfrm>
          <a:prstGeom prst="rect">
            <a:avLst/>
          </a:prstGeom>
        </p:spPr>
        <p:txBody>
          <a:bodyPr wrap="square">
            <a:spAutoFit/>
          </a:bodyPr>
          <a:lstStyle/>
          <a:p>
            <a:pPr>
              <a:spcBef>
                <a:spcPct val="0"/>
              </a:spcBef>
              <a:buFontTx/>
              <a:buNone/>
            </a:pPr>
            <a:r>
              <a:rPr lang="en-US" altLang="en-US" b="1" dirty="0">
                <a:latin typeface="Helvetica Neue" charset="0"/>
              </a:rPr>
              <a:t>Industry 4.0</a:t>
            </a:r>
          </a:p>
        </p:txBody>
      </p:sp>
      <p:pic>
        <p:nvPicPr>
          <p:cNvPr id="11" name="Picture 4">
            <a:extLst>
              <a:ext uri="{FF2B5EF4-FFF2-40B4-BE49-F238E27FC236}">
                <a16:creationId xmlns:a16="http://schemas.microsoft.com/office/drawing/2014/main" id="{515EE8C5-C1B8-4C41-8CBD-D97DFE39CFA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04727" y="3284206"/>
            <a:ext cx="706776" cy="7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5446569"/>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Did not exist in 2006</a:t>
            </a:r>
            <a:endParaRPr lang="en-IN" dirty="0"/>
          </a:p>
        </p:txBody>
      </p:sp>
      <p:sp>
        <p:nvSpPr>
          <p:cNvPr id="3" name="Content Placeholder 2"/>
          <p:cNvSpPr>
            <a:spLocks noGrp="1"/>
          </p:cNvSpPr>
          <p:nvPr>
            <p:ph idx="1"/>
          </p:nvPr>
        </p:nvSpPr>
        <p:spPr>
          <a:xfrm>
            <a:off x="1507002" y="1347614"/>
            <a:ext cx="2284241" cy="3137820"/>
          </a:xfrm>
        </p:spPr>
        <p:txBody>
          <a:bodyPr>
            <a:normAutofit fontScale="55000" lnSpcReduction="20000"/>
          </a:bodyPr>
          <a:lstStyle/>
          <a:p>
            <a:pPr>
              <a:lnSpc>
                <a:spcPct val="150000"/>
              </a:lnSpc>
            </a:pPr>
            <a:r>
              <a:rPr lang="en-US" dirty="0"/>
              <a:t>iPhone</a:t>
            </a:r>
          </a:p>
          <a:p>
            <a:pPr>
              <a:lnSpc>
                <a:spcPct val="150000"/>
              </a:lnSpc>
            </a:pPr>
            <a:r>
              <a:rPr lang="en-US" dirty="0"/>
              <a:t>iPad</a:t>
            </a:r>
          </a:p>
          <a:p>
            <a:pPr>
              <a:lnSpc>
                <a:spcPct val="150000"/>
              </a:lnSpc>
            </a:pPr>
            <a:r>
              <a:rPr lang="en-US" dirty="0"/>
              <a:t>Kindle</a:t>
            </a:r>
          </a:p>
          <a:p>
            <a:pPr>
              <a:lnSpc>
                <a:spcPct val="150000"/>
              </a:lnSpc>
            </a:pPr>
            <a:r>
              <a:rPr lang="en-US" dirty="0"/>
              <a:t>4G</a:t>
            </a:r>
          </a:p>
          <a:p>
            <a:pPr>
              <a:lnSpc>
                <a:spcPct val="150000"/>
              </a:lnSpc>
            </a:pPr>
            <a:r>
              <a:rPr lang="en-US" dirty="0"/>
              <a:t>Uber</a:t>
            </a:r>
          </a:p>
          <a:p>
            <a:pPr>
              <a:lnSpc>
                <a:spcPct val="150000"/>
              </a:lnSpc>
            </a:pPr>
            <a:r>
              <a:rPr lang="en-US" dirty="0"/>
              <a:t>Airbnb</a:t>
            </a:r>
          </a:p>
          <a:p>
            <a:pPr>
              <a:lnSpc>
                <a:spcPct val="150000"/>
              </a:lnSpc>
            </a:pPr>
            <a:r>
              <a:rPr lang="en-US" dirty="0"/>
              <a:t>Android</a:t>
            </a:r>
          </a:p>
          <a:p>
            <a:endParaRPr lang="en-IN" dirty="0"/>
          </a:p>
        </p:txBody>
      </p:sp>
      <p:sp>
        <p:nvSpPr>
          <p:cNvPr id="6" name="Content Placeholder 2"/>
          <p:cNvSpPr txBox="1">
            <a:spLocks/>
          </p:cNvSpPr>
          <p:nvPr/>
        </p:nvSpPr>
        <p:spPr>
          <a:xfrm>
            <a:off x="5219115" y="961934"/>
            <a:ext cx="2284241" cy="35235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800" dirty="0"/>
              <a:t>p</a:t>
            </a:r>
          </a:p>
        </p:txBody>
      </p:sp>
    </p:spTree>
    <p:extLst>
      <p:ext uri="{BB962C8B-B14F-4D97-AF65-F5344CB8AC3E}">
        <p14:creationId xmlns:p14="http://schemas.microsoft.com/office/powerpoint/2010/main" val="26674834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to reach 100 Million customers</a:t>
            </a:r>
            <a:endParaRPr lang="en-IN" dirty="0"/>
          </a:p>
        </p:txBody>
      </p:sp>
      <p:sp>
        <p:nvSpPr>
          <p:cNvPr id="3" name="Content Placeholder 2"/>
          <p:cNvSpPr>
            <a:spLocks noGrp="1"/>
          </p:cNvSpPr>
          <p:nvPr>
            <p:ph idx="1"/>
          </p:nvPr>
        </p:nvSpPr>
        <p:spPr/>
        <p:txBody>
          <a:bodyPr>
            <a:normAutofit fontScale="70000" lnSpcReduction="20000"/>
          </a:bodyPr>
          <a:lstStyle/>
          <a:p>
            <a:pPr>
              <a:lnSpc>
                <a:spcPct val="200000"/>
              </a:lnSpc>
            </a:pPr>
            <a:r>
              <a:rPr lang="en-US" dirty="0"/>
              <a:t>Telephone  75 Years</a:t>
            </a:r>
          </a:p>
          <a:p>
            <a:pPr>
              <a:lnSpc>
                <a:spcPct val="200000"/>
              </a:lnSpc>
            </a:pPr>
            <a:r>
              <a:rPr lang="en-US" dirty="0"/>
              <a:t> Web	7 Years</a:t>
            </a:r>
          </a:p>
          <a:p>
            <a:pPr>
              <a:lnSpc>
                <a:spcPct val="200000"/>
              </a:lnSpc>
            </a:pPr>
            <a:r>
              <a:rPr lang="en-US" dirty="0"/>
              <a:t>Facebook	4 Years</a:t>
            </a:r>
          </a:p>
          <a:p>
            <a:pPr>
              <a:lnSpc>
                <a:spcPct val="200000"/>
              </a:lnSpc>
            </a:pPr>
            <a:r>
              <a:rPr lang="en-US" dirty="0"/>
              <a:t>Instagram 2 Years</a:t>
            </a:r>
          </a:p>
          <a:p>
            <a:pPr>
              <a:lnSpc>
                <a:spcPct val="200000"/>
              </a:lnSpc>
            </a:pPr>
            <a:r>
              <a:rPr lang="en-US" dirty="0" err="1"/>
              <a:t>Pokemon</a:t>
            </a:r>
            <a:r>
              <a:rPr lang="en-US" dirty="0"/>
              <a:t> Go 1 Month</a:t>
            </a:r>
            <a:endParaRPr lang="en-IN" dirty="0"/>
          </a:p>
        </p:txBody>
      </p:sp>
      <p:pic>
        <p:nvPicPr>
          <p:cNvPr id="1026" name="Picture 2" descr="https://i.ytimg.com/vi/uGI00HV7Cfw/maxresdefault.jpg">
            <a:hlinkClick r:id="rId2" action="ppaction://hlinkfil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7952" y="1480223"/>
            <a:ext cx="2883028" cy="1621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8738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Factory</a:t>
            </a:r>
            <a:endParaRPr lang="en-IN" dirty="0"/>
          </a:p>
        </p:txBody>
      </p:sp>
      <p:pic>
        <p:nvPicPr>
          <p:cNvPr id="5" name="Picture 4" descr="/wp-content/uploads/2015/06/3_736763.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596683" y="1144429"/>
            <a:ext cx="6108896" cy="2854643"/>
          </a:xfrm>
          <a:prstGeom prst="rect">
            <a:avLst/>
          </a:prstGeom>
          <a:noFill/>
          <a:ln>
            <a:noFill/>
          </a:ln>
        </p:spPr>
      </p:pic>
    </p:spTree>
    <p:extLst>
      <p:ext uri="{BB962C8B-B14F-4D97-AF65-F5344CB8AC3E}">
        <p14:creationId xmlns:p14="http://schemas.microsoft.com/office/powerpoint/2010/main" val="27003142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Tomorrow’s Factory</a:t>
            </a:r>
            <a:endParaRPr lang="en-IN" dirty="0"/>
          </a:p>
        </p:txBody>
      </p:sp>
      <p:pic>
        <p:nvPicPr>
          <p:cNvPr id="4" name="Picture 3" descr="/wp-content/uploads/2015/06/4_736764.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619672" y="987574"/>
            <a:ext cx="6172200" cy="3536906"/>
          </a:xfrm>
          <a:prstGeom prst="rect">
            <a:avLst/>
          </a:prstGeom>
          <a:noFill/>
          <a:ln>
            <a:noFill/>
          </a:ln>
        </p:spPr>
      </p:pic>
    </p:spTree>
    <p:extLst>
      <p:ext uri="{BB962C8B-B14F-4D97-AF65-F5344CB8AC3E}">
        <p14:creationId xmlns:p14="http://schemas.microsoft.com/office/powerpoint/2010/main" val="41323122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normAutofit fontScale="90000"/>
          </a:bodyPr>
          <a:lstStyle/>
          <a:p>
            <a:r>
              <a:rPr lang="en-US" dirty="0"/>
              <a:t>Industry 4.0</a:t>
            </a:r>
            <a:br>
              <a:rPr lang="en-US" dirty="0"/>
            </a:br>
            <a:r>
              <a:rPr lang="en-US" sz="1800" u="sng" dirty="0"/>
              <a:t>Six Design Principles</a:t>
            </a:r>
            <a:endParaRPr lang="en-IN" sz="1800" u="sng" dirty="0"/>
          </a:p>
        </p:txBody>
      </p:sp>
      <p:sp>
        <p:nvSpPr>
          <p:cNvPr id="3" name="Content Placeholder 2"/>
          <p:cNvSpPr>
            <a:spLocks noGrp="1"/>
          </p:cNvSpPr>
          <p:nvPr>
            <p:ph idx="1"/>
          </p:nvPr>
        </p:nvSpPr>
        <p:spPr>
          <a:xfrm>
            <a:off x="1357864" y="1275606"/>
            <a:ext cx="6428273" cy="3201034"/>
          </a:xfrm>
        </p:spPr>
        <p:txBody>
          <a:bodyPr>
            <a:normAutofit fontScale="92500" lnSpcReduction="10000"/>
          </a:bodyPr>
          <a:lstStyle/>
          <a:p>
            <a:pPr lvl="0"/>
            <a:r>
              <a:rPr lang="en-US" sz="1500" b="1" dirty="0"/>
              <a:t>Interoperability</a:t>
            </a:r>
            <a:r>
              <a:rPr lang="en-US" sz="1500" dirty="0"/>
              <a:t>: the ability of </a:t>
            </a:r>
            <a:r>
              <a:rPr lang="en-US" sz="1500" b="1" dirty="0"/>
              <a:t>cyber-physical systems</a:t>
            </a:r>
            <a:r>
              <a:rPr lang="en-US" sz="1500" dirty="0"/>
              <a:t> (i.e. work piece carriers, assembly stations and products), humans and Smart Factories to connect and communicate with each other via the </a:t>
            </a:r>
            <a:r>
              <a:rPr lang="en-US" sz="1500" b="1" dirty="0"/>
              <a:t>Internet of Things</a:t>
            </a:r>
            <a:r>
              <a:rPr lang="en-US" sz="1500" dirty="0"/>
              <a:t> and the </a:t>
            </a:r>
            <a:r>
              <a:rPr lang="en-US" sz="1500" b="1" dirty="0"/>
              <a:t>Internet of Services</a:t>
            </a:r>
            <a:endParaRPr lang="en-IN" sz="1500" dirty="0"/>
          </a:p>
          <a:p>
            <a:pPr lvl="0"/>
            <a:r>
              <a:rPr lang="en-US" sz="1500" b="1" dirty="0"/>
              <a:t>Virtualization</a:t>
            </a:r>
            <a:r>
              <a:rPr lang="en-US" sz="1500" dirty="0"/>
              <a:t>: a virtual copy of the Smart Factory which is created by linking sensor data (from monitoring physical processes) with virtual plant models and simulation models</a:t>
            </a:r>
            <a:endParaRPr lang="en-IN" sz="1500" dirty="0"/>
          </a:p>
          <a:p>
            <a:pPr lvl="0"/>
            <a:r>
              <a:rPr lang="en-US" sz="1500" b="1" dirty="0"/>
              <a:t>Decentralization</a:t>
            </a:r>
            <a:r>
              <a:rPr lang="en-US" sz="1500" dirty="0"/>
              <a:t>: the ability of </a:t>
            </a:r>
            <a:r>
              <a:rPr lang="en-US" sz="1500" b="1" dirty="0"/>
              <a:t>cyber-physical systems </a:t>
            </a:r>
            <a:r>
              <a:rPr lang="en-US" sz="1500" dirty="0"/>
              <a:t>within Smart Factories to make decisions on their own</a:t>
            </a:r>
            <a:endParaRPr lang="en-IN" sz="1500" dirty="0"/>
          </a:p>
          <a:p>
            <a:pPr lvl="0"/>
            <a:r>
              <a:rPr lang="en-US" sz="1500" b="1" dirty="0"/>
              <a:t>Real-Time Capability</a:t>
            </a:r>
            <a:r>
              <a:rPr lang="en-US" sz="1500" dirty="0"/>
              <a:t>: the capability to collect and analyze data and provide the insights immediately</a:t>
            </a:r>
            <a:endParaRPr lang="en-IN" sz="1500" dirty="0"/>
          </a:p>
          <a:p>
            <a:pPr lvl="0"/>
            <a:r>
              <a:rPr lang="en-US" sz="1500" b="1" dirty="0"/>
              <a:t>Service Orientation</a:t>
            </a:r>
            <a:r>
              <a:rPr lang="en-US" sz="1500" dirty="0"/>
              <a:t>: offering of services (of </a:t>
            </a:r>
            <a:r>
              <a:rPr lang="en-US" sz="1500" b="1" dirty="0"/>
              <a:t>cyber-physical systems</a:t>
            </a:r>
            <a:r>
              <a:rPr lang="en-US" sz="1500" dirty="0"/>
              <a:t>, humans and Smart Factories) via the </a:t>
            </a:r>
            <a:r>
              <a:rPr lang="en-US" sz="1500" b="1" dirty="0"/>
              <a:t>Internet of Services</a:t>
            </a:r>
            <a:endParaRPr lang="en-IN" sz="1500" dirty="0"/>
          </a:p>
          <a:p>
            <a:pPr lvl="0"/>
            <a:r>
              <a:rPr lang="en-US" sz="1500" b="1" dirty="0"/>
              <a:t>Modularity</a:t>
            </a:r>
            <a:r>
              <a:rPr lang="en-US" sz="1500" dirty="0"/>
              <a:t>: flexible adaptation of Smart Factories for changing requirements of individual modules</a:t>
            </a:r>
            <a:endParaRPr lang="en-IN" sz="1500" dirty="0"/>
          </a:p>
          <a:p>
            <a:endParaRPr lang="en-IN" sz="1500" dirty="0"/>
          </a:p>
        </p:txBody>
      </p:sp>
    </p:spTree>
    <p:extLst>
      <p:ext uri="{BB962C8B-B14F-4D97-AF65-F5344CB8AC3E}">
        <p14:creationId xmlns:p14="http://schemas.microsoft.com/office/powerpoint/2010/main" val="5593666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304798"/>
          </a:xfrm>
        </p:spPr>
        <p:txBody>
          <a:bodyPr>
            <a:normAutofit fontScale="90000"/>
          </a:bodyPr>
          <a:lstStyle/>
          <a:p>
            <a:r>
              <a:rPr lang="en-US" dirty="0"/>
              <a:t>Building blocks of Industry 4.0</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61785665"/>
              </p:ext>
            </p:extLst>
          </p:nvPr>
        </p:nvGraphicFramePr>
        <p:xfrm>
          <a:off x="1406769" y="699542"/>
          <a:ext cx="6182751"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522226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3557"/>
            <a:ext cx="8219256" cy="219671"/>
          </a:xfrm>
        </p:spPr>
        <p:txBody>
          <a:bodyPr>
            <a:normAutofit fontScale="90000"/>
          </a:bodyPr>
          <a:lstStyle/>
          <a:p>
            <a:r>
              <a:rPr lang="en-US" dirty="0"/>
              <a:t>Examples</a:t>
            </a:r>
            <a:br>
              <a:rPr lang="en-IN" dirty="0"/>
            </a:br>
            <a:r>
              <a:rPr lang="en-IN" sz="1800" dirty="0"/>
              <a:t>SIEMENS</a:t>
            </a:r>
            <a:br>
              <a:rPr lang="en-IN" dirty="0"/>
            </a:br>
            <a:endParaRPr lang="en-IN" dirty="0"/>
          </a:p>
        </p:txBody>
      </p:sp>
      <p:sp>
        <p:nvSpPr>
          <p:cNvPr id="4" name="Footer Placeholder 3"/>
          <p:cNvSpPr>
            <a:spLocks noGrp="1"/>
          </p:cNvSpPr>
          <p:nvPr>
            <p:ph type="ftr" sz="quarter" idx="11"/>
          </p:nvPr>
        </p:nvSpPr>
        <p:spPr>
          <a:xfrm>
            <a:off x="1485901" y="4543879"/>
            <a:ext cx="4240985" cy="166146"/>
          </a:xfrm>
        </p:spPr>
        <p:txBody>
          <a:bodyPr/>
          <a:lstStyle/>
          <a:p>
            <a:r>
              <a:rPr lang="en-GB" dirty="0">
                <a:solidFill>
                  <a:srgbClr val="808080"/>
                </a:solidFill>
              </a:rPr>
              <a:t>Source: Think Act: </a:t>
            </a:r>
            <a:r>
              <a:rPr lang="en-IN" dirty="0">
                <a:solidFill>
                  <a:srgbClr val="808080"/>
                </a:solidFill>
              </a:rPr>
              <a:t>INDUSTRY 4.0 The new industrial revolution How Europe will succeed</a:t>
            </a:r>
            <a:endParaRPr lang="en-GB" dirty="0">
              <a:solidFill>
                <a:srgbClr val="808080"/>
              </a:solidFill>
            </a:endParaRPr>
          </a:p>
        </p:txBody>
      </p:sp>
      <p:sp>
        <p:nvSpPr>
          <p:cNvPr id="5" name="TextBox 4"/>
          <p:cNvSpPr txBox="1"/>
          <p:nvPr/>
        </p:nvSpPr>
        <p:spPr>
          <a:xfrm>
            <a:off x="1485900" y="1419622"/>
            <a:ext cx="6686500" cy="2271391"/>
          </a:xfrm>
          <a:prstGeom prst="rect">
            <a:avLst/>
          </a:prstGeom>
          <a:noFill/>
        </p:spPr>
        <p:txBody>
          <a:bodyPr wrap="square" lIns="0" tIns="27432" rIns="0" bIns="0" rtlCol="0">
            <a:spAutoFit/>
          </a:bodyPr>
          <a:lstStyle/>
          <a:p>
            <a:pPr algn="just">
              <a:lnSpc>
                <a:spcPct val="200000"/>
              </a:lnSpc>
              <a:spcAft>
                <a:spcPts val="450"/>
              </a:spcAft>
              <a:buClr>
                <a:schemeClr val="accent2"/>
              </a:buClr>
              <a:buSzPct val="70000"/>
            </a:pPr>
            <a:r>
              <a:rPr lang="en-IN" sz="1500" dirty="0"/>
              <a:t>German manufacturing giant Siemens, an industrial user, is implementing an Industry 4.0 solution in medical engineering. For years, artificial knee and hip joints were standardized products, with engineers needing several days to customize them for patients. Now, new software and steering solutions enable Siemens to produce an implant within 3 to 4 hours.</a:t>
            </a:r>
          </a:p>
        </p:txBody>
      </p:sp>
    </p:spTree>
    <p:extLst>
      <p:ext uri="{BB962C8B-B14F-4D97-AF65-F5344CB8AC3E}">
        <p14:creationId xmlns:p14="http://schemas.microsoft.com/office/powerpoint/2010/main" val="229476762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Rectangle 6"/>
          <p:cNvSpPr>
            <a:spLocks noGrp="1" noChangeArrowheads="1"/>
          </p:cNvSpPr>
          <p:nvPr>
            <p:ph type="title"/>
          </p:nvPr>
        </p:nvSpPr>
        <p:spPr>
          <a:xfrm>
            <a:off x="1495426" y="160725"/>
            <a:ext cx="6174581" cy="645300"/>
          </a:xfrm>
        </p:spPr>
        <p:txBody>
          <a:bodyPr vert="horz" lIns="0" tIns="0" rIns="0" bIns="0" rtlCol="0" anchor="t" anchorCtr="0">
            <a:noAutofit/>
          </a:bodyPr>
          <a:lstStyle/>
          <a:p>
            <a:r>
              <a:rPr lang="en-US" dirty="0"/>
              <a:t>Impact</a:t>
            </a:r>
            <a:br>
              <a:rPr lang="en-US" dirty="0"/>
            </a:br>
            <a:r>
              <a:rPr lang="en-US" sz="1800" u="sng" dirty="0"/>
              <a:t>Business</a:t>
            </a:r>
            <a:br>
              <a:rPr lang="en-US" dirty="0"/>
            </a:br>
            <a:endParaRPr lang="en-US" dirty="0"/>
          </a:p>
        </p:txBody>
      </p:sp>
      <p:sp>
        <p:nvSpPr>
          <p:cNvPr id="51207" name="Rectangle 7"/>
          <p:cNvSpPr>
            <a:spLocks noGrp="1" noChangeArrowheads="1"/>
          </p:cNvSpPr>
          <p:nvPr>
            <p:ph type="body" idx="1"/>
          </p:nvPr>
        </p:nvSpPr>
        <p:spPr>
          <a:xfrm>
            <a:off x="1495425" y="1563638"/>
            <a:ext cx="6028903" cy="2044969"/>
          </a:xfrm>
        </p:spPr>
        <p:txBody>
          <a:bodyPr vert="horz" wrap="square" lIns="54000" tIns="54000" rIns="54000" bIns="54000" rtlCol="0" anchor="t" anchorCtr="0">
            <a:spAutoFit/>
          </a:bodyPr>
          <a:lstStyle/>
          <a:p>
            <a:pPr marL="266700" indent="0" algn="just">
              <a:lnSpc>
                <a:spcPct val="200000"/>
              </a:lnSpc>
              <a:spcBef>
                <a:spcPts val="0"/>
              </a:spcBef>
              <a:spcAft>
                <a:spcPts val="375"/>
              </a:spcAft>
              <a:buClr>
                <a:schemeClr val="bg1"/>
              </a:buClr>
              <a:buSzPct val="80000"/>
              <a:buNone/>
            </a:pPr>
            <a:r>
              <a:rPr lang="en-US" sz="1500" dirty="0"/>
              <a:t>Customer expectations</a:t>
            </a:r>
          </a:p>
          <a:p>
            <a:pPr marL="266700" indent="0" algn="just">
              <a:lnSpc>
                <a:spcPct val="200000"/>
              </a:lnSpc>
              <a:spcBef>
                <a:spcPts val="0"/>
              </a:spcBef>
              <a:spcAft>
                <a:spcPts val="375"/>
              </a:spcAft>
              <a:buClr>
                <a:schemeClr val="bg1"/>
              </a:buClr>
              <a:buSzPct val="80000"/>
              <a:buNone/>
            </a:pPr>
            <a:r>
              <a:rPr lang="en-US" sz="1500" dirty="0"/>
              <a:t>Data enhanced products</a:t>
            </a:r>
          </a:p>
          <a:p>
            <a:pPr marL="266700" indent="0" algn="just">
              <a:lnSpc>
                <a:spcPct val="200000"/>
              </a:lnSpc>
              <a:spcBef>
                <a:spcPts val="0"/>
              </a:spcBef>
              <a:spcAft>
                <a:spcPts val="375"/>
              </a:spcAft>
              <a:buClr>
                <a:schemeClr val="bg1"/>
              </a:buClr>
              <a:buSzPct val="80000"/>
              <a:buNone/>
            </a:pPr>
            <a:r>
              <a:rPr lang="en-US" sz="1500" dirty="0"/>
              <a:t>Collaborative innovation</a:t>
            </a:r>
          </a:p>
          <a:p>
            <a:pPr marL="266700" indent="0" algn="just">
              <a:lnSpc>
                <a:spcPct val="200000"/>
              </a:lnSpc>
              <a:spcBef>
                <a:spcPts val="0"/>
              </a:spcBef>
              <a:spcAft>
                <a:spcPts val="375"/>
              </a:spcAft>
              <a:buClr>
                <a:schemeClr val="bg1"/>
              </a:buClr>
              <a:buSzPct val="80000"/>
              <a:buNone/>
            </a:pPr>
            <a:r>
              <a:rPr lang="en-US" sz="1500" dirty="0"/>
              <a:t>New operating models</a:t>
            </a:r>
          </a:p>
        </p:txBody>
      </p:sp>
      <p:sp>
        <p:nvSpPr>
          <p:cNvPr id="4" name="Rectangle 7"/>
          <p:cNvSpPr txBox="1">
            <a:spLocks noChangeArrowheads="1"/>
          </p:cNvSpPr>
          <p:nvPr/>
        </p:nvSpPr>
        <p:spPr>
          <a:xfrm>
            <a:off x="1495425" y="4293103"/>
            <a:ext cx="6172200" cy="293721"/>
          </a:xfrm>
          <a:prstGeom prst="rect">
            <a:avLst/>
          </a:prstGeom>
        </p:spPr>
        <p:txBody>
          <a:bodyPr vert="horz" lIns="54000" tIns="54000" rIns="54000" bIns="54000" rtlCol="0" anchor="t" anchorCtr="0">
            <a:spAutoFit/>
          </a:bodyPr>
          <a:lst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Arial" pitchFamily="34" charset="0"/>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Arial" pitchFamily="34" charset="0"/>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Arial" pitchFamily="34" charset="0"/>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375"/>
              </a:spcAft>
              <a:buClr>
                <a:srgbClr val="FFD200"/>
              </a:buClr>
              <a:buSzPct val="80000"/>
              <a:buNone/>
            </a:pPr>
            <a:r>
              <a:rPr lang="en-US" sz="1200" i="1" dirty="0"/>
              <a:t>Combining digital, physical and biological worlds</a:t>
            </a:r>
          </a:p>
        </p:txBody>
      </p:sp>
    </p:spTree>
    <p:extLst>
      <p:ext uri="{BB962C8B-B14F-4D97-AF65-F5344CB8AC3E}">
        <p14:creationId xmlns:p14="http://schemas.microsoft.com/office/powerpoint/2010/main" val="15497783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Top 10 Skills to be relevant in Industry 4.0</a:t>
            </a:r>
            <a:endParaRPr lang="en-IN" sz="3200" dirty="0"/>
          </a:p>
        </p:txBody>
      </p:sp>
      <p:pic>
        <p:nvPicPr>
          <p:cNvPr id="2050" name="Picture 2" descr="https://weforum-assets-production.s3-eu-west-1.amazonaws.com/editor/bD4ikTLC2_fTr1843WCwYsZFbkCs-VwJBAQu2COD1r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9457"/>
          <a:stretch/>
        </p:blipFill>
        <p:spPr bwMode="auto">
          <a:xfrm>
            <a:off x="1535718" y="1275606"/>
            <a:ext cx="5752786" cy="3343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41629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Rectangle 7"/>
          <p:cNvSpPr>
            <a:spLocks noChangeArrowheads="1"/>
          </p:cNvSpPr>
          <p:nvPr/>
        </p:nvSpPr>
        <p:spPr bwMode="auto">
          <a:xfrm>
            <a:off x="0" y="2285998"/>
            <a:ext cx="9144000" cy="630942"/>
          </a:xfrm>
          <a:prstGeom prst="rect">
            <a:avLst/>
          </a:prstGeom>
          <a:noFill/>
          <a:ln w="9525">
            <a:noFill/>
            <a:miter lim="800000"/>
            <a:headEnd/>
            <a:tailEnd/>
          </a:ln>
        </p:spPr>
        <p:txBody>
          <a:bodyPr>
            <a:spAutoFit/>
          </a:bodyPr>
          <a:lstStyle/>
          <a:p>
            <a:pPr algn="ctr"/>
            <a:r>
              <a:rPr lang="en-US" sz="3500" b="1" dirty="0">
                <a:solidFill>
                  <a:srgbClr val="C00000"/>
                </a:solidFill>
                <a:latin typeface="Myriad Pro" pitchFamily="34" charset="0"/>
              </a:rPr>
              <a:t>THANK YOU.</a:t>
            </a:r>
          </a:p>
        </p:txBody>
      </p:sp>
    </p:spTree>
    <p:extLst>
      <p:ext uri="{BB962C8B-B14F-4D97-AF65-F5344CB8AC3E}">
        <p14:creationId xmlns:p14="http://schemas.microsoft.com/office/powerpoint/2010/main" val="3283933324"/>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5727724" cy="369332"/>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Evolution Of Operations Management</a:t>
            </a:r>
          </a:p>
        </p:txBody>
      </p:sp>
      <p:sp>
        <p:nvSpPr>
          <p:cNvPr id="2" name="Rectangle 1">
            <a:extLst>
              <a:ext uri="{FF2B5EF4-FFF2-40B4-BE49-F238E27FC236}">
                <a16:creationId xmlns:a16="http://schemas.microsoft.com/office/drawing/2014/main" id="{1EF53018-08FE-40FE-AC13-79E8626DC15A}"/>
              </a:ext>
            </a:extLst>
          </p:cNvPr>
          <p:cNvSpPr/>
          <p:nvPr/>
        </p:nvSpPr>
        <p:spPr>
          <a:xfrm>
            <a:off x="3923928" y="1928472"/>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a:extLst>
              <a:ext uri="{FF2B5EF4-FFF2-40B4-BE49-F238E27FC236}">
                <a16:creationId xmlns:a16="http://schemas.microsoft.com/office/drawing/2014/main" id="{A6A33727-97F4-41C6-B097-4C44BEFE4A8B}"/>
              </a:ext>
            </a:extLst>
          </p:cNvPr>
          <p:cNvSpPr/>
          <p:nvPr/>
        </p:nvSpPr>
        <p:spPr>
          <a:xfrm>
            <a:off x="3254152" y="2494179"/>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EE8C628E-57A4-40F5-A39D-89D8BFBA773F}"/>
              </a:ext>
            </a:extLst>
          </p:cNvPr>
          <p:cNvSpPr/>
          <p:nvPr/>
        </p:nvSpPr>
        <p:spPr>
          <a:xfrm>
            <a:off x="2329828" y="3001242"/>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a:extLst>
              <a:ext uri="{FF2B5EF4-FFF2-40B4-BE49-F238E27FC236}">
                <a16:creationId xmlns:a16="http://schemas.microsoft.com/office/drawing/2014/main" id="{59971748-50DF-4EB7-BBA2-5579CD08980D}"/>
              </a:ext>
            </a:extLst>
          </p:cNvPr>
          <p:cNvSpPr/>
          <p:nvPr/>
        </p:nvSpPr>
        <p:spPr>
          <a:xfrm>
            <a:off x="1502966" y="3479918"/>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a:extLst>
              <a:ext uri="{FF2B5EF4-FFF2-40B4-BE49-F238E27FC236}">
                <a16:creationId xmlns:a16="http://schemas.microsoft.com/office/drawing/2014/main" id="{3B74027A-2C30-4101-82FD-81C97E8CFD89}"/>
              </a:ext>
            </a:extLst>
          </p:cNvPr>
          <p:cNvSpPr/>
          <p:nvPr/>
        </p:nvSpPr>
        <p:spPr>
          <a:xfrm>
            <a:off x="828512" y="3997677"/>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Rectangle 16">
            <a:extLst>
              <a:ext uri="{FF2B5EF4-FFF2-40B4-BE49-F238E27FC236}">
                <a16:creationId xmlns:a16="http://schemas.microsoft.com/office/drawing/2014/main" id="{E6794BB6-4273-474D-B879-81A174089B93}"/>
              </a:ext>
            </a:extLst>
          </p:cNvPr>
          <p:cNvSpPr/>
          <p:nvPr/>
        </p:nvSpPr>
        <p:spPr>
          <a:xfrm>
            <a:off x="251520" y="4545568"/>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Rectangle 17">
            <a:extLst>
              <a:ext uri="{FF2B5EF4-FFF2-40B4-BE49-F238E27FC236}">
                <a16:creationId xmlns:a16="http://schemas.microsoft.com/office/drawing/2014/main" id="{EF5E8FB8-5A56-443D-A589-2C7B9CD7DBC5}"/>
              </a:ext>
            </a:extLst>
          </p:cNvPr>
          <p:cNvSpPr/>
          <p:nvPr/>
        </p:nvSpPr>
        <p:spPr>
          <a:xfrm>
            <a:off x="4505598" y="1390296"/>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a:extLst>
              <a:ext uri="{FF2B5EF4-FFF2-40B4-BE49-F238E27FC236}">
                <a16:creationId xmlns:a16="http://schemas.microsoft.com/office/drawing/2014/main" id="{D31E0C87-2F5F-4103-9CA2-7398638C2614}"/>
              </a:ext>
            </a:extLst>
          </p:cNvPr>
          <p:cNvSpPr/>
          <p:nvPr/>
        </p:nvSpPr>
        <p:spPr>
          <a:xfrm>
            <a:off x="5332460" y="822332"/>
            <a:ext cx="3002632" cy="369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0" name="TextBox 19">
            <a:extLst>
              <a:ext uri="{FF2B5EF4-FFF2-40B4-BE49-F238E27FC236}">
                <a16:creationId xmlns:a16="http://schemas.microsoft.com/office/drawing/2014/main" id="{92883B2E-35DB-47CF-A223-D6E815F6BB7D}"/>
              </a:ext>
            </a:extLst>
          </p:cNvPr>
          <p:cNvSpPr txBox="1"/>
          <p:nvPr/>
        </p:nvSpPr>
        <p:spPr>
          <a:xfrm>
            <a:off x="323528" y="4575700"/>
            <a:ext cx="2930624" cy="369332"/>
          </a:xfrm>
          <a:prstGeom prst="rect">
            <a:avLst/>
          </a:prstGeom>
          <a:noFill/>
        </p:spPr>
        <p:txBody>
          <a:bodyPr wrap="square" rtlCol="0">
            <a:spAutoFit/>
          </a:bodyPr>
          <a:lstStyle/>
          <a:p>
            <a:r>
              <a:rPr lang="en-IN" dirty="0">
                <a:solidFill>
                  <a:srgbClr val="002060"/>
                </a:solidFill>
              </a:rPr>
              <a:t>1.Traditional Manufacturing</a:t>
            </a:r>
          </a:p>
        </p:txBody>
      </p:sp>
      <p:sp>
        <p:nvSpPr>
          <p:cNvPr id="21" name="TextBox 20">
            <a:extLst>
              <a:ext uri="{FF2B5EF4-FFF2-40B4-BE49-F238E27FC236}">
                <a16:creationId xmlns:a16="http://schemas.microsoft.com/office/drawing/2014/main" id="{CA759C83-AC9E-4E75-9DA6-E110A5F78669}"/>
              </a:ext>
            </a:extLst>
          </p:cNvPr>
          <p:cNvSpPr txBox="1"/>
          <p:nvPr/>
        </p:nvSpPr>
        <p:spPr>
          <a:xfrm>
            <a:off x="899592" y="4027809"/>
            <a:ext cx="2700948" cy="369332"/>
          </a:xfrm>
          <a:prstGeom prst="rect">
            <a:avLst/>
          </a:prstGeom>
          <a:noFill/>
        </p:spPr>
        <p:txBody>
          <a:bodyPr wrap="square" rtlCol="0">
            <a:spAutoFit/>
          </a:bodyPr>
          <a:lstStyle/>
          <a:p>
            <a:r>
              <a:rPr lang="en-IN" dirty="0">
                <a:solidFill>
                  <a:srgbClr val="002060"/>
                </a:solidFill>
              </a:rPr>
              <a:t>2.Assembly Line</a:t>
            </a:r>
          </a:p>
        </p:txBody>
      </p:sp>
      <p:sp>
        <p:nvSpPr>
          <p:cNvPr id="22" name="TextBox 21">
            <a:extLst>
              <a:ext uri="{FF2B5EF4-FFF2-40B4-BE49-F238E27FC236}">
                <a16:creationId xmlns:a16="http://schemas.microsoft.com/office/drawing/2014/main" id="{16400B7A-08ED-43D5-914E-E6DB1E5D470F}"/>
              </a:ext>
            </a:extLst>
          </p:cNvPr>
          <p:cNvSpPr txBox="1"/>
          <p:nvPr/>
        </p:nvSpPr>
        <p:spPr>
          <a:xfrm>
            <a:off x="1467607" y="3490614"/>
            <a:ext cx="3573090" cy="338554"/>
          </a:xfrm>
          <a:prstGeom prst="rect">
            <a:avLst/>
          </a:prstGeom>
          <a:noFill/>
        </p:spPr>
        <p:txBody>
          <a:bodyPr wrap="square" rtlCol="0">
            <a:spAutoFit/>
          </a:bodyPr>
          <a:lstStyle/>
          <a:p>
            <a:r>
              <a:rPr lang="en-IN" sz="1600" dirty="0">
                <a:solidFill>
                  <a:srgbClr val="002060"/>
                </a:solidFill>
              </a:rPr>
              <a:t>3.Computer  Control Machines</a:t>
            </a:r>
          </a:p>
        </p:txBody>
      </p:sp>
      <p:sp>
        <p:nvSpPr>
          <p:cNvPr id="23" name="TextBox 22">
            <a:extLst>
              <a:ext uri="{FF2B5EF4-FFF2-40B4-BE49-F238E27FC236}">
                <a16:creationId xmlns:a16="http://schemas.microsoft.com/office/drawing/2014/main" id="{BAE61879-E0E1-42F1-86BF-6D05B1B716FB}"/>
              </a:ext>
            </a:extLst>
          </p:cNvPr>
          <p:cNvSpPr txBox="1"/>
          <p:nvPr/>
        </p:nvSpPr>
        <p:spPr>
          <a:xfrm>
            <a:off x="2329828" y="3011938"/>
            <a:ext cx="3181502" cy="369332"/>
          </a:xfrm>
          <a:prstGeom prst="rect">
            <a:avLst/>
          </a:prstGeom>
          <a:noFill/>
        </p:spPr>
        <p:txBody>
          <a:bodyPr wrap="square" rtlCol="0">
            <a:spAutoFit/>
          </a:bodyPr>
          <a:lstStyle/>
          <a:p>
            <a:r>
              <a:rPr lang="en-IN" dirty="0">
                <a:solidFill>
                  <a:srgbClr val="002060"/>
                </a:solidFill>
              </a:rPr>
              <a:t>4.Distributed Manufacturing</a:t>
            </a:r>
          </a:p>
        </p:txBody>
      </p:sp>
      <p:sp>
        <p:nvSpPr>
          <p:cNvPr id="24" name="TextBox 23">
            <a:extLst>
              <a:ext uri="{FF2B5EF4-FFF2-40B4-BE49-F238E27FC236}">
                <a16:creationId xmlns:a16="http://schemas.microsoft.com/office/drawing/2014/main" id="{7171A68B-740C-4762-91F1-6139C8F041EB}"/>
              </a:ext>
            </a:extLst>
          </p:cNvPr>
          <p:cNvSpPr txBox="1"/>
          <p:nvPr/>
        </p:nvSpPr>
        <p:spPr>
          <a:xfrm>
            <a:off x="3347864" y="2494179"/>
            <a:ext cx="1550339" cy="369332"/>
          </a:xfrm>
          <a:prstGeom prst="rect">
            <a:avLst/>
          </a:prstGeom>
          <a:noFill/>
        </p:spPr>
        <p:txBody>
          <a:bodyPr wrap="square" rtlCol="0">
            <a:spAutoFit/>
          </a:bodyPr>
          <a:lstStyle/>
          <a:p>
            <a:r>
              <a:rPr lang="en-IN" dirty="0">
                <a:solidFill>
                  <a:srgbClr val="002060"/>
                </a:solidFill>
              </a:rPr>
              <a:t>5.CAD/CAM</a:t>
            </a:r>
          </a:p>
        </p:txBody>
      </p:sp>
      <p:sp>
        <p:nvSpPr>
          <p:cNvPr id="25" name="TextBox 24">
            <a:extLst>
              <a:ext uri="{FF2B5EF4-FFF2-40B4-BE49-F238E27FC236}">
                <a16:creationId xmlns:a16="http://schemas.microsoft.com/office/drawing/2014/main" id="{2682D252-CF81-49FA-BD7D-65F3A60BECB2}"/>
              </a:ext>
            </a:extLst>
          </p:cNvPr>
          <p:cNvSpPr txBox="1"/>
          <p:nvPr/>
        </p:nvSpPr>
        <p:spPr>
          <a:xfrm>
            <a:off x="4067944" y="1956003"/>
            <a:ext cx="923971" cy="369332"/>
          </a:xfrm>
          <a:prstGeom prst="rect">
            <a:avLst/>
          </a:prstGeom>
          <a:noFill/>
        </p:spPr>
        <p:txBody>
          <a:bodyPr wrap="square" rtlCol="0">
            <a:spAutoFit/>
          </a:bodyPr>
          <a:lstStyle/>
          <a:p>
            <a:r>
              <a:rPr lang="en-IN" dirty="0">
                <a:solidFill>
                  <a:srgbClr val="002060"/>
                </a:solidFill>
              </a:rPr>
              <a:t>6.CIM</a:t>
            </a:r>
          </a:p>
        </p:txBody>
      </p:sp>
      <p:sp>
        <p:nvSpPr>
          <p:cNvPr id="26" name="TextBox 25">
            <a:extLst>
              <a:ext uri="{FF2B5EF4-FFF2-40B4-BE49-F238E27FC236}">
                <a16:creationId xmlns:a16="http://schemas.microsoft.com/office/drawing/2014/main" id="{8F729890-778A-4ACD-A63C-C14FEA0C8801}"/>
              </a:ext>
            </a:extLst>
          </p:cNvPr>
          <p:cNvSpPr txBox="1"/>
          <p:nvPr/>
        </p:nvSpPr>
        <p:spPr>
          <a:xfrm>
            <a:off x="4572000" y="1388039"/>
            <a:ext cx="2016223" cy="369332"/>
          </a:xfrm>
          <a:prstGeom prst="rect">
            <a:avLst/>
          </a:prstGeom>
          <a:noFill/>
        </p:spPr>
        <p:txBody>
          <a:bodyPr wrap="square" rtlCol="0">
            <a:spAutoFit/>
          </a:bodyPr>
          <a:lstStyle/>
          <a:p>
            <a:r>
              <a:rPr lang="en-IN" dirty="0">
                <a:solidFill>
                  <a:srgbClr val="002060"/>
                </a:solidFill>
              </a:rPr>
              <a:t>7.FMS/Robotics</a:t>
            </a:r>
          </a:p>
        </p:txBody>
      </p:sp>
      <p:sp>
        <p:nvSpPr>
          <p:cNvPr id="27" name="TextBox 26">
            <a:extLst>
              <a:ext uri="{FF2B5EF4-FFF2-40B4-BE49-F238E27FC236}">
                <a16:creationId xmlns:a16="http://schemas.microsoft.com/office/drawing/2014/main" id="{CCBDF96B-125F-4F8D-81C7-2B473C0A08D5}"/>
              </a:ext>
            </a:extLst>
          </p:cNvPr>
          <p:cNvSpPr txBox="1"/>
          <p:nvPr/>
        </p:nvSpPr>
        <p:spPr>
          <a:xfrm>
            <a:off x="5436096" y="822332"/>
            <a:ext cx="2533727" cy="369332"/>
          </a:xfrm>
          <a:prstGeom prst="rect">
            <a:avLst/>
          </a:prstGeom>
          <a:noFill/>
        </p:spPr>
        <p:txBody>
          <a:bodyPr wrap="square" rtlCol="0">
            <a:spAutoFit/>
          </a:bodyPr>
          <a:lstStyle/>
          <a:p>
            <a:r>
              <a:rPr lang="en-IN" dirty="0">
                <a:solidFill>
                  <a:srgbClr val="002060"/>
                </a:solidFill>
              </a:rPr>
              <a:t>8.AI/AR/VR</a:t>
            </a:r>
          </a:p>
        </p:txBody>
      </p:sp>
    </p:spTree>
    <p:extLst>
      <p:ext uri="{BB962C8B-B14F-4D97-AF65-F5344CB8AC3E}">
        <p14:creationId xmlns:p14="http://schemas.microsoft.com/office/powerpoint/2010/main" val="377916372"/>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6793780" cy="369332"/>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CIRCULAR ECONOMY</a:t>
            </a:r>
          </a:p>
        </p:txBody>
      </p:sp>
      <p:sp>
        <p:nvSpPr>
          <p:cNvPr id="2" name="Rectangle 1">
            <a:extLst>
              <a:ext uri="{FF2B5EF4-FFF2-40B4-BE49-F238E27FC236}">
                <a16:creationId xmlns:a16="http://schemas.microsoft.com/office/drawing/2014/main" id="{E99ECDC9-6FD1-4314-9A33-1E96B326B960}"/>
              </a:ext>
            </a:extLst>
          </p:cNvPr>
          <p:cNvSpPr/>
          <p:nvPr/>
        </p:nvSpPr>
        <p:spPr>
          <a:xfrm>
            <a:off x="1691680" y="1491630"/>
            <a:ext cx="5832648" cy="1938992"/>
          </a:xfrm>
          <a:prstGeom prst="rect">
            <a:avLst/>
          </a:prstGeom>
        </p:spPr>
        <p:txBody>
          <a:bodyPr wrap="square">
            <a:spAutoFit/>
          </a:bodyPr>
          <a:lstStyle/>
          <a:p>
            <a:r>
              <a:rPr lang="en-IN" sz="4000" b="1" dirty="0"/>
              <a:t>CIRCULAR ECONOMY:</a:t>
            </a:r>
          </a:p>
          <a:p>
            <a:r>
              <a:rPr lang="en-IN" sz="4000" b="1" dirty="0"/>
              <a:t>REGENERATIVE AND RESTORATIVE BY DESIGN</a:t>
            </a:r>
          </a:p>
        </p:txBody>
      </p:sp>
    </p:spTree>
    <p:extLst>
      <p:ext uri="{BB962C8B-B14F-4D97-AF65-F5344CB8AC3E}">
        <p14:creationId xmlns:p14="http://schemas.microsoft.com/office/powerpoint/2010/main" val="1845872961"/>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6793780" cy="369332"/>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A REGENERATIVE ECONOMY</a:t>
            </a:r>
          </a:p>
        </p:txBody>
      </p:sp>
      <p:sp>
        <p:nvSpPr>
          <p:cNvPr id="3" name="Rectangle 2">
            <a:extLst>
              <a:ext uri="{FF2B5EF4-FFF2-40B4-BE49-F238E27FC236}">
                <a16:creationId xmlns:a16="http://schemas.microsoft.com/office/drawing/2014/main" id="{617726FE-A2DE-4D7B-9DA7-C89F29C8F5C0}"/>
              </a:ext>
            </a:extLst>
          </p:cNvPr>
          <p:cNvSpPr/>
          <p:nvPr/>
        </p:nvSpPr>
        <p:spPr>
          <a:xfrm>
            <a:off x="1475656" y="1556088"/>
            <a:ext cx="6120680" cy="2677656"/>
          </a:xfrm>
          <a:prstGeom prst="rect">
            <a:avLst/>
          </a:prstGeom>
        </p:spPr>
        <p:txBody>
          <a:bodyPr wrap="square">
            <a:spAutoFit/>
          </a:bodyPr>
          <a:lstStyle/>
          <a:p>
            <a:r>
              <a:rPr lang="en-IN" sz="2400" dirty="0"/>
              <a:t>…keeping products, components and materials at their highest utility and value, at all times </a:t>
            </a:r>
          </a:p>
          <a:p>
            <a:endParaRPr lang="en-IN" sz="2400" dirty="0"/>
          </a:p>
          <a:p>
            <a:r>
              <a:rPr lang="en-IN" sz="2400" dirty="0"/>
              <a:t>…eliminating the concept of waste, with materials ultimately re-entering the economy at end of use as defined, valuable technical or biological nutrients</a:t>
            </a:r>
          </a:p>
        </p:txBody>
      </p:sp>
    </p:spTree>
    <p:extLst>
      <p:ext uri="{BB962C8B-B14F-4D97-AF65-F5344CB8AC3E}">
        <p14:creationId xmlns:p14="http://schemas.microsoft.com/office/powerpoint/2010/main" val="24386971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8896076" cy="646331"/>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RETHINKING VALUE CREATION-</a:t>
            </a:r>
            <a:r>
              <a:rPr lang="en-IN" altLang="en-US" b="1" dirty="0">
                <a:solidFill>
                  <a:srgbClr val="C00000"/>
                </a:solidFill>
                <a:latin typeface="Myriad Pro"/>
              </a:rPr>
              <a:t>Three guiding principles to the circular economy</a:t>
            </a:r>
          </a:p>
          <a:p>
            <a:pPr>
              <a:lnSpc>
                <a:spcPct val="100000"/>
              </a:lnSpc>
              <a:spcBef>
                <a:spcPct val="0"/>
              </a:spcBef>
              <a:buFont typeface="Times New Roman" panose="02020603050405020304" pitchFamily="18" charset="0"/>
              <a:buNone/>
            </a:pPr>
            <a:endParaRPr lang="en-GB" altLang="en-US" b="1" dirty="0">
              <a:solidFill>
                <a:srgbClr val="C00000"/>
              </a:solidFill>
              <a:latin typeface="Myriad Pro"/>
            </a:endParaRPr>
          </a:p>
        </p:txBody>
      </p:sp>
      <p:sp>
        <p:nvSpPr>
          <p:cNvPr id="3" name="Rectangle 2">
            <a:extLst>
              <a:ext uri="{FF2B5EF4-FFF2-40B4-BE49-F238E27FC236}">
                <a16:creationId xmlns:a16="http://schemas.microsoft.com/office/drawing/2014/main" id="{0B8B9EA8-4D46-4762-AA10-ACBAA940E371}"/>
              </a:ext>
            </a:extLst>
          </p:cNvPr>
          <p:cNvSpPr/>
          <p:nvPr/>
        </p:nvSpPr>
        <p:spPr>
          <a:xfrm>
            <a:off x="2123728" y="915566"/>
            <a:ext cx="6048672" cy="646331"/>
          </a:xfrm>
          <a:prstGeom prst="rect">
            <a:avLst/>
          </a:prstGeom>
        </p:spPr>
        <p:txBody>
          <a:bodyPr wrap="square">
            <a:spAutoFit/>
          </a:bodyPr>
          <a:lstStyle/>
          <a:p>
            <a:r>
              <a:rPr lang="en-US" altLang="en-US" b="1" dirty="0">
                <a:latin typeface="Helvetica Neue" charset="0"/>
              </a:rPr>
              <a:t>Preserve and enhance natural capital </a:t>
            </a:r>
            <a:r>
              <a:rPr lang="en-US" altLang="en-US" dirty="0">
                <a:latin typeface="Helvetica Neue" charset="0"/>
              </a:rPr>
              <a:t>by controlling finite stocks and balancing renewable resource flows</a:t>
            </a:r>
            <a:endParaRPr lang="en-IN" dirty="0"/>
          </a:p>
        </p:txBody>
      </p:sp>
      <p:pic>
        <p:nvPicPr>
          <p:cNvPr id="6" name="Picture 2">
            <a:extLst>
              <a:ext uri="{FF2B5EF4-FFF2-40B4-BE49-F238E27FC236}">
                <a16:creationId xmlns:a16="http://schemas.microsoft.com/office/drawing/2014/main" id="{055AC2C6-1C0A-4708-8C25-F723D27597B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915566"/>
            <a:ext cx="766763" cy="76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13CD52E3-86C2-4C87-A3C9-A48CBE5C8761}"/>
              </a:ext>
            </a:extLst>
          </p:cNvPr>
          <p:cNvSpPr/>
          <p:nvPr/>
        </p:nvSpPr>
        <p:spPr>
          <a:xfrm>
            <a:off x="2195736" y="1971586"/>
            <a:ext cx="6048672" cy="923330"/>
          </a:xfrm>
          <a:prstGeom prst="rect">
            <a:avLst/>
          </a:prstGeom>
        </p:spPr>
        <p:txBody>
          <a:bodyPr wrap="square">
            <a:spAutoFit/>
          </a:bodyPr>
          <a:lstStyle/>
          <a:p>
            <a:pPr>
              <a:spcBef>
                <a:spcPct val="0"/>
              </a:spcBef>
              <a:buFontTx/>
              <a:buNone/>
            </a:pPr>
            <a:r>
              <a:rPr lang="en-US" altLang="en-US" b="1" dirty="0">
                <a:latin typeface="Helvetica Neue" charset="0"/>
              </a:rPr>
              <a:t>Optimize resource yields </a:t>
            </a:r>
            <a:r>
              <a:rPr lang="en-US" altLang="en-US" dirty="0">
                <a:latin typeface="Helvetica Neue" charset="0"/>
              </a:rPr>
              <a:t>by circulating products, components, and materials at the highest utility at all times in both technical and biological cycles.</a:t>
            </a:r>
          </a:p>
        </p:txBody>
      </p:sp>
      <p:pic>
        <p:nvPicPr>
          <p:cNvPr id="8" name="Picture 3">
            <a:extLst>
              <a:ext uri="{FF2B5EF4-FFF2-40B4-BE49-F238E27FC236}">
                <a16:creationId xmlns:a16="http://schemas.microsoft.com/office/drawing/2014/main" id="{A8B129BC-32C7-4325-A05E-5380404B1C8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1" y="2050222"/>
            <a:ext cx="766763" cy="76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0AF91A0D-787A-4E1F-A769-A09742F6C7C8}"/>
              </a:ext>
            </a:extLst>
          </p:cNvPr>
          <p:cNvSpPr/>
          <p:nvPr/>
        </p:nvSpPr>
        <p:spPr>
          <a:xfrm>
            <a:off x="2339752" y="3304605"/>
            <a:ext cx="5112568" cy="646331"/>
          </a:xfrm>
          <a:prstGeom prst="rect">
            <a:avLst/>
          </a:prstGeom>
        </p:spPr>
        <p:txBody>
          <a:bodyPr wrap="square">
            <a:spAutoFit/>
          </a:bodyPr>
          <a:lstStyle/>
          <a:p>
            <a:pPr>
              <a:spcBef>
                <a:spcPct val="0"/>
              </a:spcBef>
              <a:buFontTx/>
              <a:buNone/>
            </a:pPr>
            <a:r>
              <a:rPr lang="en-US" altLang="en-US" b="1" dirty="0">
                <a:latin typeface="Helvetica Neue" charset="0"/>
              </a:rPr>
              <a:t>Foster system effectiveness </a:t>
            </a:r>
            <a:r>
              <a:rPr lang="en-US" altLang="en-US" dirty="0">
                <a:latin typeface="Helvetica Neue" charset="0"/>
              </a:rPr>
              <a:t>by revealing and designing out negative externalities.</a:t>
            </a:r>
          </a:p>
        </p:txBody>
      </p:sp>
      <p:pic>
        <p:nvPicPr>
          <p:cNvPr id="11" name="Picture 4">
            <a:extLst>
              <a:ext uri="{FF2B5EF4-FFF2-40B4-BE49-F238E27FC236}">
                <a16:creationId xmlns:a16="http://schemas.microsoft.com/office/drawing/2014/main" id="{515EE8C5-C1B8-4C41-8CBD-D97DFE39CFA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04727" y="3216456"/>
            <a:ext cx="773906"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3006086"/>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6793780" cy="369332"/>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LINEAR ECONOMY AND CIRCULAR ECONOMY</a:t>
            </a:r>
          </a:p>
        </p:txBody>
      </p:sp>
      <p:pic>
        <p:nvPicPr>
          <p:cNvPr id="4" name="Picture 3">
            <a:extLst>
              <a:ext uri="{FF2B5EF4-FFF2-40B4-BE49-F238E27FC236}">
                <a16:creationId xmlns:a16="http://schemas.microsoft.com/office/drawing/2014/main" id="{C190FA9B-0826-481C-BB08-45194F33FED5}"/>
              </a:ext>
            </a:extLst>
          </p:cNvPr>
          <p:cNvPicPr>
            <a:picLocks noChangeAspect="1"/>
          </p:cNvPicPr>
          <p:nvPr/>
        </p:nvPicPr>
        <p:blipFill>
          <a:blip r:embed="rId3"/>
          <a:stretch>
            <a:fillRect/>
          </a:stretch>
        </p:blipFill>
        <p:spPr>
          <a:xfrm>
            <a:off x="1691680" y="915566"/>
            <a:ext cx="5242519" cy="3637384"/>
          </a:xfrm>
          <a:prstGeom prst="rect">
            <a:avLst/>
          </a:prstGeom>
        </p:spPr>
      </p:pic>
    </p:spTree>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140420" y="228600"/>
            <a:ext cx="6793780" cy="369332"/>
          </a:xfrm>
          <a:prstGeom prst="rect">
            <a:avLst/>
          </a:prstGeom>
          <a:noFill/>
        </p:spPr>
        <p:txBody>
          <a:bodyPr wrap="square" rtlCol="0">
            <a:spAutoFit/>
          </a:bodyPr>
          <a:lstStyle/>
          <a:p>
            <a:pPr>
              <a:lnSpc>
                <a:spcPct val="100000"/>
              </a:lnSpc>
              <a:spcBef>
                <a:spcPct val="0"/>
              </a:spcBef>
              <a:buFont typeface="Times New Roman" panose="02020603050405020304" pitchFamily="18" charset="0"/>
              <a:buNone/>
            </a:pPr>
            <a:r>
              <a:rPr lang="en-GB" altLang="en-US" b="1" dirty="0">
                <a:solidFill>
                  <a:srgbClr val="C00000"/>
                </a:solidFill>
                <a:latin typeface="Myriad Pro"/>
              </a:rPr>
              <a:t>LINEAR ECONOMY AND CIRCULAR ECONOMY</a:t>
            </a:r>
          </a:p>
        </p:txBody>
      </p:sp>
      <p:pic>
        <p:nvPicPr>
          <p:cNvPr id="2" name="Picture 1">
            <a:extLst>
              <a:ext uri="{FF2B5EF4-FFF2-40B4-BE49-F238E27FC236}">
                <a16:creationId xmlns:a16="http://schemas.microsoft.com/office/drawing/2014/main" id="{557C162D-B59C-4D69-9594-FB721CB2D809}"/>
              </a:ext>
            </a:extLst>
          </p:cNvPr>
          <p:cNvPicPr>
            <a:picLocks noChangeAspect="1"/>
          </p:cNvPicPr>
          <p:nvPr/>
        </p:nvPicPr>
        <p:blipFill>
          <a:blip r:embed="rId3"/>
          <a:stretch>
            <a:fillRect/>
          </a:stretch>
        </p:blipFill>
        <p:spPr>
          <a:xfrm>
            <a:off x="1043608" y="1028700"/>
            <a:ext cx="6984775" cy="3487266"/>
          </a:xfrm>
          <a:prstGeom prst="rect">
            <a:avLst/>
          </a:prstGeom>
        </p:spPr>
      </p:pic>
    </p:spTree>
    <p:extLst>
      <p:ext uri="{BB962C8B-B14F-4D97-AF65-F5344CB8AC3E}">
        <p14:creationId xmlns:p14="http://schemas.microsoft.com/office/powerpoint/2010/main" val="863413661"/>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21"/>
          <p:cNvSpPr txBox="1">
            <a:spLocks noChangeArrowheads="1"/>
          </p:cNvSpPr>
          <p:nvPr/>
        </p:nvSpPr>
        <p:spPr bwMode="auto">
          <a:xfrm>
            <a:off x="533400" y="228600"/>
            <a:ext cx="184731" cy="461665"/>
          </a:xfrm>
          <a:prstGeom prst="rect">
            <a:avLst/>
          </a:prstGeom>
          <a:noFill/>
          <a:ln w="9525">
            <a:noFill/>
            <a:miter lim="800000"/>
            <a:headEnd/>
            <a:tailEnd/>
          </a:ln>
        </p:spPr>
        <p:txBody>
          <a:bodyPr wrap="none">
            <a:spAutoFit/>
          </a:bodyPr>
          <a:lstStyle/>
          <a:p>
            <a:endParaRPr lang="en-US" sz="2400" b="1" dirty="0">
              <a:solidFill>
                <a:schemeClr val="bg1"/>
              </a:solidFill>
            </a:endParaRPr>
          </a:p>
        </p:txBody>
      </p:sp>
      <p:sp>
        <p:nvSpPr>
          <p:cNvPr id="15" name="TextBox 14"/>
          <p:cNvSpPr txBox="1"/>
          <p:nvPr/>
        </p:nvSpPr>
        <p:spPr>
          <a:xfrm>
            <a:off x="0" y="228600"/>
            <a:ext cx="9332616" cy="381451"/>
          </a:xfrm>
          <a:prstGeom prst="rect">
            <a:avLst/>
          </a:prstGeom>
          <a:noFill/>
        </p:spPr>
        <p:txBody>
          <a:bodyPr wrap="square" rtlCol="0">
            <a:spAutoFit/>
          </a:bodyPr>
          <a:lstStyle/>
          <a:p>
            <a:pPr defTabSz="228600">
              <a:lnSpc>
                <a:spcPct val="114000"/>
              </a:lnSpc>
              <a:spcBef>
                <a:spcPct val="20000"/>
              </a:spcBef>
              <a:buClr>
                <a:srgbClr val="C00000"/>
              </a:buClr>
            </a:pPr>
            <a:r>
              <a:rPr lang="en-IN" b="1" dirty="0">
                <a:solidFill>
                  <a:srgbClr val="C00000"/>
                </a:solidFill>
                <a:latin typeface="Myriad Pro"/>
              </a:rPr>
              <a:t>HOW DO PRODUCTION AND SERVICE OPERATIONS DISTURB THE ENVIRONMENT ?</a:t>
            </a:r>
          </a:p>
        </p:txBody>
      </p:sp>
      <p:sp>
        <p:nvSpPr>
          <p:cNvPr id="16" name="Rectangle 7"/>
          <p:cNvSpPr>
            <a:spLocks noChangeArrowheads="1"/>
          </p:cNvSpPr>
          <p:nvPr/>
        </p:nvSpPr>
        <p:spPr bwMode="auto">
          <a:xfrm>
            <a:off x="467544" y="910695"/>
            <a:ext cx="8676456" cy="3426387"/>
          </a:xfrm>
          <a:prstGeom prst="rect">
            <a:avLst/>
          </a:prstGeom>
          <a:noFill/>
          <a:ln w="9525">
            <a:noFill/>
            <a:miter lim="800000"/>
            <a:headEnd/>
            <a:tailEnd/>
          </a:ln>
        </p:spPr>
        <p:txBody>
          <a:bodyPr wrap="square">
            <a:spAutoFit/>
          </a:bodyPr>
          <a:lstStyle/>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How do production and service operations disturb the environment?</a:t>
            </a:r>
          </a:p>
          <a:p>
            <a:pPr marL="285750" indent="-285750" defTabSz="228600">
              <a:lnSpc>
                <a:spcPct val="114000"/>
              </a:lnSpc>
              <a:spcBef>
                <a:spcPct val="20000"/>
              </a:spcBef>
              <a:buClr>
                <a:srgbClr val="C00000"/>
              </a:buClr>
              <a:buFont typeface="Wingdings" panose="05000000000000000000" pitchFamily="2" charset="2"/>
              <a:buChar char="§"/>
            </a:pPr>
            <a:endParaRPr lang="en-IN" sz="1500" dirty="0">
              <a:latin typeface="Myriad Pro"/>
            </a:endParaRPr>
          </a:p>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Unsustainable use of natural resources</a:t>
            </a:r>
          </a:p>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Excess use of energy</a:t>
            </a:r>
          </a:p>
          <a:p>
            <a:pPr marL="285750" indent="-285750" defTabSz="228600">
              <a:lnSpc>
                <a:spcPct val="114000"/>
              </a:lnSpc>
              <a:spcBef>
                <a:spcPct val="20000"/>
              </a:spcBef>
              <a:buClr>
                <a:srgbClr val="C00000"/>
              </a:buClr>
              <a:buFont typeface="Wingdings" panose="05000000000000000000" pitchFamily="2" charset="2"/>
              <a:buChar char="§"/>
            </a:pPr>
            <a:r>
              <a:rPr lang="en-IN" sz="1500" dirty="0">
                <a:latin typeface="Myriad Pro"/>
              </a:rPr>
              <a:t>Waste generation due to the process or its requirements</a:t>
            </a:r>
          </a:p>
          <a:p>
            <a:pPr marL="285750" indent="-285750" defTabSz="228600">
              <a:lnSpc>
                <a:spcPct val="114000"/>
              </a:lnSpc>
              <a:spcBef>
                <a:spcPct val="20000"/>
              </a:spcBef>
              <a:buClr>
                <a:srgbClr val="C00000"/>
              </a:buClr>
              <a:buFont typeface="Courier New" panose="02070309020205020404" pitchFamily="49" charset="0"/>
              <a:buChar char="o"/>
            </a:pPr>
            <a:r>
              <a:rPr lang="en-IN" sz="1500" dirty="0">
                <a:latin typeface="Myriad Pro"/>
              </a:rPr>
              <a:t>Discharge of Gaseous and liquid pollutants</a:t>
            </a:r>
          </a:p>
          <a:p>
            <a:pPr marL="285750" indent="-285750" defTabSz="228600">
              <a:lnSpc>
                <a:spcPct val="114000"/>
              </a:lnSpc>
              <a:spcBef>
                <a:spcPct val="20000"/>
              </a:spcBef>
              <a:buClr>
                <a:srgbClr val="C00000"/>
              </a:buClr>
              <a:buFont typeface="Courier New" panose="02070309020205020404" pitchFamily="49" charset="0"/>
              <a:buChar char="o"/>
            </a:pPr>
            <a:r>
              <a:rPr lang="en-IN" sz="1500" dirty="0">
                <a:latin typeface="Myriad Pro"/>
              </a:rPr>
              <a:t>Global warming</a:t>
            </a:r>
          </a:p>
          <a:p>
            <a:pPr marL="285750" indent="-285750" defTabSz="228600">
              <a:lnSpc>
                <a:spcPct val="114000"/>
              </a:lnSpc>
              <a:spcBef>
                <a:spcPct val="20000"/>
              </a:spcBef>
              <a:buClr>
                <a:srgbClr val="C00000"/>
              </a:buClr>
              <a:buFont typeface="Courier New" panose="02070309020205020404" pitchFamily="49" charset="0"/>
              <a:buChar char="o"/>
            </a:pPr>
            <a:r>
              <a:rPr lang="en-IN" sz="1500" dirty="0">
                <a:latin typeface="Myriad Pro"/>
              </a:rPr>
              <a:t>Ozone hole</a:t>
            </a:r>
          </a:p>
          <a:p>
            <a:pPr marL="285750" indent="-285750" defTabSz="228600">
              <a:lnSpc>
                <a:spcPct val="114000"/>
              </a:lnSpc>
              <a:spcBef>
                <a:spcPct val="20000"/>
              </a:spcBef>
              <a:buClr>
                <a:srgbClr val="C00000"/>
              </a:buClr>
              <a:buFont typeface="Courier New" panose="02070309020205020404" pitchFamily="49" charset="0"/>
              <a:buChar char="o"/>
            </a:pPr>
            <a:r>
              <a:rPr lang="en-IN" sz="1500" dirty="0">
                <a:latin typeface="Myriad Pro"/>
              </a:rPr>
              <a:t>Problem of solid waste</a:t>
            </a:r>
          </a:p>
          <a:p>
            <a:pPr marL="285750" indent="-285750" defTabSz="228600">
              <a:lnSpc>
                <a:spcPct val="114000"/>
              </a:lnSpc>
              <a:spcBef>
                <a:spcPct val="20000"/>
              </a:spcBef>
              <a:buClr>
                <a:srgbClr val="C00000"/>
              </a:buClr>
              <a:buFont typeface="Courier New" panose="02070309020205020404" pitchFamily="49" charset="0"/>
              <a:buChar char="o"/>
            </a:pPr>
            <a:r>
              <a:rPr lang="en-IN" sz="1500" dirty="0">
                <a:latin typeface="Myriad Pro"/>
              </a:rPr>
              <a:t>Nuclear waste and Radioactivity</a:t>
            </a:r>
          </a:p>
          <a:p>
            <a:pPr marL="285750" indent="-285750" defTabSz="228600">
              <a:lnSpc>
                <a:spcPct val="114000"/>
              </a:lnSpc>
              <a:spcBef>
                <a:spcPct val="20000"/>
              </a:spcBef>
              <a:buClr>
                <a:srgbClr val="C00000"/>
              </a:buClr>
              <a:buFont typeface="Courier New" panose="02070309020205020404" pitchFamily="49" charset="0"/>
              <a:buChar char="o"/>
            </a:pPr>
            <a:r>
              <a:rPr lang="en-IN" sz="1500" dirty="0">
                <a:latin typeface="Myriad Pro"/>
              </a:rPr>
              <a:t>Thermal pollution and noise pollution</a:t>
            </a:r>
          </a:p>
        </p:txBody>
      </p:sp>
    </p:spTree>
  </p:cSld>
  <p:clrMapOvr>
    <a:masterClrMapping/>
  </p:clrMapOvr>
  <p:transition advClick="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31981</TotalTime>
  <Words>1450</Words>
  <Application>Microsoft Office PowerPoint</Application>
  <PresentationFormat>On-screen Show (16:9)</PresentationFormat>
  <Paragraphs>237</Paragraphs>
  <Slides>29</Slides>
  <Notes>17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29</vt:i4>
      </vt:variant>
    </vt:vector>
  </HeadingPairs>
  <TitlesOfParts>
    <vt:vector size="41" baseType="lpstr">
      <vt:lpstr>Arial</vt:lpstr>
      <vt:lpstr>Calibri</vt:lpstr>
      <vt:lpstr>Comic Sans MS</vt:lpstr>
      <vt:lpstr>Courier New</vt:lpstr>
      <vt:lpstr>Frutiger 45 Light</vt:lpstr>
      <vt:lpstr>Futura Bk BT</vt:lpstr>
      <vt:lpstr>Helvetica Neue</vt:lpstr>
      <vt:lpstr>Myriad Pro</vt:lpstr>
      <vt:lpstr>Times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Industrial Evolution</vt:lpstr>
      <vt:lpstr>Phases of earlier 3 Industrial Revolutions</vt:lpstr>
      <vt:lpstr>Introduction to Industry 4.0</vt:lpstr>
      <vt:lpstr>Did not exist in 2006</vt:lpstr>
      <vt:lpstr>Time to reach 100 Million customers</vt:lpstr>
      <vt:lpstr>Today’s Factory</vt:lpstr>
      <vt:lpstr>Tomorrow’s Factory</vt:lpstr>
      <vt:lpstr>Industry 4.0 Six Design Principles</vt:lpstr>
      <vt:lpstr>Building blocks of Industry 4.0</vt:lpstr>
      <vt:lpstr>Examples SIEMENS </vt:lpstr>
      <vt:lpstr>Impact Business </vt:lpstr>
      <vt:lpstr>Top 10 Skills to be relevant in Industry 4.0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IV-PCN-Admin</dc:creator>
  <cp:lastModifiedBy>Gayatri Kaple</cp:lastModifiedBy>
  <cp:revision>310</cp:revision>
  <dcterms:created xsi:type="dcterms:W3CDTF">2014-04-23T09:55:21Z</dcterms:created>
  <dcterms:modified xsi:type="dcterms:W3CDTF">2020-09-10T08:58:02Z</dcterms:modified>
</cp:coreProperties>
</file>