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09" r:id="rId3"/>
    <p:sldId id="310" r:id="rId4"/>
    <p:sldId id="299" r:id="rId5"/>
    <p:sldId id="300" r:id="rId6"/>
    <p:sldId id="336" r:id="rId7"/>
    <p:sldId id="337" r:id="rId8"/>
    <p:sldId id="338" r:id="rId9"/>
    <p:sldId id="339" r:id="rId10"/>
    <p:sldId id="333" r:id="rId11"/>
    <p:sldId id="343" r:id="rId12"/>
    <p:sldId id="347" r:id="rId13"/>
    <p:sldId id="361" r:id="rId14"/>
    <p:sldId id="344" r:id="rId15"/>
    <p:sldId id="345" r:id="rId16"/>
    <p:sldId id="346" r:id="rId17"/>
    <p:sldId id="348" r:id="rId18"/>
    <p:sldId id="350" r:id="rId19"/>
    <p:sldId id="351" r:id="rId20"/>
    <p:sldId id="349" r:id="rId21"/>
    <p:sldId id="354" r:id="rId22"/>
    <p:sldId id="360" r:id="rId23"/>
    <p:sldId id="355" r:id="rId24"/>
    <p:sldId id="356" r:id="rId25"/>
    <p:sldId id="357" r:id="rId26"/>
    <p:sldId id="362" r:id="rId27"/>
    <p:sldId id="334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1C5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42" autoAdjust="0"/>
  </p:normalViewPr>
  <p:slideViewPr>
    <p:cSldViewPr>
      <p:cViewPr varScale="1">
        <p:scale>
          <a:sx n="78" d="100"/>
          <a:sy n="78" d="100"/>
        </p:scale>
        <p:origin x="1092" y="72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4BD59-CDFE-45D0-B86A-EFE41EC792F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43F1-1072-4F33-9F79-9A7930BCE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85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86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26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42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3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59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39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15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12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985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09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310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97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462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916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570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1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57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30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0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97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28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32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2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-5531" y="627534"/>
            <a:ext cx="9155062" cy="45159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8000">
                <a:schemeClr val="bg1"/>
              </a:gs>
            </a:gsLst>
            <a:lin ang="5400000" scaled="1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290" tIns="17145" rIns="34290" bIns="17145" numCol="1" rtlCol="0" anchor="t" anchorCtr="0" compatLnSpc="1">
            <a:prstTxWarp prst="textNoShape">
              <a:avLst/>
            </a:prstTxWarp>
          </a:bodyPr>
          <a:lstStyle/>
          <a:p>
            <a:pPr defTabSz="342900"/>
            <a:endParaRPr lang="id-ID" dirty="0">
              <a:latin typeface="Futura Bk BT" pitchFamily="34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33346" y="1995686"/>
            <a:ext cx="86773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Myriad Pro" pitchFamily="34" charset="0"/>
                <a:ea typeface="FangSong" pitchFamily="49" charset="-122"/>
              </a:rPr>
              <a:t>FACILITIES LOCATION</a:t>
            </a:r>
          </a:p>
        </p:txBody>
      </p:sp>
      <p:pic>
        <p:nvPicPr>
          <p:cNvPr id="1026" name="Picture 2" descr="https://www.itm.edu/wp-content/uploads/2016/08/logo.png">
            <a:extLst>
              <a:ext uri="{FF2B5EF4-FFF2-40B4-BE49-F238E27FC236}">
                <a16:creationId xmlns:a16="http://schemas.microsoft.com/office/drawing/2014/main" id="{D65EAABF-B15D-4C9B-85DA-206380E1F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399030"/>
            <a:ext cx="28289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64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STEPS IN LOCATION SELECTION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204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US" sz="1500" dirty="0">
                <a:latin typeface="Myriad Pro" pitchFamily="34" charset="0"/>
              </a:rPr>
              <a:t>SELECTION OF SITE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SOIL, SIZE AND TOPOGRAPHY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DISPOSAL OF WASTE</a:t>
            </a:r>
          </a:p>
          <a:p>
            <a:pPr marL="285750" indent="-285750">
              <a:lnSpc>
                <a:spcPct val="14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US" sz="1400" dirty="0">
              <a:latin typeface="Myriad Pro"/>
            </a:endParaRP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166970542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LOCATION DECISION : RELEVANT FACTORS</a:t>
            </a:r>
            <a:br>
              <a:rPr lang="en-US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9DFBB8-928B-4BDF-957F-2B8C6FE2A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09662"/>
            <a:ext cx="7776864" cy="380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79600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4557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OTHER ISSUES IN LOCATION PLANNING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582543"/>
            <a:ext cx="9003580" cy="556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GEO-POLITICAL FACTORS…EXAMPLE…TATA NANO CAR.. SINGUR TO GUJARAT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THESE DEVELOPMENTS POINT TO TWO AREAS WHICH COULD AFFECT THE LOCATION PLANNING PROBLEM VERY SIGNIFICANTLY 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anose="020B0503030403020204"/>
              </a:rPr>
              <a:t>AVAILABILITY OF GOOD TRANSPORTATION INFRASTRUCTURE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anose="020B0503030403020204"/>
              </a:rPr>
              <a:t>USE OF INTERNET AND IT INFRASTRUCTURE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LOCATION PLANNING IN THE OVERALL CONTEXT OF JUST-IN-TIME MANUFACTURING PHILOSOPHY (SUPPLIERS LOCATED IN THE VICINITY (20 – 40 KM RADIUS) OF THE MANUFACTURER)‏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SERVICE QUALITY DEPENDS ON RESPONSIVENESS OF SERVICE DELIVERY SYSTEM. LOCATING SERVICE OUTLETS, CLOSE TO THE DEMAND POINT IS AN IMPORTANT REQUIREMENT IN A SERVICE SYSTEM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801350932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86800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FACILITY/PLANT  LOCATION – GOVT POLICY – SPECIAL ZONES FOR LOCATION</a:t>
            </a:r>
            <a:br>
              <a:rPr lang="en-IN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232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UNDER OPERATION : SANTACRUZ, KANDLA, COCHIN, NOIDA, FALTA, CHENNAI, VISAKHAPATNAM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 ZONES UNDER DEVELOPMENT : KANPUR, GREATER NOIDA, BHADOHI, PARADEEP, GOPALPUR, KULPI, INDORE, HASSAN, KAKINADA, DRONAGIRI, POSITRA, NANGUNERI</a:t>
            </a:r>
          </a:p>
          <a:p>
            <a:pPr>
              <a:lnSpc>
                <a:spcPct val="200000"/>
              </a:lnSpc>
              <a:buClr>
                <a:srgbClr val="C00000"/>
              </a:buClr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1774897602"/>
      </p:ext>
    </p:extLst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92964"/>
            <a:ext cx="334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IN" b="1" dirty="0">
                <a:solidFill>
                  <a:srgbClr val="C00000"/>
                </a:solidFill>
                <a:latin typeface="Myriad Pro" panose="020B0503030403020204"/>
              </a:rPr>
              <a:t>FACILITY LOCATION MODELS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23528" y="1131589"/>
            <a:ext cx="8208912" cy="279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ALFRED  WEBER”S  FORMULA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anose="020B0503030403020204"/>
              </a:rPr>
              <a:t> RATIO OF   RAW MATERIAL WEIGHT/FINISHED  PRODUCT = ?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anose="020B0503030403020204"/>
              </a:rPr>
              <a:t> A) IF THE  RATIO &gt; 1, LOCATE  THE PLANT  NEAR THE SOURCE OF RAW MATERIAL.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anose="020B0503030403020204"/>
              </a:rPr>
              <a:t> B) OR ELSE , EVALUATE OTHER FACTORS LIKE LABOUR, MARKET.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 CENTER OF GRAVITY METHOD</a:t>
            </a:r>
          </a:p>
        </p:txBody>
      </p:sp>
    </p:spTree>
    <p:extLst>
      <p:ext uri="{BB962C8B-B14F-4D97-AF65-F5344CB8AC3E}">
        <p14:creationId xmlns:p14="http://schemas.microsoft.com/office/powerpoint/2010/main" val="866358464"/>
      </p:ext>
    </p:extLst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34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IN" b="1" dirty="0">
                <a:solidFill>
                  <a:srgbClr val="C00000"/>
                </a:solidFill>
                <a:latin typeface="Myriad Pro" panose="020B0503030403020204"/>
              </a:rPr>
              <a:t>FACILITY LOCATION MODELS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23528" y="945695"/>
            <a:ext cx="8316416" cy="325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FACTOR RATING METHOD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POINT RATING METHOD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BREAK EVEN ANALYSIS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QUALITATIVE FACTOR ANALYSIS</a:t>
            </a: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IN" sz="1500" dirty="0">
                <a:latin typeface="Myriad Pro" panose="020B0503030403020204"/>
              </a:rPr>
              <a:t>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4469854"/>
      </p:ext>
    </p:extLst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521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LOCATION FACTOR RATING METHOD : STEPS</a:t>
            </a: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232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IDENTIFY AND LIST DOWN ALL THE RELEVANT FACTORS FOR THE LOCATION DECISION.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ESTABLISH THE RELATIVE IMPORTANCE OF EACH FACTOR IN THE FINAL DECISION.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RATE THE PERFORMANCE OF EACH CANDIDATE LOCATION USING A RATING MECHANISM.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COMPUTE A TOTAL SCORE FOR EACH LOCATION BASED ON ITS PERFORMANCE AGAINST EACH FACTOR AND RANK THEM IN THE DECREASING ORDER</a:t>
            </a:r>
          </a:p>
        </p:txBody>
      </p:sp>
    </p:spTree>
    <p:extLst>
      <p:ext uri="{BB962C8B-B14F-4D97-AF65-F5344CB8AC3E}">
        <p14:creationId xmlns:p14="http://schemas.microsoft.com/office/powerpoint/2010/main" val="1675062034"/>
      </p:ext>
    </p:extLst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FACTOR RATING METHOD</a:t>
            </a:r>
            <a:br>
              <a:rPr lang="en-US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793A8C-E685-4EC5-AC13-71341023D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30" y="866164"/>
            <a:ext cx="7742301" cy="415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8581"/>
      </p:ext>
    </p:extLst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50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CENTER OF GRAVITY METHOD</a:t>
            </a: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THE CENTER OF GRAVITY METHOD IS USED FOR LOCATING CENTRAL  FACILITIES THAT CONSIDERS EXISTING FACILITIES, THE DISTANCES BETWEEN THEM, AND THE VOLUMES OF GOODS TO BE SHIPPED BETWEEN THEM.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THIS METHODOLOGY INVOLVES FORMULAS USED TO COMPUTE THE COORDINATES OF THE TWO-DIMENSIONAL POINT THAT MEETS THE DISTANCE AND VOLUME CRITERIA STATED ABOVE.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ALL THE DEMAND POINTS (OR THE SUPPLY POINTS, IF RAW MATERIAL IS SUPPLIED FROM SEVERAL LOCATIONS) ARE REPRESENTED IN A CARTESIAN COORDINATE SYSTEM.</a:t>
            </a:r>
          </a:p>
          <a:p>
            <a:pPr>
              <a:lnSpc>
                <a:spcPct val="200000"/>
              </a:lnSpc>
              <a:buClr>
                <a:srgbClr val="C00000"/>
              </a:buClr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237081775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50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CENTER OF GRAVITY METHOD</a:t>
            </a: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186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EACH DEMAND (OR THE SUPPLY POINT) WILL ALSO HAVE WEIGHT INDICATING THE QUANTUM OF SHIPMENT.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THEREFORE IT IS POSSIBLE TO IDENTIFY THE CENTRE OF GRAVITY OF THE VARIOUS DEMAND (OR SUPPLY) POINTS.</a:t>
            </a:r>
          </a:p>
        </p:txBody>
      </p:sp>
    </p:spTree>
    <p:extLst>
      <p:ext uri="{BB962C8B-B14F-4D97-AF65-F5344CB8AC3E}">
        <p14:creationId xmlns:p14="http://schemas.microsoft.com/office/powerpoint/2010/main" val="3708719609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219068" y="228600"/>
            <a:ext cx="299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Myriad Pro" panose="020B0503030403020204"/>
              </a:rPr>
              <a:t>PLANT LOCATION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33400" y="2099194"/>
            <a:ext cx="8215064" cy="104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algn="ctr">
              <a:lnSpc>
                <a:spcPct val="140000"/>
              </a:lnSpc>
              <a:buClr>
                <a:srgbClr val="C00000"/>
              </a:buClr>
            </a:pPr>
            <a:r>
              <a:rPr lang="en-IN" sz="1600" b="1" dirty="0">
                <a:latin typeface="Myriad Pro"/>
              </a:rPr>
              <a:t>PLANT LOCATION IS  THE FUNCTION OF DETERMINING LOCATION FOR A PLANT FOR MAXIMUM OPERATING ECONOMY AND EFFECTIVENESS.</a:t>
            </a:r>
          </a:p>
          <a:p>
            <a:pPr marL="285750" indent="-285750">
              <a:lnSpc>
                <a:spcPct val="14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US" sz="1400" dirty="0">
              <a:latin typeface="Myriad Pro"/>
            </a:endParaRP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CENTER OF GRAVITY METHOD FORMULA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32C6D1-1AA5-41AD-B905-8D433D7960F4}"/>
              </a:ext>
            </a:extLst>
          </p:cNvPr>
          <p:cNvSpPr/>
          <p:nvPr/>
        </p:nvSpPr>
        <p:spPr>
          <a:xfrm flipH="1">
            <a:off x="251520" y="1140589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err="1"/>
              <a:t>Cx</a:t>
            </a:r>
            <a:r>
              <a:rPr lang="en-IN" dirty="0"/>
              <a:t> = X coordinate of </a:t>
            </a:r>
            <a:r>
              <a:rPr lang="en-IN" dirty="0" err="1"/>
              <a:t>center</a:t>
            </a:r>
            <a:r>
              <a:rPr lang="en-IN" dirty="0"/>
              <a:t> of gravity</a:t>
            </a:r>
          </a:p>
          <a:p>
            <a:endParaRPr lang="en-IN" dirty="0"/>
          </a:p>
          <a:p>
            <a:r>
              <a:rPr lang="en-IN" dirty="0"/>
              <a:t>Cy = Y coordinate of </a:t>
            </a:r>
            <a:r>
              <a:rPr lang="en-IN" dirty="0" err="1"/>
              <a:t>center</a:t>
            </a:r>
            <a:r>
              <a:rPr lang="en-IN" dirty="0"/>
              <a:t> of gravity</a:t>
            </a:r>
          </a:p>
          <a:p>
            <a:endParaRPr lang="en-IN" dirty="0"/>
          </a:p>
          <a:p>
            <a:r>
              <a:rPr lang="en-IN" dirty="0"/>
              <a:t>dix = X coordinate of the </a:t>
            </a:r>
            <a:r>
              <a:rPr lang="en-IN" dirty="0" err="1"/>
              <a:t>ith</a:t>
            </a:r>
            <a:r>
              <a:rPr lang="en-IN" dirty="0"/>
              <a:t> location</a:t>
            </a:r>
          </a:p>
          <a:p>
            <a:endParaRPr lang="en-IN" dirty="0"/>
          </a:p>
          <a:p>
            <a:r>
              <a:rPr lang="en-IN" dirty="0" err="1"/>
              <a:t>diy</a:t>
            </a:r>
            <a:r>
              <a:rPr lang="en-IN" dirty="0"/>
              <a:t> = Y coordinate of the </a:t>
            </a:r>
            <a:r>
              <a:rPr lang="en-IN" dirty="0" err="1"/>
              <a:t>ith</a:t>
            </a:r>
            <a:r>
              <a:rPr lang="en-IN" dirty="0"/>
              <a:t> location</a:t>
            </a:r>
          </a:p>
          <a:p>
            <a:endParaRPr lang="en-IN" dirty="0"/>
          </a:p>
          <a:p>
            <a:r>
              <a:rPr lang="en-IN" dirty="0"/>
              <a:t>Vi = volume of goods moved to or from </a:t>
            </a:r>
            <a:r>
              <a:rPr lang="en-IN" dirty="0" err="1"/>
              <a:t>ith</a:t>
            </a:r>
            <a:r>
              <a:rPr lang="en-IN" dirty="0"/>
              <a:t> </a:t>
            </a:r>
          </a:p>
          <a:p>
            <a:r>
              <a:rPr lang="en-IN" dirty="0"/>
              <a:t>         location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5AAA03-8815-4713-AD49-C99E32BC6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987574"/>
            <a:ext cx="4320481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05263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5216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Arial"/>
              </a:rPr>
              <a:t>EXAMPLE OF CENTER OF GRAVITY METHOD</a:t>
            </a: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5B20F4-7069-4F36-997D-ECD02C1DA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685800"/>
            <a:ext cx="799904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77173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521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Arial"/>
              </a:rPr>
              <a:t>EXAMPLE OF CENTER OF GRAVITY METHOD</a:t>
            </a: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D555CF-5336-4EE1-BAAC-4FFDC3343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690266"/>
            <a:ext cx="7999040" cy="418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11318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521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Arial"/>
              </a:rPr>
              <a:t>EXAMPLE OF CENTER OF GRAVITY METHOD</a:t>
            </a: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F8A6B3-1B67-454C-9FBF-AC2F21008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843558"/>
            <a:ext cx="8287072" cy="407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22415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97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BREAK EVEN ANALYSIS - EXAMPLE</a:t>
            </a: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140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IN" sz="1500" dirty="0">
                <a:latin typeface="Myriad Pro" panose="020B0503030403020204"/>
              </a:rPr>
              <a:t>Potential locations A, B and C have the cost structures shown for producing a product expected to sell at Rs. 100 per unit. Find the most economical location for an expected volume of 2,000 units / year.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C89371-7925-4C04-B8B4-7EC577484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787774"/>
            <a:ext cx="7128792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532129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5933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QUALITATIVE FACTOR ANALYSIS METHOD: EXAMPLE</a:t>
            </a:r>
            <a:endParaRPr lang="en-US" sz="1500" dirty="0"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9ACAF3-7DBC-43CB-B57D-DB5C7F18D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1767759"/>
            <a:ext cx="5400600" cy="28083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CA93B1-A6B2-4FC9-8475-C7E42BF04EC6}"/>
              </a:ext>
            </a:extLst>
          </p:cNvPr>
          <p:cNvSpPr/>
          <p:nvPr/>
        </p:nvSpPr>
        <p:spPr>
          <a:xfrm>
            <a:off x="533400" y="843558"/>
            <a:ext cx="8071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XYZ Restaurant wishes to open a new store. Based on the following subjective criteria, where should the new store be located?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E4F7C8-C2BB-447B-A1E2-7340E4348841}"/>
              </a:ext>
            </a:extLst>
          </p:cNvPr>
          <p:cNvSpPr/>
          <p:nvPr/>
        </p:nvSpPr>
        <p:spPr>
          <a:xfrm>
            <a:off x="389384" y="1971586"/>
            <a:ext cx="2958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                  a.   	A</a:t>
            </a:r>
          </a:p>
          <a:p>
            <a:r>
              <a:rPr lang="en-IN" dirty="0"/>
              <a:t> 	b.	B</a:t>
            </a:r>
          </a:p>
          <a:p>
            <a:r>
              <a:rPr lang="en-IN" dirty="0"/>
              <a:t> 	c.	</a:t>
            </a:r>
            <a:r>
              <a:rPr lang="en-IN" dirty="0">
                <a:solidFill>
                  <a:srgbClr val="C00000"/>
                </a:solidFill>
              </a:rPr>
              <a:t>C</a:t>
            </a:r>
          </a:p>
          <a:p>
            <a:r>
              <a:rPr lang="en-IN" dirty="0"/>
              <a:t> 	d.	D </a:t>
            </a:r>
          </a:p>
        </p:txBody>
      </p:sp>
    </p:spTree>
    <p:extLst>
      <p:ext uri="{BB962C8B-B14F-4D97-AF65-F5344CB8AC3E}">
        <p14:creationId xmlns:p14="http://schemas.microsoft.com/office/powerpoint/2010/main" val="500159393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E4F7C8-C2BB-447B-A1E2-7340E4348841}"/>
              </a:ext>
            </a:extLst>
          </p:cNvPr>
          <p:cNvSpPr/>
          <p:nvPr/>
        </p:nvSpPr>
        <p:spPr>
          <a:xfrm>
            <a:off x="389384" y="1971586"/>
            <a:ext cx="2958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             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720FCD-DA3F-427F-BC02-A835BE5F7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84" y="690264"/>
            <a:ext cx="8754616" cy="445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58755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2285998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500" b="1" dirty="0">
                <a:solidFill>
                  <a:srgbClr val="C00000"/>
                </a:solidFill>
                <a:latin typeface="Myriad Pro" pitchFamily="34" charset="0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957338421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1" y="228600"/>
            <a:ext cx="3771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NEED FOR LOCATION SELECTION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844" y="910694"/>
            <a:ext cx="9001156" cy="322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500" dirty="0">
                <a:latin typeface="Myriad Pro" pitchFamily="34" charset="0"/>
              </a:rPr>
              <a:t> </a:t>
            </a:r>
            <a:r>
              <a:rPr lang="en-IN" sz="1500" dirty="0">
                <a:latin typeface="Myriad Pro" pitchFamily="34" charset="0"/>
              </a:rPr>
              <a:t>BUSINESS NEWLY STARTED.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EXISTING BUSINESS HAS OUTGROWN AND EXPANSION NOT POSSIBLE.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MARKET NECESSITATES THE ESTABLISHMENT OF BRANCHES.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A LEASE EXPIRES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POSSIBILITY OF REDUCING MANUFACTURING COST BY SHIFTING </a:t>
            </a: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itchFamily="34" charset="0"/>
            </a:endParaRPr>
          </a:p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itchFamily="34" charset="0"/>
              </a:rPr>
              <a:t> OTHER SOCIAL OR ECONOMIC REASONS, FOR EX, INADEQUATE LABOUR SUPPLY, SHIFTING OF THE MARKET ETC.</a:t>
            </a:r>
            <a:endParaRPr lang="en-US" sz="1500" dirty="0">
              <a:latin typeface="Myriad Pro" pitchFamily="34" charset="0"/>
            </a:endParaRPr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914400"/>
            <a:ext cx="8229600" cy="4139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FACTORS PROMOTING GLOBALISATION OF OPERATIONS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IN" sz="1500" dirty="0">
                <a:latin typeface="Myriad Pro" pitchFamily="34" charset="0"/>
              </a:rPr>
              <a:t>REGULATORY &amp; ECONOMIC REFORMS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IN" sz="1500" dirty="0">
                <a:latin typeface="Myriad Pro" pitchFamily="34" charset="0"/>
              </a:rPr>
              <a:t>FACTOR COST ADVANTAGES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IN" sz="1500" dirty="0">
                <a:latin typeface="Myriad Pro" pitchFamily="34" charset="0"/>
              </a:rPr>
              <a:t>EXPANDING MARKETS IN DEVELOPING COUNTRIES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LOCATION ISSUES HAVE BECOME MORE PROMINENT IN RECENT YEARS DUE TO GLOBALISATION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LOCATION DECISION PERTAINS TO THE CHOICE OF APPROPRIATE GEOGRAPHICAL SITE FOR LOCATING MANUFACTURING &amp; SERVICE FACILITIES OF AN ORGANISATION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3771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NEED FOR LOCATION SELECTION</a:t>
            </a: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3" y="228600"/>
            <a:ext cx="666140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COMPETITIVENESS OF A LOCATION : THREE TIER MODEL</a:t>
            </a:r>
            <a:b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IN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0CE1CD-930D-4561-9B3F-53FFE4558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32" y="819150"/>
            <a:ext cx="7074552" cy="4095750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64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STEPS IN LOCATION SELECTION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313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IN" sz="1500" dirty="0">
                <a:latin typeface="Myriad Pro"/>
              </a:rPr>
              <a:t>TO BE SYSTEMATIC, IN CHOOSING A PLANT LOCATION, THE ENTREPRENEUR WOULD DO WELL TO PROCEED STEP BY STEP, THE STEPS BEING,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WITHIN THE COUNTRY OR OUTSIDE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SELECTION OF THE REGION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SELECTION OF THE LOCALITY OR COMMUNITY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SELECTION OF THE EXACT SITE</a:t>
            </a: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008243964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64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STEPS IN LOCATION SELECTION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356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IN" sz="1500" dirty="0">
                <a:latin typeface="Myriad Pro"/>
              </a:rPr>
              <a:t>WITH IN COUNTRY OR OUTSIDE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POLITICAL STABILITY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EXPORT AND IMPORT REGULATIONS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CURRENCY AND EXCHANGE RATES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CULTURAL AND ECONOMIC PECULIARITIES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NATURAL OR PHYSICAL ENVIRONMENT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400" dirty="0">
              <a:latin typeface="Myriad Pro"/>
            </a:endParaRP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140627129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64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STEPS IN LOCATION SELECTION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414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IN" sz="1500" dirty="0">
                <a:latin typeface="Myriad Pro"/>
              </a:rPr>
              <a:t>SELECTION OF REGION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AVAILABILITY OF RAW MATERIAL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NEARNESS TO THE MARKET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AVAILABILITY OF POWER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TRANSPORT FACILITY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SUITABILITY OF CLIMATE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GOVERNMENT POLICY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COMPETITION BETWEEN STATE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400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24777644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626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STEPS IN LOCATION SELECTION : </a:t>
            </a:r>
            <a:r>
              <a:rPr lang="en-US" sz="1500" dirty="0">
                <a:latin typeface="Myriad Pro" pitchFamily="34" charset="0"/>
              </a:rPr>
              <a:t>SELECTION OF COMMUNITY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582543"/>
            <a:ext cx="9003580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AVAILABILITY OF LABOR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CIVIC AMENITIES FOR WORKERS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EXISTENCE OF COMPLEMENTARY AND COMPETING INDUSTRIES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FINANCE &amp; RESEARCH FACILITY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AVAILABILITY OF WATER &amp; FIRE FIGHTING FACILITIES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LOCAL TAXES &amp; RESTRICTION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MOMENTUM OF AN EARLY START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PERSONAL FACTORS</a:t>
            </a:r>
          </a:p>
        </p:txBody>
      </p:sp>
    </p:spTree>
    <p:extLst>
      <p:ext uri="{BB962C8B-B14F-4D97-AF65-F5344CB8AC3E}">
        <p14:creationId xmlns:p14="http://schemas.microsoft.com/office/powerpoint/2010/main" val="3298551519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14476</TotalTime>
  <Words>929</Words>
  <Application>Microsoft Office PowerPoint</Application>
  <PresentationFormat>On-screen Show (16:9)</PresentationFormat>
  <Paragraphs>144</Paragraphs>
  <Slides>27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Futura Bk BT</vt:lpstr>
      <vt:lpstr>Myriad Pro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IV-PCN-Admin</dc:creator>
  <cp:lastModifiedBy>Gayatri Kaple</cp:lastModifiedBy>
  <cp:revision>274</cp:revision>
  <dcterms:created xsi:type="dcterms:W3CDTF">2014-04-23T09:55:21Z</dcterms:created>
  <dcterms:modified xsi:type="dcterms:W3CDTF">2020-08-28T08:48:38Z</dcterms:modified>
</cp:coreProperties>
</file>