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301" r:id="rId3"/>
    <p:sldId id="309" r:id="rId4"/>
    <p:sldId id="310" r:id="rId5"/>
    <p:sldId id="299" r:id="rId6"/>
    <p:sldId id="300" r:id="rId7"/>
    <p:sldId id="343" r:id="rId8"/>
    <p:sldId id="344" r:id="rId9"/>
    <p:sldId id="345" r:id="rId10"/>
    <p:sldId id="346" r:id="rId11"/>
    <p:sldId id="348" r:id="rId12"/>
    <p:sldId id="347" r:id="rId13"/>
    <p:sldId id="349" r:id="rId14"/>
    <p:sldId id="350" r:id="rId15"/>
    <p:sldId id="351" r:id="rId16"/>
    <p:sldId id="352" r:id="rId17"/>
    <p:sldId id="354" r:id="rId18"/>
    <p:sldId id="355" r:id="rId19"/>
    <p:sldId id="353" r:id="rId20"/>
    <p:sldId id="356" r:id="rId21"/>
    <p:sldId id="357" r:id="rId22"/>
    <p:sldId id="341" r:id="rId23"/>
    <p:sldId id="358" r:id="rId24"/>
    <p:sldId id="359" r:id="rId25"/>
    <p:sldId id="360" r:id="rId26"/>
    <p:sldId id="361" r:id="rId2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1C5B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85294" autoAdjust="0"/>
  </p:normalViewPr>
  <p:slideViewPr>
    <p:cSldViewPr>
      <p:cViewPr varScale="1">
        <p:scale>
          <a:sx n="90" d="100"/>
          <a:sy n="90" d="100"/>
        </p:scale>
        <p:origin x="552" y="84"/>
      </p:cViewPr>
      <p:guideLst>
        <p:guide orient="horz" pos="2160"/>
        <p:guide pos="2880"/>
        <p:guide orient="horz" pos="16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70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D4BD59-CDFE-45D0-B86A-EFE41EC792FF}" type="datetimeFigureOut">
              <a:rPr lang="en-US" smtClean="0"/>
              <a:pPr/>
              <a:t>8/28/2020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4343F1-1072-4F33-9F79-9A7930BCEA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1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CUSTOMER DIMENSION </a:t>
            </a:r>
          </a:p>
          <a:p>
            <a:r>
              <a:rPr lang="en-IN" dirty="0"/>
              <a:t>SUATAINED PERFORMANCE </a:t>
            </a:r>
          </a:p>
          <a:p>
            <a:r>
              <a:rPr lang="en-IN" dirty="0"/>
              <a:t>OPERATIONAL ADVANTAGE</a:t>
            </a:r>
          </a:p>
          <a:p>
            <a:r>
              <a:rPr lang="en-IN" dirty="0"/>
              <a:t>STRATEGIC ADVANTAGE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5638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6518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7091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4435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2788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8464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LAW FIRM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4233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DELL SEVICE CENTRE IN INDIA FOR AMERICAN CLIENTS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4303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62170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69821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0274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23106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204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IPHONE </a:t>
            </a:r>
          </a:p>
          <a:p>
            <a:r>
              <a:rPr lang="en-IN" dirty="0"/>
              <a:t>LOREL</a:t>
            </a:r>
          </a:p>
          <a:p>
            <a:r>
              <a:rPr lang="en-IN" dirty="0"/>
              <a:t>COKE , colour, size</a:t>
            </a:r>
          </a:p>
          <a:p>
            <a:r>
              <a:rPr lang="en-IN" dirty="0"/>
              <a:t>SIZE COLOUR</a:t>
            </a:r>
          </a:p>
          <a:p>
            <a:r>
              <a:rPr lang="en-IN" dirty="0"/>
              <a:t>VITUAL DESIGN PROTOTYPE</a:t>
            </a:r>
          </a:p>
          <a:p>
            <a:r>
              <a:rPr lang="en-IN" dirty="0"/>
              <a:t>Repositioning- hutch-Vodafone, </a:t>
            </a:r>
            <a:r>
              <a:rPr lang="en-IN" dirty="0" err="1"/>
              <a:t>godrej</a:t>
            </a:r>
            <a:r>
              <a:rPr lang="en-IN" dirty="0"/>
              <a:t>, apple, </a:t>
            </a:r>
            <a:r>
              <a:rPr lang="en-IN" dirty="0" err="1"/>
              <a:t>uti</a:t>
            </a:r>
            <a:r>
              <a:rPr lang="en-IN" dirty="0"/>
              <a:t>-axis bank.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8048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0445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MUSIC</a:t>
            </a:r>
          </a:p>
          <a:p>
            <a:r>
              <a:rPr lang="en-IN" dirty="0"/>
              <a:t>PEN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045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5115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3191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2649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4774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80A78-0DAD-4476-9244-FA9785F40615}" type="datetimeFigureOut">
              <a:rPr lang="en-US" smtClean="0"/>
              <a:pPr/>
              <a:t>8/28/2020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D5E54-E06B-477B-AE1A-0831167D16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80A78-0DAD-4476-9244-FA9785F40615}" type="datetimeFigureOut">
              <a:rPr lang="en-US" smtClean="0"/>
              <a:pPr/>
              <a:t>8/28/2020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858016" y="4786328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D5E54-E06B-477B-AE1A-0831167D165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80A78-0DAD-4476-9244-FA9785F40615}" type="datetimeFigureOut">
              <a:rPr lang="en-US" smtClean="0"/>
              <a:pPr/>
              <a:t>8/28/2020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858016" y="4786328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D5E54-E06B-477B-AE1A-0831167D165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80A78-0DAD-4476-9244-FA9785F40615}" type="datetimeFigureOut">
              <a:rPr lang="en-US" smtClean="0"/>
              <a:pPr/>
              <a:t>8/28/2020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D5E54-E06B-477B-AE1A-0831167D16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80A78-0DAD-4476-9244-FA9785F40615}" type="datetimeFigureOut">
              <a:rPr lang="en-US" smtClean="0"/>
              <a:pPr/>
              <a:t>8/28/2020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D5E54-E06B-477B-AE1A-0831167D16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80A78-0DAD-4476-9244-FA9785F40615}" type="datetimeFigureOut">
              <a:rPr lang="en-US" smtClean="0"/>
              <a:pPr/>
              <a:t>8/28/2020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D5E54-E06B-477B-AE1A-0831167D16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80A78-0DAD-4476-9244-FA9785F40615}" type="datetimeFigureOut">
              <a:rPr lang="en-US" smtClean="0"/>
              <a:pPr/>
              <a:t>8/28/2020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D5E54-E06B-477B-AE1A-0831167D16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80A78-0DAD-4476-9244-FA9785F40615}" type="datetimeFigureOut">
              <a:rPr lang="en-US" smtClean="0"/>
              <a:pPr/>
              <a:t>8/28/2020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D5E54-E06B-477B-AE1A-0831167D16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80A78-0DAD-4476-9244-FA9785F40615}" type="datetimeFigureOut">
              <a:rPr lang="en-US" smtClean="0"/>
              <a:pPr/>
              <a:t>8/28/2020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D5E54-E06B-477B-AE1A-0831167D16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 bwMode="auto">
          <a:xfrm>
            <a:off x="-5531" y="627534"/>
            <a:ext cx="9155062" cy="4515966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58000">
                <a:schemeClr val="bg1"/>
              </a:gs>
            </a:gsLst>
            <a:lin ang="5400000" scaled="1"/>
            <a:tileRect/>
          </a:gra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4290" tIns="17145" rIns="34290" bIns="17145" numCol="1" rtlCol="0" anchor="t" anchorCtr="0" compatLnSpc="1">
            <a:prstTxWarp prst="textNoShape">
              <a:avLst/>
            </a:prstTxWarp>
          </a:bodyPr>
          <a:lstStyle/>
          <a:p>
            <a:pPr defTabSz="342900"/>
            <a:endParaRPr lang="id-ID" dirty="0">
              <a:latin typeface="Futura Bk BT" pitchFamily="34" charset="0"/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6858016" y="4786328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D5E54-E06B-477B-AE1A-0831167D165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80A78-0DAD-4476-9244-FA9785F40615}" type="datetimeFigureOut">
              <a:rPr lang="en-US" smtClean="0"/>
              <a:pPr/>
              <a:t>8/28/2020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6858016" y="4786328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D5E54-E06B-477B-AE1A-0831167D165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80A78-0DAD-4476-9244-FA9785F40615}" type="datetimeFigureOut">
              <a:rPr lang="en-US" smtClean="0"/>
              <a:pPr/>
              <a:t>8/28/2020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6858016" y="4786328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D5E54-E06B-477B-AE1A-0831167D165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C80A78-0DAD-4476-9244-FA9785F40615}" type="datetimeFigureOut">
              <a:rPr lang="en-US" smtClean="0"/>
              <a:pPr/>
              <a:t>8/28/2020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5D5E54-E06B-477B-AE1A-0831167D165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ext Box 21"/>
          <p:cNvSpPr txBox="1">
            <a:spLocks noChangeArrowheads="1"/>
          </p:cNvSpPr>
          <p:nvPr/>
        </p:nvSpPr>
        <p:spPr bwMode="auto">
          <a:xfrm>
            <a:off x="233346" y="1995686"/>
            <a:ext cx="867730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C00000"/>
                </a:solidFill>
                <a:latin typeface="Myriad Pro" pitchFamily="34" charset="0"/>
                <a:ea typeface="FangSong" pitchFamily="49" charset="-122"/>
              </a:rPr>
              <a:t>  NEW PRODUCT DEVELOPMENT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479632" y="4083918"/>
            <a:ext cx="184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1026" name="Picture 2" descr="https://www.itm.edu/wp-content/uploads/2016/08/logo.png">
            <a:extLst>
              <a:ext uri="{FF2B5EF4-FFF2-40B4-BE49-F238E27FC236}">
                <a16:creationId xmlns:a16="http://schemas.microsoft.com/office/drawing/2014/main" id="{D65EAABF-B15D-4C9B-85DA-206380E1FC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7" y="399030"/>
            <a:ext cx="2828925" cy="75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2"/>
          <p:cNvSpPr txBox="1">
            <a:spLocks noChangeArrowheads="1"/>
          </p:cNvSpPr>
          <p:nvPr/>
        </p:nvSpPr>
        <p:spPr bwMode="auto">
          <a:xfrm>
            <a:off x="309564" y="114300"/>
            <a:ext cx="184731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800">
              <a:solidFill>
                <a:schemeClr val="bg1"/>
              </a:solidFill>
              <a:latin typeface="Myriad Pro" pitchFamily="34" charset="0"/>
            </a:endParaRP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44" y="228600"/>
            <a:ext cx="708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b="1" dirty="0">
                <a:solidFill>
                  <a:srgbClr val="C00000"/>
                </a:solidFill>
                <a:latin typeface="Myriad Pro"/>
              </a:rPr>
              <a:t> PRODUCT DEVELOPMENT PROCESS: TRADITIONAL APPROACH</a:t>
            </a:r>
            <a:endParaRPr lang="en-US" b="1" dirty="0">
              <a:solidFill>
                <a:srgbClr val="C00000"/>
              </a:solidFill>
              <a:latin typeface="Myriad Pro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BCC5A54-756C-4B91-B3F5-A8F826D60A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059582"/>
            <a:ext cx="7704856" cy="3312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923375"/>
      </p:ext>
    </p:extLst>
  </p:cSld>
  <p:clrMapOvr>
    <a:masterClrMapping/>
  </p:clrMapOvr>
  <p:transition advClick="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420" y="228600"/>
            <a:ext cx="7527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Myriad Pro" pitchFamily="34" charset="0"/>
              </a:rPr>
              <a:t>NEW PRODUCT DEVELOPMENT  : CONCURRENT ENGINEERING</a:t>
            </a: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142844" y="910694"/>
            <a:ext cx="9001156" cy="1912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itchFamily="34" charset="0"/>
              </a:rPr>
              <a:t>  CONCURRENT ENGINEERING CAN BE DEFINED AS THE SIMULTANEOUS DEVELOPMENT OF PRODUCT DESIGN WITH OPEN AND INTERACTIVE COMMUNICATION AMONG ALL TEAM MEMBERS FOR THE PURPOSE OF </a:t>
            </a: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itchFamily="34" charset="0"/>
            </a:endParaRP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itchFamily="34" charset="0"/>
              </a:rPr>
              <a:t>  REDUCING TIME TO MARKET</a:t>
            </a: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itchFamily="34" charset="0"/>
            </a:endParaRP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itchFamily="34" charset="0"/>
              </a:rPr>
              <a:t>  DECREASING COST AND IMPROVING QUALITY AND RELIABILITY </a:t>
            </a:r>
          </a:p>
        </p:txBody>
      </p:sp>
    </p:spTree>
    <p:extLst>
      <p:ext uri="{BB962C8B-B14F-4D97-AF65-F5344CB8AC3E}">
        <p14:creationId xmlns:p14="http://schemas.microsoft.com/office/powerpoint/2010/main" val="3072492241"/>
      </p:ext>
    </p:extLst>
  </p:cSld>
  <p:clrMapOvr>
    <a:masterClrMapping/>
  </p:clrMapOvr>
  <p:transition advClick="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2"/>
          <p:cNvSpPr txBox="1">
            <a:spLocks noChangeArrowheads="1"/>
          </p:cNvSpPr>
          <p:nvPr/>
        </p:nvSpPr>
        <p:spPr bwMode="auto">
          <a:xfrm>
            <a:off x="309564" y="114300"/>
            <a:ext cx="184731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800">
              <a:solidFill>
                <a:schemeClr val="bg1"/>
              </a:solidFill>
              <a:latin typeface="Myriad Pro" pitchFamily="34" charset="0"/>
            </a:endParaRP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44" y="228600"/>
            <a:ext cx="7508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b="1" dirty="0">
                <a:solidFill>
                  <a:srgbClr val="C00000"/>
                </a:solidFill>
                <a:latin typeface="Myriad Pro"/>
              </a:rPr>
              <a:t>PRODUCT DEVELOPMENT PROCESS: CONCURRENT ENGINEERING</a:t>
            </a:r>
            <a:endParaRPr lang="en-US" b="1" dirty="0">
              <a:solidFill>
                <a:srgbClr val="C00000"/>
              </a:solidFill>
              <a:latin typeface="Myriad Pro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E774430-7212-4618-8B87-6FAC680C6C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843558"/>
            <a:ext cx="7200800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165303"/>
      </p:ext>
    </p:extLst>
  </p:cSld>
  <p:clrMapOvr>
    <a:masterClrMapping/>
  </p:clrMapOvr>
  <p:transition advClick="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420" y="228600"/>
            <a:ext cx="7527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b="1" dirty="0">
                <a:solidFill>
                  <a:srgbClr val="C00000"/>
                </a:solidFill>
                <a:latin typeface="Myriad Pro"/>
              </a:rPr>
              <a:t>TOOLS FOR EFFICIENT PRODUCT DEVELOPMENT</a:t>
            </a:r>
            <a:endParaRPr lang="en-US" b="1" dirty="0">
              <a:solidFill>
                <a:srgbClr val="C00000"/>
              </a:solidFill>
              <a:latin typeface="Myriad Pro"/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142844" y="910694"/>
            <a:ext cx="9001156" cy="3491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itchFamily="34" charset="0"/>
              </a:rPr>
              <a:t> CUSTOMER NEEDS</a:t>
            </a: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itchFamily="34" charset="0"/>
            </a:endParaRP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itchFamily="34" charset="0"/>
              </a:rPr>
              <a:t> MARKET RESEARCH</a:t>
            </a: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itchFamily="34" charset="0"/>
            </a:endParaRP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itchFamily="34" charset="0"/>
              </a:rPr>
              <a:t> COMPETITOR ANALYSIS</a:t>
            </a: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itchFamily="34" charset="0"/>
            </a:endParaRP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itchFamily="34" charset="0"/>
              </a:rPr>
              <a:t> QUALITY FUNCTION DEPLOYMENT</a:t>
            </a:r>
          </a:p>
          <a:p>
            <a:pPr>
              <a:lnSpc>
                <a:spcPct val="114000"/>
              </a:lnSpc>
              <a:buClr>
                <a:srgbClr val="C00000"/>
              </a:buClr>
            </a:pPr>
            <a:endParaRPr lang="en-IN" sz="1500" dirty="0">
              <a:latin typeface="Myriad Pro" pitchFamily="34" charset="0"/>
            </a:endParaRP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itchFamily="34" charset="0"/>
              </a:rPr>
              <a:t> VALUE ENGINEERING</a:t>
            </a: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itchFamily="34" charset="0"/>
            </a:endParaRP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itchFamily="34" charset="0"/>
              </a:rPr>
              <a:t> APPROCHES FOR DESIGN AND DEVELOPMENT</a:t>
            </a: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itchFamily="34" charset="0"/>
            </a:endParaRP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itchFamily="34" charset="0"/>
              </a:rPr>
              <a:t> MASS CUSTOMIZATION</a:t>
            </a:r>
          </a:p>
        </p:txBody>
      </p:sp>
    </p:spTree>
    <p:extLst>
      <p:ext uri="{BB962C8B-B14F-4D97-AF65-F5344CB8AC3E}">
        <p14:creationId xmlns:p14="http://schemas.microsoft.com/office/powerpoint/2010/main" val="1911234403"/>
      </p:ext>
    </p:extLst>
  </p:cSld>
  <p:clrMapOvr>
    <a:masterClrMapping/>
  </p:clrMapOvr>
  <p:transition advClick="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420" y="228600"/>
            <a:ext cx="7527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>
                <a:solidFill>
                  <a:srgbClr val="C00000"/>
                </a:solidFill>
                <a:latin typeface="Myriad Pro" pitchFamily="34" charset="0"/>
              </a:rPr>
              <a:t>VALUE ENGINEERING</a:t>
            </a:r>
            <a:endParaRPr lang="en-US" b="1" dirty="0">
              <a:solidFill>
                <a:srgbClr val="C00000"/>
              </a:solidFill>
              <a:latin typeface="Myriad Pro" pitchFamily="34" charset="0"/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142844" y="910694"/>
            <a:ext cx="9001156" cy="3227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itchFamily="34" charset="0"/>
              </a:rPr>
              <a:t> VALUE ENGINEERING </a:t>
            </a: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itchFamily="34" charset="0"/>
            </a:endParaRP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itchFamily="34" charset="0"/>
              </a:rPr>
              <a:t> REFERS TO A SET OF ACTIVITIES UNDERTAKEN TO INVESTIGATE THE DESIGN OF COMPONENTS IN A PRODUCT DEVELOPMENT PROCESS </a:t>
            </a: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itchFamily="34" charset="0"/>
            </a:endParaRP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itchFamily="34" charset="0"/>
              </a:rPr>
              <a:t> STRICTLY FROM A COST – VALUE PERSPECTIVE</a:t>
            </a: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itchFamily="34" charset="0"/>
            </a:endParaRP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itchFamily="34" charset="0"/>
              </a:rPr>
              <a:t> TO ALERT THE PRODUCT DEVELOPMENT TEAM TO ALTERNATIVES THAT </a:t>
            </a:r>
          </a:p>
          <a:p>
            <a:pPr marL="285750" indent="-285750">
              <a:lnSpc>
                <a:spcPct val="114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en-IN" sz="1500" dirty="0">
                <a:latin typeface="Myriad Pro" pitchFamily="34" charset="0"/>
              </a:rPr>
              <a:t>COULD EITHER BRING DOWN THE COST OR </a:t>
            </a:r>
          </a:p>
          <a:p>
            <a:pPr marL="285750" indent="-285750">
              <a:lnSpc>
                <a:spcPct val="114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en-IN" sz="1500" dirty="0">
                <a:latin typeface="Myriad Pro" pitchFamily="34" charset="0"/>
              </a:rPr>
              <a:t> INCREASE THE VALUE </a:t>
            </a:r>
          </a:p>
          <a:p>
            <a:pPr marL="285750" indent="-285750">
              <a:lnSpc>
                <a:spcPct val="114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en-IN" sz="1500" dirty="0">
              <a:latin typeface="Myriad Pro" pitchFamily="34" charset="0"/>
            </a:endParaRP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itchFamily="34" charset="0"/>
              </a:rPr>
              <a:t> BY IMPROVING ON THE FUNCTIONALITIES AND PERFORMANCE WITHOUT INCREASING THE COST </a:t>
            </a:r>
          </a:p>
        </p:txBody>
      </p:sp>
    </p:spTree>
    <p:extLst>
      <p:ext uri="{BB962C8B-B14F-4D97-AF65-F5344CB8AC3E}">
        <p14:creationId xmlns:p14="http://schemas.microsoft.com/office/powerpoint/2010/main" val="2912880667"/>
      </p:ext>
    </p:extLst>
  </p:cSld>
  <p:clrMapOvr>
    <a:masterClrMapping/>
  </p:clrMapOvr>
  <p:transition advClick="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420" y="228600"/>
            <a:ext cx="7527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>
                <a:solidFill>
                  <a:srgbClr val="C00000"/>
                </a:solidFill>
                <a:latin typeface="Myriad Pro" pitchFamily="34" charset="0"/>
              </a:rPr>
              <a:t>APPROCHES FOR DESIGN AND DEVELOPMENT</a:t>
            </a:r>
            <a:endParaRPr lang="en-US" b="1" dirty="0">
              <a:solidFill>
                <a:srgbClr val="C00000"/>
              </a:solidFill>
              <a:latin typeface="Myriad Pro" pitchFamily="34" charset="0"/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142844" y="910694"/>
            <a:ext cx="9001156" cy="2964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itchFamily="34" charset="0"/>
              </a:rPr>
              <a:t> DESIGN FOR MANUFACTURING (DFM)</a:t>
            </a: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itchFamily="34" charset="0"/>
            </a:endParaRP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itchFamily="34" charset="0"/>
              </a:rPr>
              <a:t> DESIGN FOR ASSEMBLY (DFA)</a:t>
            </a: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itchFamily="34" charset="0"/>
            </a:endParaRP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itchFamily="34" charset="0"/>
              </a:rPr>
              <a:t> DESIGN FOR RECYCLING (DFR)</a:t>
            </a: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itchFamily="34" charset="0"/>
            </a:endParaRP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itchFamily="34" charset="0"/>
              </a:rPr>
              <a:t> RE-MANUFACTURING</a:t>
            </a: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itchFamily="34" charset="0"/>
            </a:endParaRP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itchFamily="34" charset="0"/>
              </a:rPr>
              <a:t> DESIGN FOR DISASSEMBLY (DFD)‏</a:t>
            </a: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itchFamily="34" charset="0"/>
            </a:endParaRP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itchFamily="34" charset="0"/>
              </a:rPr>
              <a:t> ROBUST DESIGN</a:t>
            </a:r>
          </a:p>
        </p:txBody>
      </p:sp>
    </p:spTree>
    <p:extLst>
      <p:ext uri="{BB962C8B-B14F-4D97-AF65-F5344CB8AC3E}">
        <p14:creationId xmlns:p14="http://schemas.microsoft.com/office/powerpoint/2010/main" val="504274370"/>
      </p:ext>
    </p:extLst>
  </p:cSld>
  <p:clrMapOvr>
    <a:masterClrMapping/>
  </p:clrMapOvr>
  <p:transition advClick="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2844" y="228600"/>
            <a:ext cx="7527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>
                <a:solidFill>
                  <a:srgbClr val="C00000"/>
                </a:solidFill>
                <a:latin typeface="Myriad Pro" pitchFamily="34" charset="0"/>
              </a:rPr>
              <a:t>MASS CUSTOMIZATION</a:t>
            </a:r>
            <a:endParaRPr lang="en-US" b="1" dirty="0">
              <a:solidFill>
                <a:srgbClr val="C00000"/>
              </a:solidFill>
              <a:latin typeface="Myriad Pro" pitchFamily="34" charset="0"/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142844" y="910694"/>
            <a:ext cx="9001156" cy="217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itchFamily="34" charset="0"/>
              </a:rPr>
              <a:t> STANDARDISATION</a:t>
            </a:r>
          </a:p>
          <a:p>
            <a:pPr marL="285750" indent="-285750">
              <a:lnSpc>
                <a:spcPct val="114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en-IN" sz="1500" dirty="0">
                <a:latin typeface="Myriad Pro" pitchFamily="34" charset="0"/>
              </a:rPr>
              <a:t>USES COMMONLY AVAILABLE PARTS</a:t>
            </a:r>
          </a:p>
          <a:p>
            <a:pPr marL="285750" indent="-285750">
              <a:lnSpc>
                <a:spcPct val="114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en-IN" sz="1500" dirty="0">
                <a:latin typeface="Myriad Pro" pitchFamily="34" charset="0"/>
              </a:rPr>
              <a:t>REDUCES COSTS &amp; INVENTORY</a:t>
            </a:r>
          </a:p>
          <a:p>
            <a:pPr marL="285750" indent="-285750">
              <a:lnSpc>
                <a:spcPct val="114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endParaRPr lang="en-IN" sz="1500" dirty="0">
              <a:latin typeface="Myriad Pro" pitchFamily="34" charset="0"/>
            </a:endParaRP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itchFamily="34" charset="0"/>
              </a:rPr>
              <a:t> MODULAR DESIGN</a:t>
            </a:r>
          </a:p>
          <a:p>
            <a:pPr marL="285750" indent="-285750">
              <a:lnSpc>
                <a:spcPct val="114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en-IN" sz="1500" dirty="0">
                <a:latin typeface="Myriad Pro" pitchFamily="34" charset="0"/>
              </a:rPr>
              <a:t>COMBINES STANDARDIZED BUILDING BLOCKS/MODULES INTO UNIQUE PRODUCTS</a:t>
            </a:r>
          </a:p>
          <a:p>
            <a:pPr marL="285750" indent="-285750">
              <a:lnSpc>
                <a:spcPct val="114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endParaRPr lang="en-IN" sz="1500" dirty="0">
              <a:latin typeface="Myriad Pro" pitchFamily="34" charset="0"/>
            </a:endParaRP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itchFamily="34" charset="0"/>
              </a:rPr>
              <a:t> PRODUCT PLATFORMS</a:t>
            </a:r>
          </a:p>
        </p:txBody>
      </p:sp>
    </p:spTree>
    <p:extLst>
      <p:ext uri="{BB962C8B-B14F-4D97-AF65-F5344CB8AC3E}">
        <p14:creationId xmlns:p14="http://schemas.microsoft.com/office/powerpoint/2010/main" val="565881494"/>
      </p:ext>
    </p:extLst>
  </p:cSld>
  <p:clrMapOvr>
    <a:masterClrMapping/>
  </p:clrMapOvr>
  <p:transition advClick="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420" y="228600"/>
            <a:ext cx="7527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Myriad Pro" pitchFamily="34" charset="0"/>
              </a:rPr>
              <a:t>REASONS FOR PRODUCT FAILURE</a:t>
            </a: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142844" y="910694"/>
            <a:ext cx="9001156" cy="1912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itchFamily="34" charset="0"/>
              </a:rPr>
              <a:t> COSTS ARE TOO HIGH</a:t>
            </a: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itchFamily="34" charset="0"/>
            </a:endParaRP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itchFamily="34" charset="0"/>
              </a:rPr>
              <a:t> QUALITY IS TOO LOW</a:t>
            </a: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itchFamily="34" charset="0"/>
            </a:endParaRP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itchFamily="34" charset="0"/>
              </a:rPr>
              <a:t> INTRODUCTION WAS TOO LATE</a:t>
            </a: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itchFamily="34" charset="0"/>
            </a:endParaRP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itchFamily="34" charset="0"/>
              </a:rPr>
              <a:t> PRODUCTION COULDN'T KEEP UP WITH DEMAND.</a:t>
            </a:r>
          </a:p>
        </p:txBody>
      </p:sp>
    </p:spTree>
    <p:extLst>
      <p:ext uri="{BB962C8B-B14F-4D97-AF65-F5344CB8AC3E}">
        <p14:creationId xmlns:p14="http://schemas.microsoft.com/office/powerpoint/2010/main" val="1970270369"/>
      </p:ext>
    </p:extLst>
  </p:cSld>
  <p:clrMapOvr>
    <a:masterClrMapping/>
  </p:clrMapOvr>
  <p:transition advClick="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420" y="228600"/>
            <a:ext cx="7527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Myriad Pro"/>
              </a:rPr>
              <a:t>NEW PRODUCT DEVELOPMENT  : </a:t>
            </a:r>
            <a:r>
              <a:rPr lang="en-GB" altLang="en-US" b="1" dirty="0">
                <a:solidFill>
                  <a:srgbClr val="C00000"/>
                </a:solidFill>
                <a:latin typeface="Myriad Pro"/>
              </a:rPr>
              <a:t>STRATEGY</a:t>
            </a:r>
            <a:endParaRPr lang="en-US" b="1" dirty="0">
              <a:solidFill>
                <a:srgbClr val="C00000"/>
              </a:solidFill>
              <a:latin typeface="Myriad Pro"/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142844" y="910694"/>
            <a:ext cx="9001156" cy="1912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itchFamily="34" charset="0"/>
              </a:rPr>
              <a:t> 3M DICTATES THAT 30% OF REVENUES WILL COME FROM NEW PRODUCTS EVERY YEAR.</a:t>
            </a: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itchFamily="34" charset="0"/>
            </a:endParaRP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itchFamily="34" charset="0"/>
              </a:rPr>
              <a:t> BRITISH AIRWAYS REFRESHES ITS SERVICES CLASSES EVERY FIVE YEARS.</a:t>
            </a: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itchFamily="34" charset="0"/>
            </a:endParaRP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itchFamily="34" charset="0"/>
              </a:rPr>
              <a:t> STARBUCKS OPENS 300 STORES PER YEAR.</a:t>
            </a: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itchFamily="34" charset="0"/>
            </a:endParaRP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itchFamily="34" charset="0"/>
              </a:rPr>
              <a:t> GILLETTE BRINGS OUT ABOUT 20 PRODUCTS EACH YEAR.</a:t>
            </a:r>
          </a:p>
        </p:txBody>
      </p:sp>
    </p:spTree>
    <p:extLst>
      <p:ext uri="{BB962C8B-B14F-4D97-AF65-F5344CB8AC3E}">
        <p14:creationId xmlns:p14="http://schemas.microsoft.com/office/powerpoint/2010/main" val="3848855833"/>
      </p:ext>
    </p:extLst>
  </p:cSld>
  <p:clrMapOvr>
    <a:masterClrMapping/>
  </p:clrMapOvr>
  <p:transition advClick="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142844" y="910694"/>
            <a:ext cx="9001156" cy="2438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  <a:buClr>
                <a:srgbClr val="C00000"/>
              </a:buClr>
            </a:pPr>
            <a:r>
              <a:rPr lang="en-GB" altLang="en-US" sz="4000" dirty="0">
                <a:solidFill>
                  <a:srgbClr val="C00000"/>
                </a:solidFill>
                <a:latin typeface="Myraid pro"/>
              </a:rPr>
              <a:t>Moore’s Law</a:t>
            </a:r>
            <a:endParaRPr lang="en-GB" sz="40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yraid pro"/>
              <a:cs typeface="Lucida Sans Unicode" charset="0"/>
            </a:endParaRPr>
          </a:p>
          <a:p>
            <a:pPr algn="ctr">
              <a:lnSpc>
                <a:spcPct val="114000"/>
              </a:lnSpc>
              <a:buClr>
                <a:srgbClr val="C00000"/>
              </a:buClr>
            </a:pPr>
            <a:r>
              <a:rPr lang="en-GB" sz="4000" dirty="0">
                <a:effectLst>
                  <a:outerShdw blurRad="38100" dist="38100" dir="2700000" algn="tl">
                    <a:srgbClr val="000000"/>
                  </a:outerShdw>
                </a:effectLst>
                <a:latin typeface="Myraid pro"/>
                <a:cs typeface="Lucida Sans Unicode" charset="0"/>
              </a:rPr>
              <a:t>Every 18 months processing power doubles while cost holds constant.</a:t>
            </a: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6780842"/>
      </p:ext>
    </p:extLst>
  </p:cSld>
  <p:clrMapOvr>
    <a:masterClrMapping/>
  </p:clrMapOvr>
  <p:transition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420" y="228600"/>
            <a:ext cx="67937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b="1" dirty="0">
                <a:solidFill>
                  <a:srgbClr val="C00000"/>
                </a:solidFill>
                <a:latin typeface="Myriad Pro"/>
              </a:rPr>
              <a:t>LIFE CYCLE OF PRODUCTS OR SERVICES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C7EF18F-6ADA-4025-B357-E0DF03CA3B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5657" y="987574"/>
            <a:ext cx="6408712" cy="3384376"/>
          </a:xfrm>
          <a:prstGeom prst="rect">
            <a:avLst/>
          </a:prstGeom>
        </p:spPr>
      </p:pic>
    </p:spTree>
  </p:cSld>
  <p:clrMapOvr>
    <a:masterClrMapping/>
  </p:clrMapOvr>
  <p:transition advClick="0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420" y="228600"/>
            <a:ext cx="7527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Myriad Pro"/>
              </a:rPr>
              <a:t>OUTSOURCING</a:t>
            </a: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142844" y="910694"/>
            <a:ext cx="9001156" cy="1385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itchFamily="34" charset="0"/>
              </a:rPr>
              <a:t> MANUFACTURING FIRM DECIDE TO PURCHASE CERTAIN PARTS RATHER THAN MAKE THEM.</a:t>
            </a: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itchFamily="34" charset="0"/>
            </a:endParaRP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itchFamily="34" charset="0"/>
              </a:rPr>
              <a:t> SOMETIMES THE FIRM BUY ALL THE PARTS FROM OUTSOURCING. </a:t>
            </a: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itchFamily="34" charset="0"/>
            </a:endParaRP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itchFamily="34" charset="0"/>
              </a:rPr>
              <a:t> AND SIMPLY PERFORM ONLY ASSEMBLY OPERATIONS TO PRODUCE THE FINISHED PRODUCTS.</a:t>
            </a:r>
          </a:p>
        </p:txBody>
      </p:sp>
    </p:spTree>
    <p:extLst>
      <p:ext uri="{BB962C8B-B14F-4D97-AF65-F5344CB8AC3E}">
        <p14:creationId xmlns:p14="http://schemas.microsoft.com/office/powerpoint/2010/main" val="878196927"/>
      </p:ext>
    </p:extLst>
  </p:cSld>
  <p:clrMapOvr>
    <a:masterClrMapping/>
  </p:clrMapOvr>
  <p:transition advClick="0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420" y="228600"/>
            <a:ext cx="7527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Myriad Pro"/>
              </a:rPr>
              <a:t>OFFSHORING</a:t>
            </a: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142844" y="910694"/>
            <a:ext cx="9001156" cy="859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itchFamily="34" charset="0"/>
              </a:rPr>
              <a:t> OFFSHORING IS REFERRED TO THE OUTSOURCING OF BUSINESS PROCESSES TO A LOCATION DISTANT FROM THE SERVICE CONSUMERS.</a:t>
            </a: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2631660"/>
      </p:ext>
    </p:extLst>
  </p:cSld>
  <p:clrMapOvr>
    <a:masterClrMapping/>
  </p:clrMapOvr>
  <p:transition advClick="0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420" y="228600"/>
            <a:ext cx="37189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Myriad Pro" pitchFamily="34" charset="0"/>
              </a:rPr>
              <a:t>OFFSHORING VS OUTSOURCING</a:t>
            </a:r>
          </a:p>
        </p:txBody>
      </p:sp>
      <p:graphicFrame>
        <p:nvGraphicFramePr>
          <p:cNvPr id="7" name="Shape 145">
            <a:extLst>
              <a:ext uri="{FF2B5EF4-FFF2-40B4-BE49-F238E27FC236}">
                <a16:creationId xmlns:a16="http://schemas.microsoft.com/office/drawing/2014/main" id="{0D0B7725-0AB6-4164-98E8-A253DAAE380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07004929"/>
              </p:ext>
            </p:extLst>
          </p:nvPr>
        </p:nvGraphicFramePr>
        <p:xfrm>
          <a:off x="611560" y="771550"/>
          <a:ext cx="8091556" cy="3960440"/>
        </p:xfrm>
        <a:graphic>
          <a:graphicData uri="http://schemas.openxmlformats.org/drawingml/2006/table">
            <a:tbl>
              <a:tblPr>
                <a:noFill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437248158"/>
                    </a:ext>
                  </a:extLst>
                </a:gridCol>
                <a:gridCol w="33843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110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4275">
                <a:tc>
                  <a:txBody>
                    <a:bodyPr/>
                    <a:lstStyle/>
                    <a:p>
                      <a:pPr algn="ctr" rtl="0" fontAlgn="ctr"/>
                      <a:endParaRPr lang="en-IN" sz="1500" b="1" i="0" u="none" strike="noStrike" dirty="0">
                        <a:solidFill>
                          <a:srgbClr val="FFFFFF"/>
                        </a:solidFill>
                        <a:effectLst/>
                        <a:latin typeface="Myriad Pro" panose="020B0503030403020204"/>
                      </a:endParaRPr>
                    </a:p>
                  </a:txBody>
                  <a:tcPr marL="9525" marR="9525" marT="9525" marB="0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500" b="1" i="0" u="none" strike="noStrike" dirty="0">
                          <a:solidFill>
                            <a:srgbClr val="FFFFFF"/>
                          </a:solidFill>
                          <a:effectLst/>
                          <a:latin typeface="Myriad Pro" panose="020B0503030403020204"/>
                        </a:rPr>
                        <a:t>OFFSHORING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500" b="1" i="0" u="none" strike="noStrike" dirty="0">
                          <a:solidFill>
                            <a:srgbClr val="FFFFFF"/>
                          </a:solidFill>
                          <a:effectLst/>
                          <a:latin typeface="Myriad Pro" panose="020B0503030403020204"/>
                        </a:rPr>
                        <a:t>OUTSOURCING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9570">
                <a:tc>
                  <a:txBody>
                    <a:bodyPr/>
                    <a:lstStyle/>
                    <a:p>
                      <a:pPr algn="l" rtl="0" fontAlgn="ctr"/>
                      <a:r>
                        <a:rPr lang="en-IN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Myriad Pro" panose="020B0503030403020204"/>
                        </a:rPr>
                        <a:t>DEFINITION</a:t>
                      </a:r>
                    </a:p>
                  </a:txBody>
                  <a:tcPr marL="257175" marR="9525" marT="9525" marB="0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IN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Myriad Pro" panose="020B0503030403020204"/>
                        </a:rPr>
                        <a:t>OFFSHORING MEANS GETTING WORK DONE IN A DIFFERENT COUNTRY.</a:t>
                      </a:r>
                    </a:p>
                  </a:txBody>
                  <a:tcPr marL="257175" marR="9525" marT="9525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IN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Myriad Pro" panose="020B0503030403020204"/>
                        </a:rPr>
                        <a:t>OUTSOURCING REFERS TO CONTRACTING WORK OUT TO AN EXTERNAL ORGANIZATION.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1206">
                <a:tc>
                  <a:txBody>
                    <a:bodyPr/>
                    <a:lstStyle/>
                    <a:p>
                      <a:pPr algn="l" rtl="0" fontAlgn="ctr"/>
                      <a:r>
                        <a:rPr lang="en-IN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Myriad Pro" panose="020B0503030403020204"/>
                        </a:rPr>
                        <a:t>RISKS AND CRITICISM</a:t>
                      </a:r>
                    </a:p>
                  </a:txBody>
                  <a:tcPr marL="257175" marR="9525" marT="9525" marB="0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IN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Myriad Pro" panose="020B0503030403020204"/>
                        </a:rPr>
                        <a:t>OFFSHORING IS OFTEN CRITICIZED FOR TRANSFERRING JOBS TO OTHER COUNTRIES. OTHER RISKS INCLUDE GEOPOLITICAL RISK, LANGUAGE DIFFERENCES AND POOR COMMUNICATION ETC.</a:t>
                      </a:r>
                    </a:p>
                  </a:txBody>
                  <a:tcPr marL="257175" marR="9525" marT="9525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IN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Myriad Pro" panose="020B0503030403020204"/>
                        </a:rPr>
                        <a:t>RISKS OF OUTSOURCING INCLUDE MISALIGNED INTERESTS OF CLIENTS AND VENDORS, INCREASED RELIANCE ON THIRD PARTIES, LACK OF IN-HOUSE KNOWLEDGE OF CRITICAL (THOUGH NOT NECESSARILY CORE) BUSINESS OPERATIONS ETC.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25389">
                <a:tc>
                  <a:txBody>
                    <a:bodyPr/>
                    <a:lstStyle/>
                    <a:p>
                      <a:pPr algn="l" rtl="0" fontAlgn="ctr"/>
                      <a:r>
                        <a:rPr lang="en-IN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Myriad Pro" panose="020B0503030403020204"/>
                        </a:rPr>
                        <a:t>BENEFITS</a:t>
                      </a:r>
                    </a:p>
                  </a:txBody>
                  <a:tcPr marL="257175" marR="9525" marT="9525" marB="0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IN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Myriad Pro" panose="020B0503030403020204"/>
                        </a:rPr>
                        <a:t>BENEFITS OF OFFSHORING ARE USUALLY LOWER COSTS, BETTER AVAILABILITY OF SKILLED PEOPLE, AND GETTING WORK DONE FASTER THROUGH A GLOBAL TALENT POOL.</a:t>
                      </a:r>
                    </a:p>
                  </a:txBody>
                  <a:tcPr marL="257175" marR="9525" marT="9525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IN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Myriad Pro" panose="020B0503030403020204"/>
                        </a:rPr>
                        <a:t> USUALLY COMPANIES OUTSOURCE TO TAKE ADVANTAGE OF SPECIALIZED SKILLS, COST EFFICIENCIES AND LABOR FLEXIBILITY.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9785123"/>
      </p:ext>
    </p:extLst>
  </p:cSld>
  <p:clrMapOvr>
    <a:masterClrMapping/>
  </p:clrMapOvr>
  <p:transition advClick="0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420" y="228600"/>
            <a:ext cx="7527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>
                <a:solidFill>
                  <a:srgbClr val="C00000"/>
                </a:solidFill>
                <a:latin typeface="Myriad Pro"/>
              </a:rPr>
              <a:t>FACTORS </a:t>
            </a:r>
            <a:endParaRPr lang="en-US" b="1" dirty="0">
              <a:solidFill>
                <a:srgbClr val="C00000"/>
              </a:solidFill>
              <a:latin typeface="Myriad Pro"/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142844" y="910694"/>
            <a:ext cx="9001156" cy="4017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solidFill>
                  <a:srgbClr val="C00000"/>
                </a:solidFill>
                <a:latin typeface="Myriad Pro" pitchFamily="34" charset="0"/>
              </a:rPr>
              <a:t> AVAILABLE CAPACITY </a:t>
            </a:r>
            <a:r>
              <a:rPr lang="en-IN" sz="1500" dirty="0">
                <a:latin typeface="Myriad Pro" pitchFamily="34" charset="0"/>
              </a:rPr>
              <a:t>: IF AN ORGANIZATION HAS THE EQUIPMENT, NECESSARY SKILLS AND TIME, PRODUCE OR PERFORM A SERVICE IN-HOUSE. COST WILL MINIMIZE.</a:t>
            </a: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itchFamily="34" charset="0"/>
            </a:endParaRP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solidFill>
                  <a:srgbClr val="C00000"/>
                </a:solidFill>
                <a:latin typeface="Myriad Pro" pitchFamily="34" charset="0"/>
              </a:rPr>
              <a:t> EXPERTISE</a:t>
            </a:r>
            <a:r>
              <a:rPr lang="en-IN" sz="1500" dirty="0">
                <a:latin typeface="Myriad Pro" pitchFamily="34" charset="0"/>
              </a:rPr>
              <a:t> : LACK OF EXPERTISE, BUY IT.</a:t>
            </a: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itchFamily="34" charset="0"/>
            </a:endParaRP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solidFill>
                  <a:srgbClr val="C00000"/>
                </a:solidFill>
                <a:latin typeface="Myriad Pro" pitchFamily="34" charset="0"/>
              </a:rPr>
              <a:t> QUALITY CONSIDERATION </a:t>
            </a:r>
            <a:r>
              <a:rPr lang="en-IN" sz="1500" dirty="0">
                <a:latin typeface="Myriad Pro" pitchFamily="34" charset="0"/>
              </a:rPr>
              <a:t>: SPECIALIZED FIRM CAN OFFER BETTER QUALITY, EITHER ITSELF OR OUTSOURCED. IF CLOSE MONITORING OF QUALITY IS REQUIRED, MAKE IT.</a:t>
            </a: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itchFamily="34" charset="0"/>
            </a:endParaRP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solidFill>
                  <a:srgbClr val="C00000"/>
                </a:solidFill>
                <a:latin typeface="Myriad Pro" pitchFamily="34" charset="0"/>
              </a:rPr>
              <a:t> THE NATURE OF DEMAND </a:t>
            </a:r>
            <a:r>
              <a:rPr lang="en-IN" sz="1500" dirty="0">
                <a:latin typeface="Myriad Pro" pitchFamily="34" charset="0"/>
              </a:rPr>
              <a:t>: HIGH AND STEADY DEMAND, DO THE WORK ITSELF. WIDE FLUCTUATION IN DEMAND OR SMALL ORDERS, OUTSOURCE IT.</a:t>
            </a: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itchFamily="34" charset="0"/>
            </a:endParaRP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solidFill>
                  <a:srgbClr val="C00000"/>
                </a:solidFill>
                <a:latin typeface="Myriad Pro" pitchFamily="34" charset="0"/>
              </a:rPr>
              <a:t> COST</a:t>
            </a:r>
            <a:r>
              <a:rPr lang="en-IN" sz="1500" dirty="0">
                <a:latin typeface="Myriad Pro" pitchFamily="34" charset="0"/>
              </a:rPr>
              <a:t> : COST SAVING CAN BE DONE BY AVOIDING TRANSPORTATION, AVOIDING FIXED COST, ETC.</a:t>
            </a: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itchFamily="34" charset="0"/>
            </a:endParaRP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solidFill>
                  <a:srgbClr val="C00000"/>
                </a:solidFill>
                <a:latin typeface="Myriad Pro" pitchFamily="34" charset="0"/>
              </a:rPr>
              <a:t> RISK </a:t>
            </a:r>
            <a:r>
              <a:rPr lang="en-IN" sz="1500" dirty="0">
                <a:latin typeface="Myriad Pro" pitchFamily="34" charset="0"/>
              </a:rPr>
              <a:t>: OUTSOURCING MAY INVOLVE CERTAIN RISKS. ONE IS LOSS OF CONTROL OVER OPERATIONS. ANOTHER IS THE NEED TO DISCLOSE PROPRIETARY INFORMATION.</a:t>
            </a:r>
          </a:p>
        </p:txBody>
      </p:sp>
    </p:spTree>
    <p:extLst>
      <p:ext uri="{BB962C8B-B14F-4D97-AF65-F5344CB8AC3E}">
        <p14:creationId xmlns:p14="http://schemas.microsoft.com/office/powerpoint/2010/main" val="2488133133"/>
      </p:ext>
    </p:extLst>
  </p:cSld>
  <p:clrMapOvr>
    <a:masterClrMapping/>
  </p:clrMapOvr>
  <p:transition advClick="0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467544" y="413266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420" y="228600"/>
            <a:ext cx="7527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Myriad Pro"/>
              </a:rPr>
              <a:t>WHEN TO MAKE</a:t>
            </a: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142844" y="910694"/>
            <a:ext cx="9001156" cy="3227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itchFamily="34" charset="0"/>
              </a:rPr>
              <a:t> HIGHER PURCHASE PRICE AS COMPARED TO PRODUCTION COST, IF PRODUCED IN- HOUSE.</a:t>
            </a: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itchFamily="34" charset="0"/>
            </a:endParaRP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itchFamily="34" charset="0"/>
              </a:rPr>
              <a:t> ASSURANCE OF TIMELY DELIVERY</a:t>
            </a: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itchFamily="34" charset="0"/>
            </a:endParaRP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itchFamily="34" charset="0"/>
              </a:rPr>
              <a:t> AVAILABILITY OF THE REQUIRED FACILITIES AND CAPACITIES IN-HOUSE.</a:t>
            </a: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itchFamily="34" charset="0"/>
            </a:endParaRP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itchFamily="34" charset="0"/>
              </a:rPr>
              <a:t> BETTER CONTROL OF QUALITY.</a:t>
            </a:r>
          </a:p>
          <a:p>
            <a:pPr>
              <a:lnSpc>
                <a:spcPct val="114000"/>
              </a:lnSpc>
              <a:buClr>
                <a:srgbClr val="C00000"/>
              </a:buClr>
            </a:pPr>
            <a:endParaRPr lang="en-IN" sz="1500" dirty="0">
              <a:latin typeface="Myriad Pro" pitchFamily="34" charset="0"/>
            </a:endParaRP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itchFamily="34" charset="0"/>
              </a:rPr>
              <a:t> NEED TO PRESERVE TRADE SECRETS AND DESIGN SECRETS.</a:t>
            </a: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itchFamily="34" charset="0"/>
            </a:endParaRP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itchFamily="34" charset="0"/>
              </a:rPr>
              <a:t> SAVINGS ON TRANSPORTATION COSTS OF ITEMS FROM VENDOR’S PREMISES TO THE BUYING FIRM.</a:t>
            </a:r>
          </a:p>
          <a:p>
            <a:pPr>
              <a:lnSpc>
                <a:spcPct val="114000"/>
              </a:lnSpc>
              <a:buClr>
                <a:srgbClr val="C00000"/>
              </a:buClr>
            </a:pPr>
            <a:endParaRPr lang="en-IN" sz="1500" dirty="0">
              <a:latin typeface="Myriad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9486604"/>
      </p:ext>
    </p:extLst>
  </p:cSld>
  <p:clrMapOvr>
    <a:masterClrMapping/>
  </p:clrMapOvr>
  <p:transition advClick="0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467544" y="413266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420" y="228600"/>
            <a:ext cx="7527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Myriad Pro"/>
              </a:rPr>
              <a:t>WHEN TO BUY</a:t>
            </a: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142844" y="910694"/>
            <a:ext cx="9001156" cy="3227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itchFamily="34" charset="0"/>
              </a:rPr>
              <a:t> WHEN THE PURCHASE PRICE IS LESSER. </a:t>
            </a: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itchFamily="34" charset="0"/>
              </a:rPr>
              <a:t> DEMAND IS LOW AND DOES NOT JUSTIFY INVESTMENT ON EQUIPMENT, MACHINES AND TOOLS FOR MANUFACTURING. </a:t>
            </a: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itchFamily="34" charset="0"/>
              </a:rPr>
              <a:t> ABILITY OF THE SUPPLIER TO SUPPLY THE ITEM AT LOWER COST, HIGHER QUALITY AND FASTER DELIVERY.</a:t>
            </a: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itchFamily="34" charset="0"/>
              </a:rPr>
              <a:t> WHEN THE OUTSIDE SUPPLIERS HOLD A PATENT ON THE NEEDED ITEM.</a:t>
            </a: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itchFamily="34" charset="0"/>
              </a:rPr>
              <a:t> WHEN THE OPPORTUNITY COST OF PRODUCING IS MUCH HIGHER THAN THAT OF BUYING.</a:t>
            </a: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itchFamily="34" charset="0"/>
              </a:rPr>
              <a:t> WHEN THERE IS NO PROBLEM OF TRADE SECRETS OR DESIGN SECRETS FOR THE BUYING FIRM.</a:t>
            </a: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itchFamily="34" charset="0"/>
              </a:rPr>
              <a:t> WHEN THERE IS NOT ENOUGH CAPACITY TO MAKE AN ITEM AND INCREASING THE CAPACITY IS NOT COST EFFECTIVE.</a:t>
            </a: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itchFamily="34" charset="0"/>
              </a:rPr>
              <a:t> WHEN THERE IS NO LONG TERM REQUIREMENT OF THE ITEM.</a:t>
            </a:r>
          </a:p>
          <a:p>
            <a:pPr>
              <a:lnSpc>
                <a:spcPct val="114000"/>
              </a:lnSpc>
              <a:buClr>
                <a:srgbClr val="C00000"/>
              </a:buClr>
            </a:pPr>
            <a:endParaRPr lang="en-IN" sz="1500" dirty="0">
              <a:latin typeface="Myriad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7501939"/>
      </p:ext>
    </p:extLst>
  </p:cSld>
  <p:clrMapOvr>
    <a:masterClrMapping/>
  </p:clrMapOvr>
  <p:transition advClick="0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2"/>
          <p:cNvSpPr txBox="1">
            <a:spLocks noChangeArrowheads="1"/>
          </p:cNvSpPr>
          <p:nvPr/>
        </p:nvSpPr>
        <p:spPr bwMode="auto">
          <a:xfrm>
            <a:off x="309564" y="114300"/>
            <a:ext cx="184731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800">
              <a:solidFill>
                <a:schemeClr val="bg1"/>
              </a:solidFill>
              <a:latin typeface="Myriad Pro" pitchFamily="34" charset="0"/>
            </a:endParaRP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0" y="2285998"/>
            <a:ext cx="9144000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500" b="1" dirty="0">
                <a:solidFill>
                  <a:srgbClr val="C00000"/>
                </a:solidFill>
                <a:latin typeface="Myriad Pro" pitchFamily="34" charset="0"/>
              </a:rPr>
              <a:t>THANK YOU.</a:t>
            </a:r>
          </a:p>
        </p:txBody>
      </p:sp>
    </p:spTree>
    <p:extLst>
      <p:ext uri="{BB962C8B-B14F-4D97-AF65-F5344CB8AC3E}">
        <p14:creationId xmlns:p14="http://schemas.microsoft.com/office/powerpoint/2010/main" val="3283933324"/>
      </p:ext>
    </p:extLst>
  </p:cSld>
  <p:clrMapOvr>
    <a:masterClrMapping/>
  </p:clrMapOvr>
  <p:transition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420" y="228600"/>
            <a:ext cx="1555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Myriad Pro" pitchFamily="34" charset="0"/>
              </a:rPr>
              <a:t>DEFINITION</a:t>
            </a:r>
            <a:r>
              <a:rPr lang="en-US" sz="1700" b="1" dirty="0">
                <a:solidFill>
                  <a:srgbClr val="C00000"/>
                </a:solidFill>
                <a:latin typeface="Myriad Pro" pitchFamily="34" charset="0"/>
              </a:rPr>
              <a:t> </a:t>
            </a: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251520" y="910695"/>
            <a:ext cx="8892480" cy="1768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 defTabSz="228600">
              <a:lnSpc>
                <a:spcPct val="114000"/>
              </a:lnSpc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IN" sz="1500" dirty="0">
                <a:latin typeface="Myriad Pro"/>
              </a:rPr>
              <a:t>NEW PRODUCT DEVELOPMENT (NPD) IS THE COMPLETE PROCESS OF BRINGING A NEW PRODUCT OR SERVICE TO MARKET. </a:t>
            </a:r>
          </a:p>
          <a:p>
            <a:pPr marL="285750" indent="-285750" defTabSz="228600">
              <a:lnSpc>
                <a:spcPct val="114000"/>
              </a:lnSpc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IN" sz="1500" dirty="0">
              <a:latin typeface="Myriad Pro"/>
            </a:endParaRPr>
          </a:p>
          <a:p>
            <a:pPr marL="285750" indent="-285750" defTabSz="228600">
              <a:lnSpc>
                <a:spcPct val="114000"/>
              </a:lnSpc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IN" sz="1500" dirty="0">
                <a:latin typeface="Myriad Pro"/>
              </a:rPr>
              <a:t>NEW PRODUCT DEVELOPMENT MAY BE DONE TO DEVELOP AN ITEM TO COMPETE WITH A PARTICULAR PRODUCT OR MAY BE DONE TO IMPROVE AN ALREADY ESTABLISHED PRODUCT.</a:t>
            </a:r>
          </a:p>
          <a:p>
            <a:pPr marL="285750" indent="-285750" defTabSz="228600">
              <a:lnSpc>
                <a:spcPct val="114000"/>
              </a:lnSpc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400" dirty="0">
              <a:latin typeface="Myriad Pro"/>
            </a:endParaRPr>
          </a:p>
        </p:txBody>
      </p:sp>
    </p:spTree>
  </p:cSld>
  <p:clrMapOvr>
    <a:masterClrMapping/>
  </p:clrMapOvr>
  <p:transition advClick="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421" y="228600"/>
            <a:ext cx="3300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Myriad Pro" pitchFamily="34" charset="0"/>
              </a:rPr>
              <a:t>NEW PRODUCT CATEGORIES</a:t>
            </a: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142844" y="910694"/>
            <a:ext cx="9001156" cy="2964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1500" dirty="0">
                <a:latin typeface="Myriad Pro" pitchFamily="34" charset="0"/>
              </a:rPr>
              <a:t> </a:t>
            </a:r>
            <a:r>
              <a:rPr lang="en-IN" sz="1500" dirty="0">
                <a:latin typeface="Myriad Pro" pitchFamily="34" charset="0"/>
              </a:rPr>
              <a:t>NEW TO THE WORLD PRODUCTS</a:t>
            </a: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itchFamily="34" charset="0"/>
            </a:endParaRP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itchFamily="34" charset="0"/>
              </a:rPr>
              <a:t>NEW PRODUCT LINES</a:t>
            </a: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itchFamily="34" charset="0"/>
            </a:endParaRP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itchFamily="34" charset="0"/>
              </a:rPr>
              <a:t>PRODUCT LINE EXTENSIONS</a:t>
            </a: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itchFamily="34" charset="0"/>
            </a:endParaRP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itchFamily="34" charset="0"/>
              </a:rPr>
              <a:t>IMPROVEMENTS AND REVISIONS TO EXISTING PRODUCTS</a:t>
            </a: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itchFamily="34" charset="0"/>
            </a:endParaRP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itchFamily="34" charset="0"/>
              </a:rPr>
              <a:t>REPOSITIONING</a:t>
            </a: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itchFamily="34" charset="0"/>
            </a:endParaRP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itchFamily="34" charset="0"/>
              </a:rPr>
              <a:t>COST REDUCTIONS</a:t>
            </a:r>
            <a:endParaRPr lang="en-US" sz="1500" dirty="0">
              <a:latin typeface="Myriad Pro" pitchFamily="34" charset="0"/>
            </a:endParaRPr>
          </a:p>
        </p:txBody>
      </p:sp>
    </p:spTree>
  </p:cSld>
  <p:clrMapOvr>
    <a:masterClrMapping/>
  </p:clrMapOvr>
  <p:transition advClick="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2"/>
          <p:cNvSpPr txBox="1">
            <a:spLocks noChangeArrowheads="1"/>
          </p:cNvSpPr>
          <p:nvPr/>
        </p:nvSpPr>
        <p:spPr bwMode="auto">
          <a:xfrm>
            <a:off x="309564" y="114300"/>
            <a:ext cx="184731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800">
              <a:solidFill>
                <a:schemeClr val="bg1"/>
              </a:solidFill>
              <a:latin typeface="Myriad Pro" pitchFamily="34" charset="0"/>
            </a:endParaRP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3438" y="914400"/>
            <a:ext cx="7889690" cy="41600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 </a:t>
            </a:r>
            <a:r>
              <a:rPr lang="en-IN" sz="1500" b="1" dirty="0">
                <a:latin typeface="Myriad Pro" pitchFamily="34" charset="0"/>
              </a:rPr>
              <a:t>CONCEPT GENERATION</a:t>
            </a:r>
            <a:r>
              <a:rPr lang="en-IN" sz="1500" dirty="0">
                <a:latin typeface="Myriad Pro" pitchFamily="34" charset="0"/>
              </a:rPr>
              <a:t>: UNDERSTANDING WHAT THE CUSTOMER NEEDS ARE AND TRANSLATING THEM INTO ALTERNATIVE IDEAS FOR PRODUCTS THAT SERVICES THAT CAN BE DEVELOPED</a:t>
            </a:r>
          </a:p>
          <a:p>
            <a:pPr marL="285750" indent="-28575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endParaRPr lang="en-IN" sz="1500" dirty="0">
              <a:latin typeface="Myriad Pro" pitchFamily="34" charset="0"/>
            </a:endParaRPr>
          </a:p>
          <a:p>
            <a:pPr marL="285750" indent="-28575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b="1" dirty="0">
                <a:latin typeface="Myriad Pro" pitchFamily="34" charset="0"/>
              </a:rPr>
              <a:t>DESIGN</a:t>
            </a:r>
            <a:r>
              <a:rPr lang="en-IN" sz="1500" dirty="0">
                <a:latin typeface="Myriad Pro" pitchFamily="34" charset="0"/>
              </a:rPr>
              <a:t>: DETAILED SPECIFICATIONS ARE FIRST DRAWN ABOUT THE PRODUCT/SERVICE</a:t>
            </a:r>
          </a:p>
          <a:p>
            <a:pPr marL="285750" indent="-28575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endParaRPr lang="en-IN" sz="1500" dirty="0">
              <a:latin typeface="Myriad Pro" pitchFamily="34" charset="0"/>
            </a:endParaRPr>
          </a:p>
          <a:p>
            <a:pPr marL="285750" indent="-28575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b="1" dirty="0">
                <a:latin typeface="Myriad Pro" pitchFamily="34" charset="0"/>
              </a:rPr>
              <a:t>DEVELOPMENT</a:t>
            </a:r>
            <a:r>
              <a:rPr lang="en-IN" sz="1500" dirty="0">
                <a:latin typeface="Myriad Pro" pitchFamily="34" charset="0"/>
              </a:rPr>
              <a:t>: PHYSICAL DEVELOPMENT OF THE PRODUCT; DURING THIS STAGE, THE DETAILS ARRIVED AT THE DRAWING BOARD ARE PHYSICALLY TRANSFERRED TO REALITY AS A PROTOTYPE.</a:t>
            </a:r>
          </a:p>
          <a:p>
            <a:pPr marL="285750" indent="-28575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endParaRPr lang="en-IN" sz="1500" dirty="0">
              <a:latin typeface="Myriad Pro" pitchFamily="34" charset="0"/>
            </a:endParaRPr>
          </a:p>
          <a:p>
            <a:pPr marL="285750" indent="-28575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b="1" dirty="0">
                <a:latin typeface="Myriad Pro" pitchFamily="34" charset="0"/>
              </a:rPr>
              <a:t>PRODUCTION</a:t>
            </a:r>
            <a:r>
              <a:rPr lang="en-IN" sz="1500" dirty="0">
                <a:latin typeface="Myriad Pro" pitchFamily="34" charset="0"/>
              </a:rPr>
              <a:t>: REGULAR PRODUCTION IN SMALLER/PILOT QUANTITIES FOLLOWED BY MASS PRODUCTION AS PER MARKET DEMAND</a:t>
            </a:r>
            <a:endParaRPr lang="en-GB" sz="1500" dirty="0">
              <a:latin typeface="Myriad Pro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57C2CE-FD2F-4119-8831-CA0FED84A488}"/>
              </a:ext>
            </a:extLst>
          </p:cNvPr>
          <p:cNvSpPr txBox="1"/>
          <p:nvPr/>
        </p:nvSpPr>
        <p:spPr>
          <a:xfrm>
            <a:off x="-252536" y="234462"/>
            <a:ext cx="63368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b="1" dirty="0">
                <a:solidFill>
                  <a:srgbClr val="C00000"/>
                </a:solidFill>
                <a:latin typeface="Myriad Pro"/>
              </a:rPr>
              <a:t>STAGES IN THE PRODUCT DEVELOPMENT PROCESS</a:t>
            </a:r>
            <a:br>
              <a:rPr lang="en-GB" altLang="en-US" sz="2000" dirty="0"/>
            </a:br>
            <a:endParaRPr lang="en-GB" altLang="en-US" sz="1400" b="1" dirty="0">
              <a:solidFill>
                <a:srgbClr val="CC0000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 advClick="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2"/>
          <p:cNvSpPr txBox="1">
            <a:spLocks noChangeArrowheads="1"/>
          </p:cNvSpPr>
          <p:nvPr/>
        </p:nvSpPr>
        <p:spPr bwMode="auto">
          <a:xfrm>
            <a:off x="309564" y="114300"/>
            <a:ext cx="184731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800">
              <a:solidFill>
                <a:schemeClr val="bg1"/>
              </a:solidFill>
              <a:latin typeface="Myriad Pro" pitchFamily="34" charset="0"/>
            </a:endParaRP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44" y="228600"/>
            <a:ext cx="4111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Myriad Pro"/>
              </a:rPr>
              <a:t>A TYPICAL DEVELOPMENT PROCESS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FBD2E8F-6777-49AA-B4B5-A9D8A0F37F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296" y="914519"/>
            <a:ext cx="8254168" cy="3817471"/>
          </a:xfrm>
          <a:prstGeom prst="rect">
            <a:avLst/>
          </a:prstGeom>
        </p:spPr>
      </p:pic>
    </p:spTree>
  </p:cSld>
  <p:clrMapOvr>
    <a:masterClrMapping/>
  </p:clrMapOvr>
  <p:transition advClick="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2"/>
          <p:cNvSpPr txBox="1">
            <a:spLocks noChangeArrowheads="1"/>
          </p:cNvSpPr>
          <p:nvPr/>
        </p:nvSpPr>
        <p:spPr bwMode="auto">
          <a:xfrm>
            <a:off x="309564" y="114300"/>
            <a:ext cx="184731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800">
              <a:solidFill>
                <a:schemeClr val="bg1"/>
              </a:solidFill>
              <a:latin typeface="Myriad Pro" pitchFamily="34" charset="0"/>
            </a:endParaRP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44" y="228600"/>
            <a:ext cx="5883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Myriad Pro"/>
              </a:rPr>
              <a:t>PRODUCT DEVELOPMENT FUNNEL : STAGES - GATES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B4B5DD3-F94E-45FA-968F-5A432CE590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016" y="885824"/>
            <a:ext cx="7727408" cy="3774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2627910"/>
      </p:ext>
    </p:extLst>
  </p:cSld>
  <p:clrMapOvr>
    <a:masterClrMapping/>
  </p:clrMapOvr>
  <p:transition advClick="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2"/>
          <p:cNvSpPr txBox="1">
            <a:spLocks noChangeArrowheads="1"/>
          </p:cNvSpPr>
          <p:nvPr/>
        </p:nvSpPr>
        <p:spPr bwMode="auto">
          <a:xfrm>
            <a:off x="309564" y="114300"/>
            <a:ext cx="184731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800">
              <a:solidFill>
                <a:schemeClr val="bg1"/>
              </a:solidFill>
              <a:latin typeface="Myriad Pro" pitchFamily="34" charset="0"/>
            </a:endParaRP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44" y="228600"/>
            <a:ext cx="4111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Myriad Pro"/>
              </a:rPr>
              <a:t>A TYPICAL DEVELOPMENT PROCESS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918BF74-9D59-4C43-8BEB-A9320D2F97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296" y="712232"/>
            <a:ext cx="8110152" cy="4407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022272"/>
      </p:ext>
    </p:extLst>
  </p:cSld>
  <p:clrMapOvr>
    <a:masterClrMapping/>
  </p:clrMapOvr>
  <p:transition advClick="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2"/>
          <p:cNvSpPr txBox="1">
            <a:spLocks noChangeArrowheads="1"/>
          </p:cNvSpPr>
          <p:nvPr/>
        </p:nvSpPr>
        <p:spPr bwMode="auto">
          <a:xfrm>
            <a:off x="309564" y="114300"/>
            <a:ext cx="184731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800">
              <a:solidFill>
                <a:schemeClr val="bg1"/>
              </a:solidFill>
              <a:latin typeface="Myriad Pro" pitchFamily="34" charset="0"/>
            </a:endParaRP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44" y="228600"/>
            <a:ext cx="4111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Myriad Pro"/>
              </a:rPr>
              <a:t>A TYPICAL DEVELOPMENT PROCESS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7CC11FC-7237-4792-9547-3D42A2E5A1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712232"/>
            <a:ext cx="7704856" cy="4216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4622751"/>
      </p:ext>
    </p:extLst>
  </p:cSld>
  <p:clrMapOvr>
    <a:masterClrMapping/>
  </p:clrMapOvr>
  <p:transition advClick="0"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30055</TotalTime>
  <Words>1076</Words>
  <Application>Microsoft Office PowerPoint</Application>
  <PresentationFormat>On-screen Show (16:9)</PresentationFormat>
  <Paragraphs>191</Paragraphs>
  <Slides>26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5" baseType="lpstr">
      <vt:lpstr>Arial</vt:lpstr>
      <vt:lpstr>Calibri</vt:lpstr>
      <vt:lpstr>Comic Sans MS</vt:lpstr>
      <vt:lpstr>Futura Bk BT</vt:lpstr>
      <vt:lpstr>Myraid pro</vt:lpstr>
      <vt:lpstr>Myriad Pro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IV-PCN-Admin</dc:creator>
  <cp:lastModifiedBy>Gayatri Kaple</cp:lastModifiedBy>
  <cp:revision>272</cp:revision>
  <dcterms:created xsi:type="dcterms:W3CDTF">2014-04-23T09:55:21Z</dcterms:created>
  <dcterms:modified xsi:type="dcterms:W3CDTF">2020-08-28T08:47:02Z</dcterms:modified>
</cp:coreProperties>
</file>