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6"/>
  </p:notesMasterIdLst>
  <p:sldIdLst>
    <p:sldId id="256" r:id="rId2"/>
    <p:sldId id="426" r:id="rId3"/>
    <p:sldId id="356" r:id="rId4"/>
    <p:sldId id="354" r:id="rId5"/>
    <p:sldId id="355" r:id="rId6"/>
    <p:sldId id="357" r:id="rId7"/>
    <p:sldId id="359" r:id="rId8"/>
    <p:sldId id="417" r:id="rId9"/>
    <p:sldId id="418" r:id="rId10"/>
    <p:sldId id="362" r:id="rId11"/>
    <p:sldId id="363" r:id="rId12"/>
    <p:sldId id="368" r:id="rId13"/>
    <p:sldId id="369" r:id="rId14"/>
    <p:sldId id="419" r:id="rId15"/>
    <p:sldId id="420" r:id="rId16"/>
    <p:sldId id="421" r:id="rId17"/>
    <p:sldId id="443" r:id="rId18"/>
    <p:sldId id="444" r:id="rId19"/>
    <p:sldId id="422" r:id="rId20"/>
    <p:sldId id="424" r:id="rId21"/>
    <p:sldId id="423" r:id="rId22"/>
    <p:sldId id="374" r:id="rId23"/>
    <p:sldId id="378" r:id="rId24"/>
    <p:sldId id="380" r:id="rId25"/>
    <p:sldId id="383" r:id="rId26"/>
    <p:sldId id="407" r:id="rId27"/>
    <p:sldId id="445" r:id="rId28"/>
    <p:sldId id="429" r:id="rId29"/>
    <p:sldId id="430" r:id="rId30"/>
    <p:sldId id="431" r:id="rId31"/>
    <p:sldId id="432" r:id="rId32"/>
    <p:sldId id="433" r:id="rId33"/>
    <p:sldId id="272" r:id="rId34"/>
    <p:sldId id="273" r:id="rId35"/>
    <p:sldId id="434" r:id="rId36"/>
    <p:sldId id="435" r:id="rId37"/>
    <p:sldId id="436" r:id="rId38"/>
    <p:sldId id="437" r:id="rId39"/>
    <p:sldId id="438" r:id="rId40"/>
    <p:sldId id="439" r:id="rId41"/>
    <p:sldId id="440" r:id="rId42"/>
    <p:sldId id="441" r:id="rId43"/>
    <p:sldId id="442" r:id="rId44"/>
    <p:sldId id="334" r:id="rId45"/>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guide id="3" orient="horz" pos="162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00000"/>
    <a:srgbClr val="1C5B9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1838" autoAdjust="0"/>
    <p:restoredTop sz="85294" autoAdjust="0"/>
  </p:normalViewPr>
  <p:slideViewPr>
    <p:cSldViewPr>
      <p:cViewPr varScale="1">
        <p:scale>
          <a:sx n="76" d="100"/>
          <a:sy n="76" d="100"/>
        </p:scale>
        <p:origin x="492" y="84"/>
      </p:cViewPr>
      <p:guideLst>
        <p:guide orient="horz" pos="2160"/>
        <p:guide pos="2880"/>
        <p:guide orient="horz" pos="1620"/>
      </p:guideLst>
    </p:cSldViewPr>
  </p:slideViewPr>
  <p:notesTextViewPr>
    <p:cViewPr>
      <p:scale>
        <a:sx n="100" d="100"/>
        <a:sy n="100" d="100"/>
      </p:scale>
      <p:origin x="0" y="0"/>
    </p:cViewPr>
  </p:notesTextViewPr>
  <p:sorterViewPr>
    <p:cViewPr varScale="1">
      <p:scale>
        <a:sx n="1" d="1"/>
        <a:sy n="1" d="1"/>
      </p:scale>
      <p:origin x="0" y="-5220"/>
    </p:cViewPr>
  </p:sorterViewPr>
  <p:notesViewPr>
    <p:cSldViewPr>
      <p:cViewPr varScale="1">
        <p:scale>
          <a:sx n="88" d="100"/>
          <a:sy n="88" d="100"/>
        </p:scale>
        <p:origin x="-3870"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8D4BD59-CDFE-45D0-B86A-EFE41EC792FF}" type="datetimeFigureOut">
              <a:rPr lang="en-US" smtClean="0"/>
              <a:pPr/>
              <a:t>9/10/2020</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84343F1-1072-4F33-9F79-9A7930BCEA58}" type="slidenum">
              <a:rPr lang="en-US" smtClean="0"/>
              <a:pPr/>
              <a:t>‹#›</a:t>
            </a:fld>
            <a:endParaRPr lang="en-US"/>
          </a:p>
        </p:txBody>
      </p:sp>
    </p:spTree>
    <p:extLst>
      <p:ext uri="{BB962C8B-B14F-4D97-AF65-F5344CB8AC3E}">
        <p14:creationId xmlns:p14="http://schemas.microsoft.com/office/powerpoint/2010/main" val="302316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884343F1-1072-4F33-9F79-9A7930BCEA58}" type="slidenum">
              <a:rPr lang="en-US" smtClean="0"/>
              <a:pPr/>
              <a:t>2</a:t>
            </a:fld>
            <a:endParaRPr lang="en-US"/>
          </a:p>
        </p:txBody>
      </p:sp>
    </p:spTree>
    <p:extLst>
      <p:ext uri="{BB962C8B-B14F-4D97-AF65-F5344CB8AC3E}">
        <p14:creationId xmlns:p14="http://schemas.microsoft.com/office/powerpoint/2010/main" val="2487062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884343F1-1072-4F33-9F79-9A7930BCEA58}" type="slidenum">
              <a:rPr lang="en-US" smtClean="0"/>
              <a:pPr/>
              <a:t>25</a:t>
            </a:fld>
            <a:endParaRPr lang="en-US"/>
          </a:p>
        </p:txBody>
      </p:sp>
    </p:spTree>
    <p:extLst>
      <p:ext uri="{BB962C8B-B14F-4D97-AF65-F5344CB8AC3E}">
        <p14:creationId xmlns:p14="http://schemas.microsoft.com/office/powerpoint/2010/main" val="23784745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884343F1-1072-4F33-9F79-9A7930BCEA58}" type="slidenum">
              <a:rPr lang="en-US" smtClean="0"/>
              <a:pPr/>
              <a:t>26</a:t>
            </a:fld>
            <a:endParaRPr lang="en-US"/>
          </a:p>
        </p:txBody>
      </p:sp>
    </p:spTree>
    <p:extLst>
      <p:ext uri="{BB962C8B-B14F-4D97-AF65-F5344CB8AC3E}">
        <p14:creationId xmlns:p14="http://schemas.microsoft.com/office/powerpoint/2010/main" val="4504715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884343F1-1072-4F33-9F79-9A7930BCEA58}" type="slidenum">
              <a:rPr lang="en-US" smtClean="0"/>
              <a:pPr/>
              <a:t>27</a:t>
            </a:fld>
            <a:endParaRPr lang="en-US"/>
          </a:p>
        </p:txBody>
      </p:sp>
    </p:spTree>
    <p:extLst>
      <p:ext uri="{BB962C8B-B14F-4D97-AF65-F5344CB8AC3E}">
        <p14:creationId xmlns:p14="http://schemas.microsoft.com/office/powerpoint/2010/main" val="5237430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884343F1-1072-4F33-9F79-9A7930BCEA58}" type="slidenum">
              <a:rPr lang="en-US" smtClean="0"/>
              <a:pPr/>
              <a:t>28</a:t>
            </a:fld>
            <a:endParaRPr lang="en-US"/>
          </a:p>
        </p:txBody>
      </p:sp>
    </p:spTree>
    <p:extLst>
      <p:ext uri="{BB962C8B-B14F-4D97-AF65-F5344CB8AC3E}">
        <p14:creationId xmlns:p14="http://schemas.microsoft.com/office/powerpoint/2010/main" val="802367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884343F1-1072-4F33-9F79-9A7930BCEA58}" type="slidenum">
              <a:rPr lang="en-US" smtClean="0"/>
              <a:pPr/>
              <a:t>29</a:t>
            </a:fld>
            <a:endParaRPr lang="en-US"/>
          </a:p>
        </p:txBody>
      </p:sp>
    </p:spTree>
    <p:extLst>
      <p:ext uri="{BB962C8B-B14F-4D97-AF65-F5344CB8AC3E}">
        <p14:creationId xmlns:p14="http://schemas.microsoft.com/office/powerpoint/2010/main" val="37718884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884343F1-1072-4F33-9F79-9A7930BCEA58}" type="slidenum">
              <a:rPr lang="en-US" smtClean="0"/>
              <a:pPr/>
              <a:t>30</a:t>
            </a:fld>
            <a:endParaRPr lang="en-US"/>
          </a:p>
        </p:txBody>
      </p:sp>
    </p:spTree>
    <p:extLst>
      <p:ext uri="{BB962C8B-B14F-4D97-AF65-F5344CB8AC3E}">
        <p14:creationId xmlns:p14="http://schemas.microsoft.com/office/powerpoint/2010/main" val="41257998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884343F1-1072-4F33-9F79-9A7930BCEA58}" type="slidenum">
              <a:rPr lang="en-US" smtClean="0"/>
              <a:pPr/>
              <a:t>31</a:t>
            </a:fld>
            <a:endParaRPr lang="en-US"/>
          </a:p>
        </p:txBody>
      </p:sp>
    </p:spTree>
    <p:extLst>
      <p:ext uri="{BB962C8B-B14F-4D97-AF65-F5344CB8AC3E}">
        <p14:creationId xmlns:p14="http://schemas.microsoft.com/office/powerpoint/2010/main" val="385722777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884343F1-1072-4F33-9F79-9A7930BCEA58}" type="slidenum">
              <a:rPr lang="en-US" smtClean="0"/>
              <a:pPr/>
              <a:t>32</a:t>
            </a:fld>
            <a:endParaRPr lang="en-US"/>
          </a:p>
        </p:txBody>
      </p:sp>
    </p:spTree>
    <p:extLst>
      <p:ext uri="{BB962C8B-B14F-4D97-AF65-F5344CB8AC3E}">
        <p14:creationId xmlns:p14="http://schemas.microsoft.com/office/powerpoint/2010/main" val="251196096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884343F1-1072-4F33-9F79-9A7930BCEA58}" type="slidenum">
              <a:rPr lang="en-US" smtClean="0"/>
              <a:pPr/>
              <a:t>35</a:t>
            </a:fld>
            <a:endParaRPr lang="en-US"/>
          </a:p>
        </p:txBody>
      </p:sp>
    </p:spTree>
    <p:extLst>
      <p:ext uri="{BB962C8B-B14F-4D97-AF65-F5344CB8AC3E}">
        <p14:creationId xmlns:p14="http://schemas.microsoft.com/office/powerpoint/2010/main" val="157706803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884343F1-1072-4F33-9F79-9A7930BCEA58}" type="slidenum">
              <a:rPr lang="en-US" smtClean="0"/>
              <a:pPr/>
              <a:t>36</a:t>
            </a:fld>
            <a:endParaRPr lang="en-US"/>
          </a:p>
        </p:txBody>
      </p:sp>
    </p:spTree>
    <p:extLst>
      <p:ext uri="{BB962C8B-B14F-4D97-AF65-F5344CB8AC3E}">
        <p14:creationId xmlns:p14="http://schemas.microsoft.com/office/powerpoint/2010/main" val="17936203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884343F1-1072-4F33-9F79-9A7930BCEA58}" type="slidenum">
              <a:rPr lang="en-US" smtClean="0"/>
              <a:pPr/>
              <a:t>3</a:t>
            </a:fld>
            <a:endParaRPr lang="en-US"/>
          </a:p>
        </p:txBody>
      </p:sp>
    </p:spTree>
    <p:extLst>
      <p:ext uri="{BB962C8B-B14F-4D97-AF65-F5344CB8AC3E}">
        <p14:creationId xmlns:p14="http://schemas.microsoft.com/office/powerpoint/2010/main" val="64060076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884343F1-1072-4F33-9F79-9A7930BCEA58}" type="slidenum">
              <a:rPr lang="en-US" smtClean="0"/>
              <a:pPr/>
              <a:t>37</a:t>
            </a:fld>
            <a:endParaRPr lang="en-US"/>
          </a:p>
        </p:txBody>
      </p:sp>
    </p:spTree>
    <p:extLst>
      <p:ext uri="{BB962C8B-B14F-4D97-AF65-F5344CB8AC3E}">
        <p14:creationId xmlns:p14="http://schemas.microsoft.com/office/powerpoint/2010/main" val="78620718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884343F1-1072-4F33-9F79-9A7930BCEA58}" type="slidenum">
              <a:rPr lang="en-US" smtClean="0"/>
              <a:pPr/>
              <a:t>38</a:t>
            </a:fld>
            <a:endParaRPr lang="en-US"/>
          </a:p>
        </p:txBody>
      </p:sp>
    </p:spTree>
    <p:extLst>
      <p:ext uri="{BB962C8B-B14F-4D97-AF65-F5344CB8AC3E}">
        <p14:creationId xmlns:p14="http://schemas.microsoft.com/office/powerpoint/2010/main" val="134917598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884343F1-1072-4F33-9F79-9A7930BCEA58}" type="slidenum">
              <a:rPr lang="en-US" smtClean="0"/>
              <a:pPr/>
              <a:t>39</a:t>
            </a:fld>
            <a:endParaRPr lang="en-US"/>
          </a:p>
        </p:txBody>
      </p:sp>
    </p:spTree>
    <p:extLst>
      <p:ext uri="{BB962C8B-B14F-4D97-AF65-F5344CB8AC3E}">
        <p14:creationId xmlns:p14="http://schemas.microsoft.com/office/powerpoint/2010/main" val="185151372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884343F1-1072-4F33-9F79-9A7930BCEA58}" type="slidenum">
              <a:rPr lang="en-US" smtClean="0"/>
              <a:pPr/>
              <a:t>40</a:t>
            </a:fld>
            <a:endParaRPr lang="en-US"/>
          </a:p>
        </p:txBody>
      </p:sp>
    </p:spTree>
    <p:extLst>
      <p:ext uri="{BB962C8B-B14F-4D97-AF65-F5344CB8AC3E}">
        <p14:creationId xmlns:p14="http://schemas.microsoft.com/office/powerpoint/2010/main" val="424745123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884343F1-1072-4F33-9F79-9A7930BCEA58}" type="slidenum">
              <a:rPr lang="en-US" smtClean="0"/>
              <a:pPr/>
              <a:t>41</a:t>
            </a:fld>
            <a:endParaRPr lang="en-US"/>
          </a:p>
        </p:txBody>
      </p:sp>
    </p:spTree>
    <p:extLst>
      <p:ext uri="{BB962C8B-B14F-4D97-AF65-F5344CB8AC3E}">
        <p14:creationId xmlns:p14="http://schemas.microsoft.com/office/powerpoint/2010/main" val="68678839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884343F1-1072-4F33-9F79-9A7930BCEA58}" type="slidenum">
              <a:rPr lang="en-US" smtClean="0"/>
              <a:pPr/>
              <a:t>42</a:t>
            </a:fld>
            <a:endParaRPr lang="en-US"/>
          </a:p>
        </p:txBody>
      </p:sp>
    </p:spTree>
    <p:extLst>
      <p:ext uri="{BB962C8B-B14F-4D97-AF65-F5344CB8AC3E}">
        <p14:creationId xmlns:p14="http://schemas.microsoft.com/office/powerpoint/2010/main" val="90731948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884343F1-1072-4F33-9F79-9A7930BCEA58}" type="slidenum">
              <a:rPr lang="en-US" smtClean="0"/>
              <a:pPr/>
              <a:t>43</a:t>
            </a:fld>
            <a:endParaRPr lang="en-US"/>
          </a:p>
        </p:txBody>
      </p:sp>
    </p:spTree>
    <p:extLst>
      <p:ext uri="{BB962C8B-B14F-4D97-AF65-F5344CB8AC3E}">
        <p14:creationId xmlns:p14="http://schemas.microsoft.com/office/powerpoint/2010/main" val="28226860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884343F1-1072-4F33-9F79-9A7930BCEA58}" type="slidenum">
              <a:rPr lang="en-US" smtClean="0"/>
              <a:pPr/>
              <a:t>4</a:t>
            </a:fld>
            <a:endParaRPr lang="en-US"/>
          </a:p>
        </p:txBody>
      </p:sp>
    </p:spTree>
    <p:extLst>
      <p:ext uri="{BB962C8B-B14F-4D97-AF65-F5344CB8AC3E}">
        <p14:creationId xmlns:p14="http://schemas.microsoft.com/office/powerpoint/2010/main" val="11378542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884343F1-1072-4F33-9F79-9A7930BCEA58}" type="slidenum">
              <a:rPr lang="en-US" smtClean="0"/>
              <a:pPr/>
              <a:t>5</a:t>
            </a:fld>
            <a:endParaRPr lang="en-US"/>
          </a:p>
        </p:txBody>
      </p:sp>
    </p:spTree>
    <p:extLst>
      <p:ext uri="{BB962C8B-B14F-4D97-AF65-F5344CB8AC3E}">
        <p14:creationId xmlns:p14="http://schemas.microsoft.com/office/powerpoint/2010/main" val="4490584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884343F1-1072-4F33-9F79-9A7930BCEA58}" type="slidenum">
              <a:rPr lang="en-US" smtClean="0"/>
              <a:pPr/>
              <a:t>9</a:t>
            </a:fld>
            <a:endParaRPr lang="en-US"/>
          </a:p>
        </p:txBody>
      </p:sp>
    </p:spTree>
    <p:extLst>
      <p:ext uri="{BB962C8B-B14F-4D97-AF65-F5344CB8AC3E}">
        <p14:creationId xmlns:p14="http://schemas.microsoft.com/office/powerpoint/2010/main" val="8964744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884343F1-1072-4F33-9F79-9A7930BCEA58}" type="slidenum">
              <a:rPr lang="en-US" smtClean="0"/>
              <a:pPr/>
              <a:t>11</a:t>
            </a:fld>
            <a:endParaRPr lang="en-US"/>
          </a:p>
        </p:txBody>
      </p:sp>
    </p:spTree>
    <p:extLst>
      <p:ext uri="{BB962C8B-B14F-4D97-AF65-F5344CB8AC3E}">
        <p14:creationId xmlns:p14="http://schemas.microsoft.com/office/powerpoint/2010/main" val="13558515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884343F1-1072-4F33-9F79-9A7930BCEA58}" type="slidenum">
              <a:rPr lang="en-US" smtClean="0"/>
              <a:pPr/>
              <a:t>12</a:t>
            </a:fld>
            <a:endParaRPr lang="en-US"/>
          </a:p>
        </p:txBody>
      </p:sp>
    </p:spTree>
    <p:extLst>
      <p:ext uri="{BB962C8B-B14F-4D97-AF65-F5344CB8AC3E}">
        <p14:creationId xmlns:p14="http://schemas.microsoft.com/office/powerpoint/2010/main" val="23934789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884343F1-1072-4F33-9F79-9A7930BCEA58}" type="slidenum">
              <a:rPr lang="en-US" smtClean="0"/>
              <a:pPr/>
              <a:t>19</a:t>
            </a:fld>
            <a:endParaRPr lang="en-US"/>
          </a:p>
        </p:txBody>
      </p:sp>
    </p:spTree>
    <p:extLst>
      <p:ext uri="{BB962C8B-B14F-4D97-AF65-F5344CB8AC3E}">
        <p14:creationId xmlns:p14="http://schemas.microsoft.com/office/powerpoint/2010/main" val="18173798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884343F1-1072-4F33-9F79-9A7930BCEA58}" type="slidenum">
              <a:rPr lang="en-US" smtClean="0"/>
              <a:pPr/>
              <a:t>23</a:t>
            </a:fld>
            <a:endParaRPr lang="en-US"/>
          </a:p>
        </p:txBody>
      </p:sp>
    </p:spTree>
    <p:extLst>
      <p:ext uri="{BB962C8B-B14F-4D97-AF65-F5344CB8AC3E}">
        <p14:creationId xmlns:p14="http://schemas.microsoft.com/office/powerpoint/2010/main" val="7327305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97C80A78-0DAD-4476-9244-FA9785F40615}" type="datetimeFigureOut">
              <a:rPr lang="en-US" smtClean="0"/>
              <a:pPr/>
              <a:t>9/10/2020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5D5E54-E06B-477B-AE1A-0831167D1657}" type="slidenum">
              <a:rPr lang="en-US" smtClean="0"/>
              <a:pPr/>
              <a:t>‹#›</a:t>
            </a:fld>
            <a:endParaRPr lang="en-US"/>
          </a:p>
        </p:txBody>
      </p:sp>
    </p:spTree>
  </p:cSld>
  <p:clrMapOvr>
    <a:masterClrMapping/>
  </p:clrMapOvr>
  <p:transition advClick="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7C80A78-0DAD-4476-9244-FA9785F40615}" type="datetimeFigureOut">
              <a:rPr lang="en-US" smtClean="0"/>
              <a:pPr/>
              <a:t>9/10/2020</a:t>
            </a:fld>
            <a:endParaRPr lang="en-US"/>
          </a:p>
        </p:txBody>
      </p:sp>
      <p:sp>
        <p:nvSpPr>
          <p:cNvPr id="5" name="Footer Placeholder 4"/>
          <p:cNvSpPr>
            <a:spLocks noGrp="1"/>
          </p:cNvSpPr>
          <p:nvPr>
            <p:ph type="ftr" sz="quarter" idx="11"/>
          </p:nvPr>
        </p:nvSpPr>
        <p:spPr/>
        <p:txBody>
          <a:bodyPr/>
          <a:lstStyle/>
          <a:p>
            <a:endParaRPr lang="en-US"/>
          </a:p>
        </p:txBody>
      </p:sp>
      <p:sp>
        <p:nvSpPr>
          <p:cNvPr id="7" name="Slide Number Placeholder 5"/>
          <p:cNvSpPr txBox="1">
            <a:spLocks/>
          </p:cNvSpPr>
          <p:nvPr userDrawn="1"/>
        </p:nvSpPr>
        <p:spPr>
          <a:xfrm>
            <a:off x="6858016" y="4786328"/>
            <a:ext cx="2133600" cy="273844"/>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8B5D5E54-E06B-477B-AE1A-0831167D1657}"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transition advClick="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7C80A78-0DAD-4476-9244-FA9785F40615}" type="datetimeFigureOut">
              <a:rPr lang="en-US" smtClean="0"/>
              <a:pPr/>
              <a:t>9/10/2020</a:t>
            </a:fld>
            <a:endParaRPr lang="en-US"/>
          </a:p>
        </p:txBody>
      </p:sp>
      <p:sp>
        <p:nvSpPr>
          <p:cNvPr id="5" name="Footer Placeholder 4"/>
          <p:cNvSpPr>
            <a:spLocks noGrp="1"/>
          </p:cNvSpPr>
          <p:nvPr>
            <p:ph type="ftr" sz="quarter" idx="11"/>
          </p:nvPr>
        </p:nvSpPr>
        <p:spPr/>
        <p:txBody>
          <a:bodyPr/>
          <a:lstStyle/>
          <a:p>
            <a:endParaRPr lang="en-US"/>
          </a:p>
        </p:txBody>
      </p:sp>
      <p:sp>
        <p:nvSpPr>
          <p:cNvPr id="7" name="Slide Number Placeholder 5"/>
          <p:cNvSpPr txBox="1">
            <a:spLocks/>
          </p:cNvSpPr>
          <p:nvPr userDrawn="1"/>
        </p:nvSpPr>
        <p:spPr>
          <a:xfrm>
            <a:off x="6858016" y="4786328"/>
            <a:ext cx="2133600" cy="273844"/>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8B5D5E54-E06B-477B-AE1A-0831167D1657}"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transition advClick="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7C80A78-0DAD-4476-9244-FA9785F40615}" type="datetimeFigureOut">
              <a:rPr lang="en-US" smtClean="0"/>
              <a:pPr/>
              <a:t>9/10/2020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5D5E54-E06B-477B-AE1A-0831167D1657}" type="slidenum">
              <a:rPr lang="en-US" smtClean="0"/>
              <a:pPr/>
              <a:t>‹#›</a:t>
            </a:fld>
            <a:endParaRPr lang="en-US"/>
          </a:p>
        </p:txBody>
      </p:sp>
    </p:spTree>
  </p:cSld>
  <p:clrMapOvr>
    <a:masterClrMapping/>
  </p:clrMapOvr>
  <p:transition advClick="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7C80A78-0DAD-4476-9244-FA9785F40615}" type="datetimeFigureOut">
              <a:rPr lang="en-US" smtClean="0"/>
              <a:pPr/>
              <a:t>9/10/2020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5D5E54-E06B-477B-AE1A-0831167D1657}" type="slidenum">
              <a:rPr lang="en-US" smtClean="0"/>
              <a:pPr/>
              <a:t>‹#›</a:t>
            </a:fld>
            <a:endParaRPr lang="en-US"/>
          </a:p>
        </p:txBody>
      </p:sp>
    </p:spTree>
  </p:cSld>
  <p:clrMapOvr>
    <a:masterClrMapping/>
  </p:clrMapOvr>
  <p:transition advClick="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7C80A78-0DAD-4476-9244-FA9785F40615}" type="datetimeFigureOut">
              <a:rPr lang="en-US" smtClean="0"/>
              <a:pPr/>
              <a:t>9/10/2020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B5D5E54-E06B-477B-AE1A-0831167D1657}" type="slidenum">
              <a:rPr lang="en-US" smtClean="0"/>
              <a:pPr/>
              <a:t>‹#›</a:t>
            </a:fld>
            <a:endParaRPr lang="en-US"/>
          </a:p>
        </p:txBody>
      </p:sp>
    </p:spTree>
  </p:cSld>
  <p:clrMapOvr>
    <a:masterClrMapping/>
  </p:clrMapOvr>
  <p:transition advClick="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97C80A78-0DAD-4476-9244-FA9785F40615}" type="datetimeFigureOut">
              <a:rPr lang="en-US" smtClean="0"/>
              <a:pPr/>
              <a:t>9/10/2020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B5D5E54-E06B-477B-AE1A-0831167D1657}" type="slidenum">
              <a:rPr lang="en-US" smtClean="0"/>
              <a:pPr/>
              <a:t>‹#›</a:t>
            </a:fld>
            <a:endParaRPr lang="en-US"/>
          </a:p>
        </p:txBody>
      </p:sp>
    </p:spTree>
  </p:cSld>
  <p:clrMapOvr>
    <a:masterClrMapping/>
  </p:clrMapOvr>
  <p:transition advClick="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Date Placeholder 2"/>
          <p:cNvSpPr>
            <a:spLocks noGrp="1"/>
          </p:cNvSpPr>
          <p:nvPr>
            <p:ph type="dt" sz="half" idx="10"/>
          </p:nvPr>
        </p:nvSpPr>
        <p:spPr/>
        <p:txBody>
          <a:bodyPr/>
          <a:lstStyle/>
          <a:p>
            <a:fld id="{97C80A78-0DAD-4476-9244-FA9785F40615}" type="datetimeFigureOut">
              <a:rPr lang="en-US" smtClean="0"/>
              <a:pPr/>
              <a:t>9/10/2020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B5D5E54-E06B-477B-AE1A-0831167D1657}" type="slidenum">
              <a:rPr lang="en-US" smtClean="0"/>
              <a:pPr/>
              <a:t>‹#›</a:t>
            </a:fld>
            <a:endParaRPr lang="en-US"/>
          </a:p>
        </p:txBody>
      </p:sp>
    </p:spTree>
  </p:cSld>
  <p:clrMapOvr>
    <a:masterClrMapping/>
  </p:clrMapOvr>
  <p:transition advClick="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7C80A78-0DAD-4476-9244-FA9785F40615}" type="datetimeFigureOut">
              <a:rPr lang="en-US" smtClean="0"/>
              <a:pPr/>
              <a:t>9/10/2020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B5D5E54-E06B-477B-AE1A-0831167D1657}" type="slidenum">
              <a:rPr lang="en-US" smtClean="0"/>
              <a:pPr/>
              <a:t>‹#›</a:t>
            </a:fld>
            <a:endParaRPr lang="en-US"/>
          </a:p>
        </p:txBody>
      </p:sp>
      <p:sp>
        <p:nvSpPr>
          <p:cNvPr id="7" name="Rectangle 6"/>
          <p:cNvSpPr/>
          <p:nvPr userDrawn="1"/>
        </p:nvSpPr>
        <p:spPr bwMode="auto">
          <a:xfrm>
            <a:off x="-5531" y="627534"/>
            <a:ext cx="9155062" cy="4515966"/>
          </a:xfrm>
          <a:prstGeom prst="rect">
            <a:avLst/>
          </a:prstGeom>
          <a:gradFill flip="none" rotWithShape="1">
            <a:gsLst>
              <a:gs pos="0">
                <a:schemeClr val="bg1">
                  <a:lumMod val="95000"/>
                </a:schemeClr>
              </a:gs>
              <a:gs pos="58000">
                <a:schemeClr val="bg1"/>
              </a:gs>
            </a:gsLst>
            <a:lin ang="5400000" scaled="1"/>
            <a:tileRect/>
          </a:gradFill>
          <a:ln w="25400" cap="flat" cmpd="sng" algn="ctr">
            <a:noFill/>
            <a:prstDash val="solid"/>
            <a:round/>
            <a:headEnd type="none" w="med" len="med"/>
            <a:tailEnd type="none" w="med" len="med"/>
          </a:ln>
          <a:effectLst/>
        </p:spPr>
        <p:txBody>
          <a:bodyPr vert="horz" wrap="square" lIns="34290" tIns="17145" rIns="34290" bIns="17145" numCol="1" rtlCol="0" anchor="t" anchorCtr="0" compatLnSpc="1">
            <a:prstTxWarp prst="textNoShape">
              <a:avLst/>
            </a:prstTxWarp>
          </a:bodyPr>
          <a:lstStyle/>
          <a:p>
            <a:pPr defTabSz="342900"/>
            <a:endParaRPr lang="id-ID" dirty="0">
              <a:latin typeface="Futura Bk BT" pitchFamily="34" charset="0"/>
            </a:endParaRPr>
          </a:p>
        </p:txBody>
      </p:sp>
      <p:sp>
        <p:nvSpPr>
          <p:cNvPr id="6" name="Slide Number Placeholder 5"/>
          <p:cNvSpPr txBox="1">
            <a:spLocks/>
          </p:cNvSpPr>
          <p:nvPr userDrawn="1"/>
        </p:nvSpPr>
        <p:spPr>
          <a:xfrm>
            <a:off x="6858016" y="4786328"/>
            <a:ext cx="2133600" cy="273844"/>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8B5D5E54-E06B-477B-AE1A-0831167D1657}"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transition advClick="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7C80A78-0DAD-4476-9244-FA9785F40615}" type="datetimeFigureOut">
              <a:rPr lang="en-US" smtClean="0"/>
              <a:pPr/>
              <a:t>9/10/2020</a:t>
            </a:fld>
            <a:endParaRPr lang="en-US"/>
          </a:p>
        </p:txBody>
      </p:sp>
      <p:sp>
        <p:nvSpPr>
          <p:cNvPr id="6" name="Footer Placeholder 5"/>
          <p:cNvSpPr>
            <a:spLocks noGrp="1"/>
          </p:cNvSpPr>
          <p:nvPr>
            <p:ph type="ftr" sz="quarter" idx="11"/>
          </p:nvPr>
        </p:nvSpPr>
        <p:spPr/>
        <p:txBody>
          <a:bodyPr/>
          <a:lstStyle/>
          <a:p>
            <a:endParaRPr lang="en-US"/>
          </a:p>
        </p:txBody>
      </p:sp>
      <p:sp>
        <p:nvSpPr>
          <p:cNvPr id="9" name="Slide Number Placeholder 5"/>
          <p:cNvSpPr txBox="1">
            <a:spLocks/>
          </p:cNvSpPr>
          <p:nvPr userDrawn="1"/>
        </p:nvSpPr>
        <p:spPr>
          <a:xfrm>
            <a:off x="6858016" y="4786328"/>
            <a:ext cx="2133600" cy="273844"/>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8B5D5E54-E06B-477B-AE1A-0831167D1657}"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transition advClick="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7C80A78-0DAD-4476-9244-FA9785F40615}" type="datetimeFigureOut">
              <a:rPr lang="en-US" smtClean="0"/>
              <a:pPr/>
              <a:t>9/10/2020</a:t>
            </a:fld>
            <a:endParaRPr lang="en-US"/>
          </a:p>
        </p:txBody>
      </p:sp>
      <p:sp>
        <p:nvSpPr>
          <p:cNvPr id="6" name="Footer Placeholder 5"/>
          <p:cNvSpPr>
            <a:spLocks noGrp="1"/>
          </p:cNvSpPr>
          <p:nvPr>
            <p:ph type="ftr" sz="quarter" idx="11"/>
          </p:nvPr>
        </p:nvSpPr>
        <p:spPr/>
        <p:txBody>
          <a:bodyPr/>
          <a:lstStyle/>
          <a:p>
            <a:endParaRPr lang="en-US"/>
          </a:p>
        </p:txBody>
      </p:sp>
      <p:sp>
        <p:nvSpPr>
          <p:cNvPr id="9" name="Slide Number Placeholder 5"/>
          <p:cNvSpPr txBox="1">
            <a:spLocks/>
          </p:cNvSpPr>
          <p:nvPr userDrawn="1"/>
        </p:nvSpPr>
        <p:spPr>
          <a:xfrm>
            <a:off x="6858016" y="4786328"/>
            <a:ext cx="2133600" cy="273844"/>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8B5D5E54-E06B-477B-AE1A-0831167D1657}"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transition advClick="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97C80A78-0DAD-4476-9244-FA9785F40615}" type="datetimeFigureOut">
              <a:rPr lang="en-US" smtClean="0"/>
              <a:pPr/>
              <a:t>9/10/2020</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8B5D5E54-E06B-477B-AE1A-0831167D165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advClick="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8" name="Text Box 21"/>
          <p:cNvSpPr txBox="1">
            <a:spLocks noChangeArrowheads="1"/>
          </p:cNvSpPr>
          <p:nvPr/>
        </p:nvSpPr>
        <p:spPr bwMode="auto">
          <a:xfrm>
            <a:off x="233346" y="1995686"/>
            <a:ext cx="8677308" cy="584775"/>
          </a:xfrm>
          <a:prstGeom prst="rect">
            <a:avLst/>
          </a:prstGeom>
          <a:noFill/>
          <a:ln w="9525">
            <a:noFill/>
            <a:miter lim="800000"/>
            <a:headEnd/>
            <a:tailEnd/>
          </a:ln>
        </p:spPr>
        <p:txBody>
          <a:bodyPr wrap="square">
            <a:spAutoFit/>
          </a:bodyPr>
          <a:lstStyle/>
          <a:p>
            <a:pPr algn="ctr"/>
            <a:r>
              <a:rPr lang="en-US" sz="3200" b="1" dirty="0">
                <a:solidFill>
                  <a:srgbClr val="C00000"/>
                </a:solidFill>
                <a:latin typeface="Myriad Pro" pitchFamily="34" charset="0"/>
                <a:ea typeface="FangSong" pitchFamily="49" charset="-122"/>
              </a:rPr>
              <a:t>QUALITY MANAGEMENT</a:t>
            </a:r>
          </a:p>
        </p:txBody>
      </p:sp>
      <p:pic>
        <p:nvPicPr>
          <p:cNvPr id="1026" name="Picture 2" descr="https://www.itm.edu/wp-content/uploads/2016/08/logo.png">
            <a:extLst>
              <a:ext uri="{FF2B5EF4-FFF2-40B4-BE49-F238E27FC236}">
                <a16:creationId xmlns:a16="http://schemas.microsoft.com/office/drawing/2014/main" id="{D65EAABF-B15D-4C9B-85DA-206380E1FCF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0187" y="399030"/>
            <a:ext cx="2828925" cy="7524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advClick="0"/>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401929" y="-51689"/>
            <a:ext cx="184731" cy="800219"/>
          </a:xfrm>
          <a:prstGeom prst="rect">
            <a:avLst/>
          </a:prstGeom>
          <a:noFill/>
          <a:ln w="9525">
            <a:noFill/>
            <a:miter lim="800000"/>
            <a:headEnd/>
            <a:tailEnd/>
          </a:ln>
        </p:spPr>
        <p:txBody>
          <a:bodyPr wrap="none">
            <a:spAutoFit/>
          </a:bodyPr>
          <a:lstStyle/>
          <a:p>
            <a:endParaRPr lang="en-US" sz="2800">
              <a:solidFill>
                <a:schemeClr val="bg1"/>
              </a:solidFill>
              <a:latin typeface="Myriad Pro" pitchFamily="34" charset="0"/>
            </a:endParaRPr>
          </a:p>
          <a:p>
            <a:endParaRPr lang="en-US">
              <a:latin typeface="Calibri" pitchFamily="34" charset="0"/>
            </a:endParaRPr>
          </a:p>
        </p:txBody>
      </p:sp>
      <p:sp>
        <p:nvSpPr>
          <p:cNvPr id="8" name="TextBox 7"/>
          <p:cNvSpPr txBox="1"/>
          <p:nvPr/>
        </p:nvSpPr>
        <p:spPr>
          <a:xfrm>
            <a:off x="494295" y="914518"/>
            <a:ext cx="8182161" cy="2369816"/>
          </a:xfrm>
          <a:prstGeom prst="rect">
            <a:avLst/>
          </a:prstGeom>
          <a:noFill/>
        </p:spPr>
        <p:txBody>
          <a:bodyPr wrap="square">
            <a:spAutoFit/>
          </a:bodyPr>
          <a:lstStyle/>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NEW PERCEPTIONS TO QUALITY MANAGEMENT</a:t>
            </a: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PLAN – DO – CHECK – ACT (PDCA) CYCLE</a:t>
            </a: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14 POINT AGENDA FOR QUALITY IMPROVEMENT</a:t>
            </a: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CONSIDERED FATHER OF JAPANESE QUALITY MANAGEMENT SYSTEMS</a:t>
            </a:r>
          </a:p>
          <a:p>
            <a:pPr fontAlgn="auto">
              <a:lnSpc>
                <a:spcPct val="120000"/>
              </a:lnSpc>
              <a:spcBef>
                <a:spcPts val="1000"/>
              </a:spcBef>
              <a:spcAft>
                <a:spcPts val="0"/>
              </a:spcAft>
              <a:buClr>
                <a:srgbClr val="C00000"/>
              </a:buClr>
              <a:defRPr/>
            </a:pPr>
            <a:r>
              <a:rPr lang="en-IN" sz="1500" dirty="0">
                <a:latin typeface="Myriad Pro" pitchFamily="34" charset="0"/>
              </a:rPr>
              <a:t>       HIGHEST AWARD IN JAPAN NAMED AFTER HIM</a:t>
            </a:r>
          </a:p>
          <a:p>
            <a:pPr marL="285750" indent="-285750" fontAlgn="auto">
              <a:lnSpc>
                <a:spcPct val="120000"/>
              </a:lnSpc>
              <a:spcBef>
                <a:spcPts val="1000"/>
              </a:spcBef>
              <a:spcAft>
                <a:spcPts val="0"/>
              </a:spcAft>
              <a:buClr>
                <a:srgbClr val="C00000"/>
              </a:buClr>
              <a:buFont typeface="Wingdings" pitchFamily="2" charset="2"/>
              <a:buChar char="§"/>
              <a:defRPr/>
            </a:pPr>
            <a:endParaRPr lang="en-IN" sz="1500" dirty="0">
              <a:latin typeface="Myriad Pro" pitchFamily="34" charset="0"/>
            </a:endParaRPr>
          </a:p>
        </p:txBody>
      </p:sp>
      <p:sp>
        <p:nvSpPr>
          <p:cNvPr id="5" name="TextBox 4">
            <a:extLst>
              <a:ext uri="{FF2B5EF4-FFF2-40B4-BE49-F238E27FC236}">
                <a16:creationId xmlns:a16="http://schemas.microsoft.com/office/drawing/2014/main" id="{C457C2CE-FD2F-4119-8831-CA0FED84A488}"/>
              </a:ext>
            </a:extLst>
          </p:cNvPr>
          <p:cNvSpPr txBox="1"/>
          <p:nvPr/>
        </p:nvSpPr>
        <p:spPr>
          <a:xfrm>
            <a:off x="140421" y="228600"/>
            <a:ext cx="3072188" cy="353943"/>
          </a:xfrm>
          <a:prstGeom prst="rect">
            <a:avLst/>
          </a:prstGeom>
          <a:noFill/>
        </p:spPr>
        <p:txBody>
          <a:bodyPr wrap="none" rtlCol="0">
            <a:spAutoFit/>
          </a:bodyPr>
          <a:lstStyle/>
          <a:p>
            <a:r>
              <a:rPr lang="en-IN" sz="1700" b="1" dirty="0">
                <a:solidFill>
                  <a:srgbClr val="C00000"/>
                </a:solidFill>
                <a:latin typeface="Myriad Pro" pitchFamily="34" charset="0"/>
              </a:rPr>
              <a:t>DEMING’S CONTRIBUTIONS</a:t>
            </a:r>
          </a:p>
        </p:txBody>
      </p:sp>
    </p:spTree>
    <p:extLst>
      <p:ext uri="{BB962C8B-B14F-4D97-AF65-F5344CB8AC3E}">
        <p14:creationId xmlns:p14="http://schemas.microsoft.com/office/powerpoint/2010/main" val="3882805469"/>
      </p:ext>
    </p:extLst>
  </p:cSld>
  <p:clrMapOvr>
    <a:masterClrMapping/>
  </p:clrMapOvr>
  <p:transition advClick="0"/>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401929" y="-51689"/>
            <a:ext cx="184731" cy="800219"/>
          </a:xfrm>
          <a:prstGeom prst="rect">
            <a:avLst/>
          </a:prstGeom>
          <a:noFill/>
          <a:ln w="9525">
            <a:noFill/>
            <a:miter lim="800000"/>
            <a:headEnd/>
            <a:tailEnd/>
          </a:ln>
        </p:spPr>
        <p:txBody>
          <a:bodyPr wrap="none">
            <a:spAutoFit/>
          </a:bodyPr>
          <a:lstStyle/>
          <a:p>
            <a:endParaRPr lang="en-US" sz="2800">
              <a:solidFill>
                <a:schemeClr val="bg1"/>
              </a:solidFill>
              <a:latin typeface="Myriad Pro" pitchFamily="34" charset="0"/>
            </a:endParaRPr>
          </a:p>
          <a:p>
            <a:endParaRPr lang="en-US">
              <a:latin typeface="Calibri" pitchFamily="34" charset="0"/>
            </a:endParaRPr>
          </a:p>
        </p:txBody>
      </p:sp>
      <p:sp>
        <p:nvSpPr>
          <p:cNvPr id="8" name="TextBox 7"/>
          <p:cNvSpPr txBox="1"/>
          <p:nvPr/>
        </p:nvSpPr>
        <p:spPr>
          <a:xfrm>
            <a:off x="494295" y="914518"/>
            <a:ext cx="8182161" cy="2369816"/>
          </a:xfrm>
          <a:prstGeom prst="rect">
            <a:avLst/>
          </a:prstGeom>
          <a:noFill/>
        </p:spPr>
        <p:txBody>
          <a:bodyPr wrap="square">
            <a:spAutoFit/>
          </a:bodyPr>
          <a:lstStyle/>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QUALITY IS “FITNESS FOR USE”</a:t>
            </a: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PARETO PRINCIPLE</a:t>
            </a: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COST OF QUALITY</a:t>
            </a: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GENERAL MANAGEMENT APPROACH AS WELL AS STATISTICS.</a:t>
            </a:r>
          </a:p>
          <a:p>
            <a:pPr marL="285750" indent="-285750" fontAlgn="auto">
              <a:lnSpc>
                <a:spcPct val="120000"/>
              </a:lnSpc>
              <a:spcBef>
                <a:spcPts val="1000"/>
              </a:spcBef>
              <a:spcAft>
                <a:spcPts val="0"/>
              </a:spcAft>
              <a:buClr>
                <a:srgbClr val="C00000"/>
              </a:buClr>
              <a:buFont typeface="Wingdings" pitchFamily="2" charset="2"/>
              <a:buChar char="§"/>
              <a:defRPr/>
            </a:pPr>
            <a:endParaRPr lang="en-IN" sz="1500" dirty="0">
              <a:latin typeface="Myriad Pro" pitchFamily="34" charset="0"/>
            </a:endParaRPr>
          </a:p>
          <a:p>
            <a:pPr marL="285750" indent="-285750" fontAlgn="auto">
              <a:lnSpc>
                <a:spcPct val="120000"/>
              </a:lnSpc>
              <a:spcBef>
                <a:spcPts val="1000"/>
              </a:spcBef>
              <a:spcAft>
                <a:spcPts val="0"/>
              </a:spcAft>
              <a:buClr>
                <a:srgbClr val="C00000"/>
              </a:buClr>
              <a:buFont typeface="Wingdings" pitchFamily="2" charset="2"/>
              <a:buChar char="§"/>
              <a:defRPr/>
            </a:pPr>
            <a:endParaRPr lang="en-IN" sz="1500" dirty="0">
              <a:latin typeface="Myriad Pro" pitchFamily="34" charset="0"/>
            </a:endParaRPr>
          </a:p>
        </p:txBody>
      </p:sp>
      <p:sp>
        <p:nvSpPr>
          <p:cNvPr id="5" name="TextBox 4">
            <a:extLst>
              <a:ext uri="{FF2B5EF4-FFF2-40B4-BE49-F238E27FC236}">
                <a16:creationId xmlns:a16="http://schemas.microsoft.com/office/drawing/2014/main" id="{C457C2CE-FD2F-4119-8831-CA0FED84A488}"/>
              </a:ext>
            </a:extLst>
          </p:cNvPr>
          <p:cNvSpPr txBox="1"/>
          <p:nvPr/>
        </p:nvSpPr>
        <p:spPr>
          <a:xfrm>
            <a:off x="140421" y="228600"/>
            <a:ext cx="4185313" cy="353943"/>
          </a:xfrm>
          <a:prstGeom prst="rect">
            <a:avLst/>
          </a:prstGeom>
          <a:noFill/>
        </p:spPr>
        <p:txBody>
          <a:bodyPr wrap="none" rtlCol="0">
            <a:spAutoFit/>
          </a:bodyPr>
          <a:lstStyle/>
          <a:p>
            <a:r>
              <a:rPr lang="en-IN" sz="1700" b="1" dirty="0">
                <a:solidFill>
                  <a:srgbClr val="C00000"/>
                </a:solidFill>
                <a:latin typeface="Myriad Pro" pitchFamily="34" charset="0"/>
              </a:rPr>
              <a:t>THE QUALITY GURUS – JOSEPH JURAN</a:t>
            </a:r>
          </a:p>
        </p:txBody>
      </p:sp>
      <p:pic>
        <p:nvPicPr>
          <p:cNvPr id="2" name="Picture 1">
            <a:extLst>
              <a:ext uri="{FF2B5EF4-FFF2-40B4-BE49-F238E27FC236}">
                <a16:creationId xmlns:a16="http://schemas.microsoft.com/office/drawing/2014/main" id="{DA70C2A4-A089-4F57-A2CD-6B74EF5E1029}"/>
              </a:ext>
            </a:extLst>
          </p:cNvPr>
          <p:cNvPicPr>
            <a:picLocks noChangeAspect="1"/>
          </p:cNvPicPr>
          <p:nvPr/>
        </p:nvPicPr>
        <p:blipFill>
          <a:blip r:embed="rId3"/>
          <a:stretch>
            <a:fillRect/>
          </a:stretch>
        </p:blipFill>
        <p:spPr>
          <a:xfrm>
            <a:off x="7536904" y="757971"/>
            <a:ext cx="1514475" cy="1525747"/>
          </a:xfrm>
          <a:prstGeom prst="rect">
            <a:avLst/>
          </a:prstGeom>
        </p:spPr>
      </p:pic>
      <p:pic>
        <p:nvPicPr>
          <p:cNvPr id="3" name="Picture 2">
            <a:extLst>
              <a:ext uri="{FF2B5EF4-FFF2-40B4-BE49-F238E27FC236}">
                <a16:creationId xmlns:a16="http://schemas.microsoft.com/office/drawing/2014/main" id="{49251720-7E32-4035-92B8-734C7DAC2F3F}"/>
              </a:ext>
            </a:extLst>
          </p:cNvPr>
          <p:cNvPicPr>
            <a:picLocks noChangeAspect="1"/>
          </p:cNvPicPr>
          <p:nvPr/>
        </p:nvPicPr>
        <p:blipFill>
          <a:blip r:embed="rId4"/>
          <a:stretch>
            <a:fillRect/>
          </a:stretch>
        </p:blipFill>
        <p:spPr>
          <a:xfrm>
            <a:off x="7571039" y="2308149"/>
            <a:ext cx="1514475" cy="2476500"/>
          </a:xfrm>
          <a:prstGeom prst="rect">
            <a:avLst/>
          </a:prstGeom>
        </p:spPr>
      </p:pic>
    </p:spTree>
    <p:extLst>
      <p:ext uri="{BB962C8B-B14F-4D97-AF65-F5344CB8AC3E}">
        <p14:creationId xmlns:p14="http://schemas.microsoft.com/office/powerpoint/2010/main" val="2780633704"/>
      </p:ext>
    </p:extLst>
  </p:cSld>
  <p:clrMapOvr>
    <a:masterClrMapping/>
  </p:clrMapOvr>
  <p:transition advClick="0"/>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401929" y="-51689"/>
            <a:ext cx="184731" cy="800219"/>
          </a:xfrm>
          <a:prstGeom prst="rect">
            <a:avLst/>
          </a:prstGeom>
          <a:noFill/>
          <a:ln w="9525">
            <a:noFill/>
            <a:miter lim="800000"/>
            <a:headEnd/>
            <a:tailEnd/>
          </a:ln>
        </p:spPr>
        <p:txBody>
          <a:bodyPr wrap="none">
            <a:spAutoFit/>
          </a:bodyPr>
          <a:lstStyle/>
          <a:p>
            <a:endParaRPr lang="en-US" sz="2800">
              <a:solidFill>
                <a:schemeClr val="bg1"/>
              </a:solidFill>
              <a:latin typeface="Myriad Pro" pitchFamily="34" charset="0"/>
            </a:endParaRPr>
          </a:p>
          <a:p>
            <a:endParaRPr lang="en-US">
              <a:latin typeface="Calibri" pitchFamily="34" charset="0"/>
            </a:endParaRPr>
          </a:p>
        </p:txBody>
      </p:sp>
      <p:sp>
        <p:nvSpPr>
          <p:cNvPr id="8" name="TextBox 7"/>
          <p:cNvSpPr txBox="1"/>
          <p:nvPr/>
        </p:nvSpPr>
        <p:spPr>
          <a:xfrm>
            <a:off x="586660" y="1028819"/>
            <a:ext cx="7225701" cy="4193264"/>
          </a:xfrm>
          <a:prstGeom prst="rect">
            <a:avLst/>
          </a:prstGeom>
          <a:noFill/>
        </p:spPr>
        <p:txBody>
          <a:bodyPr wrap="square">
            <a:spAutoFit/>
          </a:bodyPr>
          <a:lstStyle/>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JURAN’S TRILOGY</a:t>
            </a:r>
          </a:p>
          <a:p>
            <a:pPr marL="285750" indent="-285750" fontAlgn="auto">
              <a:lnSpc>
                <a:spcPct val="120000"/>
              </a:lnSpc>
              <a:spcBef>
                <a:spcPts val="1000"/>
              </a:spcBef>
              <a:spcAft>
                <a:spcPts val="0"/>
              </a:spcAft>
              <a:buClr>
                <a:srgbClr val="C00000"/>
              </a:buClr>
              <a:buFont typeface="Courier New" panose="02070309020205020404" pitchFamily="49" charset="0"/>
              <a:buChar char="o"/>
              <a:defRPr/>
            </a:pPr>
            <a:r>
              <a:rPr lang="en-IN" sz="1500" dirty="0">
                <a:latin typeface="Myriad Pro" pitchFamily="34" charset="0"/>
              </a:rPr>
              <a:t>QUALITY PLANNING: THE PROCESS OF PREPARING TO MEET QUALITY GOALS</a:t>
            </a:r>
          </a:p>
          <a:p>
            <a:pPr marL="285750" indent="-285750" fontAlgn="auto">
              <a:lnSpc>
                <a:spcPct val="120000"/>
              </a:lnSpc>
              <a:spcBef>
                <a:spcPts val="1000"/>
              </a:spcBef>
              <a:spcAft>
                <a:spcPts val="0"/>
              </a:spcAft>
              <a:buClr>
                <a:srgbClr val="C00000"/>
              </a:buClr>
              <a:buFont typeface="Courier New" panose="02070309020205020404" pitchFamily="49" charset="0"/>
              <a:buChar char="o"/>
              <a:defRPr/>
            </a:pPr>
            <a:r>
              <a:rPr lang="en-IN" sz="1500" dirty="0">
                <a:latin typeface="Myriad Pro" pitchFamily="34" charset="0"/>
              </a:rPr>
              <a:t>QUALITY CONTROL: THE PROCESS OF MAKING QUALITY GOALS DURING OPERATIONS</a:t>
            </a:r>
          </a:p>
          <a:p>
            <a:pPr marL="285750" indent="-285750" fontAlgn="auto">
              <a:lnSpc>
                <a:spcPct val="120000"/>
              </a:lnSpc>
              <a:spcBef>
                <a:spcPts val="1000"/>
              </a:spcBef>
              <a:spcAft>
                <a:spcPts val="0"/>
              </a:spcAft>
              <a:buClr>
                <a:srgbClr val="C00000"/>
              </a:buClr>
              <a:buFont typeface="Courier New" panose="02070309020205020404" pitchFamily="49" charset="0"/>
              <a:buChar char="o"/>
              <a:defRPr/>
            </a:pPr>
            <a:r>
              <a:rPr lang="en-IN" sz="1500" dirty="0">
                <a:latin typeface="Myriad Pro" pitchFamily="34" charset="0"/>
              </a:rPr>
              <a:t>QUALITY IMPROVEMENT: THE PROCESS OF BREAKING THROUGH TO UNPRECEDENTED LEVELS OF PERFORMANCE</a:t>
            </a:r>
          </a:p>
          <a:p>
            <a:pPr fontAlgn="auto">
              <a:lnSpc>
                <a:spcPct val="120000"/>
              </a:lnSpc>
              <a:spcBef>
                <a:spcPts val="1000"/>
              </a:spcBef>
              <a:spcAft>
                <a:spcPts val="0"/>
              </a:spcAft>
              <a:buClr>
                <a:srgbClr val="C00000"/>
              </a:buClr>
              <a:defRPr/>
            </a:pPr>
            <a:r>
              <a:rPr lang="en-IN" sz="1500" dirty="0">
                <a:latin typeface="Myriad Pro" pitchFamily="34" charset="0"/>
              </a:rPr>
              <a:t>    JURAN’S QUALITY IMPROVEMENT PLAN</a:t>
            </a:r>
          </a:p>
          <a:p>
            <a:pPr marL="285750" indent="-285750" fontAlgn="auto">
              <a:lnSpc>
                <a:spcPct val="120000"/>
              </a:lnSpc>
              <a:spcBef>
                <a:spcPts val="1000"/>
              </a:spcBef>
              <a:spcAft>
                <a:spcPts val="0"/>
              </a:spcAft>
              <a:buClr>
                <a:srgbClr val="C00000"/>
              </a:buClr>
              <a:buFont typeface="Courier New" panose="02070309020205020404" pitchFamily="49" charset="0"/>
              <a:buChar char="o"/>
              <a:defRPr/>
            </a:pPr>
            <a:r>
              <a:rPr lang="en-IN" sz="1500" dirty="0">
                <a:latin typeface="Myriad Pro" pitchFamily="34" charset="0"/>
              </a:rPr>
              <a:t> 1) ESTABLISH SPECIFIC GOALS</a:t>
            </a:r>
          </a:p>
          <a:p>
            <a:pPr marL="285750" indent="-285750" fontAlgn="auto">
              <a:lnSpc>
                <a:spcPct val="120000"/>
              </a:lnSpc>
              <a:spcBef>
                <a:spcPts val="1000"/>
              </a:spcBef>
              <a:spcAft>
                <a:spcPts val="0"/>
              </a:spcAft>
              <a:buClr>
                <a:srgbClr val="C00000"/>
              </a:buClr>
              <a:buFont typeface="Courier New" panose="02070309020205020404" pitchFamily="49" charset="0"/>
              <a:buChar char="o"/>
              <a:defRPr/>
            </a:pPr>
            <a:r>
              <a:rPr lang="en-IN" sz="1600" dirty="0">
                <a:latin typeface="Myriad Pro" pitchFamily="34" charset="0"/>
              </a:rPr>
              <a:t>2) ESTABLISH PLANS FOR THE ABOVE</a:t>
            </a:r>
          </a:p>
          <a:p>
            <a:pPr marL="285750" indent="-285750" fontAlgn="auto">
              <a:lnSpc>
                <a:spcPct val="120000"/>
              </a:lnSpc>
              <a:spcBef>
                <a:spcPts val="1000"/>
              </a:spcBef>
              <a:spcAft>
                <a:spcPts val="0"/>
              </a:spcAft>
              <a:buClr>
                <a:srgbClr val="C00000"/>
              </a:buClr>
              <a:buFont typeface="Courier New" panose="02070309020205020404" pitchFamily="49" charset="0"/>
              <a:buChar char="o"/>
              <a:defRPr/>
            </a:pPr>
            <a:r>
              <a:rPr lang="en-IN" sz="1600" dirty="0">
                <a:latin typeface="Myriad Pro" pitchFamily="34" charset="0"/>
              </a:rPr>
              <a:t>3) ASSIGN CLEAR RESPONSIBILITIES</a:t>
            </a:r>
          </a:p>
          <a:p>
            <a:pPr marL="285750" indent="-285750" fontAlgn="auto">
              <a:lnSpc>
                <a:spcPct val="120000"/>
              </a:lnSpc>
              <a:spcBef>
                <a:spcPts val="1000"/>
              </a:spcBef>
              <a:spcAft>
                <a:spcPts val="0"/>
              </a:spcAft>
              <a:buClr>
                <a:srgbClr val="C00000"/>
              </a:buClr>
              <a:buFont typeface="Courier New" panose="02070309020205020404" pitchFamily="49" charset="0"/>
              <a:buChar char="o"/>
              <a:defRPr/>
            </a:pPr>
            <a:r>
              <a:rPr lang="en-IN" sz="1600" dirty="0">
                <a:latin typeface="Myriad Pro" pitchFamily="34" charset="0"/>
              </a:rPr>
              <a:t>4) BASE REWARDS ON RESULTS</a:t>
            </a:r>
          </a:p>
        </p:txBody>
      </p:sp>
      <p:sp>
        <p:nvSpPr>
          <p:cNvPr id="5" name="TextBox 4">
            <a:extLst>
              <a:ext uri="{FF2B5EF4-FFF2-40B4-BE49-F238E27FC236}">
                <a16:creationId xmlns:a16="http://schemas.microsoft.com/office/drawing/2014/main" id="{C457C2CE-FD2F-4119-8831-CA0FED84A488}"/>
              </a:ext>
            </a:extLst>
          </p:cNvPr>
          <p:cNvSpPr txBox="1"/>
          <p:nvPr/>
        </p:nvSpPr>
        <p:spPr>
          <a:xfrm>
            <a:off x="140421" y="228600"/>
            <a:ext cx="3032112" cy="353943"/>
          </a:xfrm>
          <a:prstGeom prst="rect">
            <a:avLst/>
          </a:prstGeom>
          <a:noFill/>
        </p:spPr>
        <p:txBody>
          <a:bodyPr wrap="none" rtlCol="0">
            <a:spAutoFit/>
          </a:bodyPr>
          <a:lstStyle/>
          <a:p>
            <a:r>
              <a:rPr lang="en-IN" sz="1700" b="1" dirty="0">
                <a:solidFill>
                  <a:srgbClr val="C00000"/>
                </a:solidFill>
                <a:latin typeface="Myriad Pro" pitchFamily="34" charset="0"/>
              </a:rPr>
              <a:t>JURAN’S QUALITY TRILOGY</a:t>
            </a:r>
          </a:p>
        </p:txBody>
      </p:sp>
    </p:spTree>
    <p:extLst>
      <p:ext uri="{BB962C8B-B14F-4D97-AF65-F5344CB8AC3E}">
        <p14:creationId xmlns:p14="http://schemas.microsoft.com/office/powerpoint/2010/main" val="3970576470"/>
      </p:ext>
    </p:extLst>
  </p:cSld>
  <p:clrMapOvr>
    <a:masterClrMapping/>
  </p:clrMapOvr>
  <p:transition advClick="0"/>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401929" y="-51689"/>
            <a:ext cx="184731" cy="800219"/>
          </a:xfrm>
          <a:prstGeom prst="rect">
            <a:avLst/>
          </a:prstGeom>
          <a:noFill/>
          <a:ln w="9525">
            <a:noFill/>
            <a:miter lim="800000"/>
            <a:headEnd/>
            <a:tailEnd/>
          </a:ln>
        </p:spPr>
        <p:txBody>
          <a:bodyPr wrap="none">
            <a:spAutoFit/>
          </a:bodyPr>
          <a:lstStyle/>
          <a:p>
            <a:endParaRPr lang="en-US" sz="2800">
              <a:solidFill>
                <a:schemeClr val="bg1"/>
              </a:solidFill>
              <a:latin typeface="Myriad Pro" pitchFamily="34" charset="0"/>
            </a:endParaRPr>
          </a:p>
          <a:p>
            <a:endParaRPr lang="en-US">
              <a:latin typeface="Calibri" pitchFamily="34" charset="0"/>
            </a:endParaRPr>
          </a:p>
        </p:txBody>
      </p:sp>
      <p:sp>
        <p:nvSpPr>
          <p:cNvPr id="8" name="TextBox 7"/>
          <p:cNvSpPr txBox="1"/>
          <p:nvPr/>
        </p:nvSpPr>
        <p:spPr>
          <a:xfrm>
            <a:off x="586660" y="1028819"/>
            <a:ext cx="7225701" cy="1964577"/>
          </a:xfrm>
          <a:prstGeom prst="rect">
            <a:avLst/>
          </a:prstGeom>
          <a:noFill/>
        </p:spPr>
        <p:txBody>
          <a:bodyPr wrap="square">
            <a:spAutoFit/>
          </a:bodyPr>
          <a:lstStyle/>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PRODUCTIVITY = OUTPUT / INPUT</a:t>
            </a:r>
          </a:p>
          <a:p>
            <a:pPr marL="285750" indent="-285750" fontAlgn="auto">
              <a:lnSpc>
                <a:spcPct val="120000"/>
              </a:lnSpc>
              <a:spcBef>
                <a:spcPts val="1000"/>
              </a:spcBef>
              <a:spcAft>
                <a:spcPts val="0"/>
              </a:spcAft>
              <a:buClr>
                <a:srgbClr val="C00000"/>
              </a:buClr>
              <a:buFont typeface="Wingdings" pitchFamily="2" charset="2"/>
              <a:buChar char="§"/>
              <a:defRPr/>
            </a:pPr>
            <a:endParaRPr lang="en-IN" sz="1500" dirty="0">
              <a:latin typeface="Myriad Pro" pitchFamily="34" charset="0"/>
            </a:endParaRP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FEWER DEFECTS INCREASE OUTPUT</a:t>
            </a:r>
          </a:p>
          <a:p>
            <a:pPr marL="285750" indent="-285750" fontAlgn="auto">
              <a:lnSpc>
                <a:spcPct val="120000"/>
              </a:lnSpc>
              <a:spcBef>
                <a:spcPts val="1000"/>
              </a:spcBef>
              <a:spcAft>
                <a:spcPts val="0"/>
              </a:spcAft>
              <a:buClr>
                <a:srgbClr val="C00000"/>
              </a:buClr>
              <a:buFont typeface="Wingdings" pitchFamily="2" charset="2"/>
              <a:buChar char="§"/>
              <a:defRPr/>
            </a:pPr>
            <a:endParaRPr lang="en-IN" sz="1500" dirty="0">
              <a:latin typeface="Myriad Pro" pitchFamily="34" charset="0"/>
            </a:endParaRP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QUALITY IMPROVEMENT REDUCES INPUTS</a:t>
            </a:r>
          </a:p>
        </p:txBody>
      </p:sp>
      <p:sp>
        <p:nvSpPr>
          <p:cNvPr id="5" name="TextBox 4">
            <a:extLst>
              <a:ext uri="{FF2B5EF4-FFF2-40B4-BE49-F238E27FC236}">
                <a16:creationId xmlns:a16="http://schemas.microsoft.com/office/drawing/2014/main" id="{C457C2CE-FD2F-4119-8831-CA0FED84A488}"/>
              </a:ext>
            </a:extLst>
          </p:cNvPr>
          <p:cNvSpPr txBox="1"/>
          <p:nvPr/>
        </p:nvSpPr>
        <p:spPr>
          <a:xfrm>
            <a:off x="140421" y="228600"/>
            <a:ext cx="3281860" cy="353943"/>
          </a:xfrm>
          <a:prstGeom prst="rect">
            <a:avLst/>
          </a:prstGeom>
          <a:noFill/>
        </p:spPr>
        <p:txBody>
          <a:bodyPr wrap="none" rtlCol="0">
            <a:spAutoFit/>
          </a:bodyPr>
          <a:lstStyle/>
          <a:p>
            <a:r>
              <a:rPr lang="en-IN" sz="1700" b="1" dirty="0">
                <a:solidFill>
                  <a:srgbClr val="C00000"/>
                </a:solidFill>
                <a:latin typeface="Myriad Pro" pitchFamily="34" charset="0"/>
              </a:rPr>
              <a:t>QUALITY AND PRODUCTIVITY</a:t>
            </a:r>
          </a:p>
        </p:txBody>
      </p:sp>
    </p:spTree>
    <p:extLst>
      <p:ext uri="{BB962C8B-B14F-4D97-AF65-F5344CB8AC3E}">
        <p14:creationId xmlns:p14="http://schemas.microsoft.com/office/powerpoint/2010/main" val="339318280"/>
      </p:ext>
    </p:extLst>
  </p:cSld>
  <p:clrMapOvr>
    <a:masterClrMapping/>
  </p:clrMapOvr>
  <p:transition advClick="0"/>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401929" y="-51689"/>
            <a:ext cx="184731" cy="800219"/>
          </a:xfrm>
          <a:prstGeom prst="rect">
            <a:avLst/>
          </a:prstGeom>
          <a:noFill/>
          <a:ln w="9525">
            <a:noFill/>
            <a:miter lim="800000"/>
            <a:headEnd/>
            <a:tailEnd/>
          </a:ln>
        </p:spPr>
        <p:txBody>
          <a:bodyPr wrap="none">
            <a:spAutoFit/>
          </a:bodyPr>
          <a:lstStyle/>
          <a:p>
            <a:endParaRPr lang="en-US" sz="2800">
              <a:solidFill>
                <a:schemeClr val="bg1"/>
              </a:solidFill>
              <a:latin typeface="Myriad Pro" pitchFamily="34" charset="0"/>
            </a:endParaRPr>
          </a:p>
          <a:p>
            <a:endParaRPr lang="en-US">
              <a:latin typeface="Calibri" pitchFamily="34" charset="0"/>
            </a:endParaRPr>
          </a:p>
        </p:txBody>
      </p:sp>
      <p:sp>
        <p:nvSpPr>
          <p:cNvPr id="8" name="TextBox 7"/>
          <p:cNvSpPr txBox="1"/>
          <p:nvPr/>
        </p:nvSpPr>
        <p:spPr>
          <a:xfrm>
            <a:off x="586660" y="1028819"/>
            <a:ext cx="7225701" cy="4308808"/>
          </a:xfrm>
          <a:prstGeom prst="rect">
            <a:avLst/>
          </a:prstGeom>
          <a:noFill/>
        </p:spPr>
        <p:txBody>
          <a:bodyPr wrap="square">
            <a:spAutoFit/>
          </a:bodyPr>
          <a:lstStyle/>
          <a:p>
            <a:pPr marL="285750" indent="-285750" fontAlgn="auto">
              <a:lnSpc>
                <a:spcPct val="120000"/>
              </a:lnSpc>
              <a:spcBef>
                <a:spcPts val="1000"/>
              </a:spcBef>
              <a:spcAft>
                <a:spcPts val="0"/>
              </a:spcAft>
              <a:buClr>
                <a:srgbClr val="C00000"/>
              </a:buClr>
              <a:buFont typeface="Wingdings" pitchFamily="2" charset="2"/>
              <a:buChar char="§"/>
              <a:defRPr/>
            </a:pPr>
            <a:r>
              <a:rPr lang="en-IN" sz="1500" b="1" dirty="0">
                <a:latin typeface="Myriad Pro" pitchFamily="34" charset="0"/>
              </a:rPr>
              <a:t>PERFORMANCE</a:t>
            </a:r>
            <a:r>
              <a:rPr lang="en-IN" sz="1500" dirty="0">
                <a:latin typeface="Myriad Pro" pitchFamily="34" charset="0"/>
              </a:rPr>
              <a:t> : HOW WILL THE PRODUCT OR SERVICE PERFORM AND MEET THE CUSTOMER’S INTENDED USE. EX, THE SPEED OF THE SPORTS CAR.</a:t>
            </a:r>
          </a:p>
          <a:p>
            <a:pPr marL="285750" indent="-285750" fontAlgn="auto">
              <a:lnSpc>
                <a:spcPct val="120000"/>
              </a:lnSpc>
              <a:spcBef>
                <a:spcPts val="1000"/>
              </a:spcBef>
              <a:spcAft>
                <a:spcPts val="0"/>
              </a:spcAft>
              <a:buClr>
                <a:srgbClr val="C00000"/>
              </a:buClr>
              <a:buFont typeface="Wingdings" pitchFamily="2" charset="2"/>
              <a:buChar char="§"/>
              <a:defRPr/>
            </a:pPr>
            <a:r>
              <a:rPr lang="en-IN" sz="1500" b="1" dirty="0">
                <a:latin typeface="Myriad Pro" pitchFamily="34" charset="0"/>
              </a:rPr>
              <a:t>FEATURES</a:t>
            </a:r>
            <a:r>
              <a:rPr lang="en-IN" sz="1500" dirty="0">
                <a:latin typeface="Myriad Pro" pitchFamily="34" charset="0"/>
              </a:rPr>
              <a:t> : THE SPECIAL CHARACTERISTICS THAT APPEAL TO CUSTOMERS. FOR EX, THE POWER STEERING OF AN AUTOMOBILE</a:t>
            </a:r>
          </a:p>
          <a:p>
            <a:pPr marL="285750" indent="-285750" fontAlgn="auto">
              <a:lnSpc>
                <a:spcPct val="120000"/>
              </a:lnSpc>
              <a:spcBef>
                <a:spcPts val="1000"/>
              </a:spcBef>
              <a:spcAft>
                <a:spcPts val="0"/>
              </a:spcAft>
              <a:buClr>
                <a:srgbClr val="C00000"/>
              </a:buClr>
              <a:buFont typeface="Wingdings" pitchFamily="2" charset="2"/>
              <a:buChar char="§"/>
              <a:defRPr/>
            </a:pPr>
            <a:r>
              <a:rPr lang="en-IN" sz="1500" b="1" dirty="0">
                <a:latin typeface="Myriad Pro" pitchFamily="34" charset="0"/>
              </a:rPr>
              <a:t>RELIABILITY</a:t>
            </a:r>
            <a:r>
              <a:rPr lang="en-IN" sz="1500" dirty="0">
                <a:latin typeface="Myriad Pro" pitchFamily="34" charset="0"/>
              </a:rPr>
              <a:t> : THE LIKELIHOOD OF BREAKDOWNS, MALFUNCTIONS, OR NEED FOR REPAIRS. HIGHER THE RELIABILITY LESSER WILL BE THE LIKELIHOOD OF BREAKDOWNS AND MALFUNCTIONS AND BETTER WILL BE THE QUALITY OF THE PRODUCT.</a:t>
            </a:r>
          </a:p>
          <a:p>
            <a:pPr marL="285750" indent="-285750" fontAlgn="auto">
              <a:lnSpc>
                <a:spcPct val="120000"/>
              </a:lnSpc>
              <a:spcBef>
                <a:spcPts val="1000"/>
              </a:spcBef>
              <a:spcAft>
                <a:spcPts val="0"/>
              </a:spcAft>
              <a:buClr>
                <a:srgbClr val="C00000"/>
              </a:buClr>
              <a:buFont typeface="Wingdings" pitchFamily="2" charset="2"/>
              <a:buChar char="§"/>
              <a:defRPr/>
            </a:pPr>
            <a:r>
              <a:rPr lang="en-IN" sz="1500" b="1" dirty="0">
                <a:latin typeface="Myriad Pro" pitchFamily="34" charset="0"/>
              </a:rPr>
              <a:t>SERVICEABILITY</a:t>
            </a:r>
            <a:r>
              <a:rPr lang="en-IN" sz="1500" dirty="0">
                <a:latin typeface="Myriad Pro" pitchFamily="34" charset="0"/>
              </a:rPr>
              <a:t> : THE SPEED, COST AND CONVENIENCE OF REPAIRS AND MAINTENANCE. HIGHER THE SERVICEABILITY BETTER WILL BE THE QUALITY OF THE PRODUCT.</a:t>
            </a:r>
          </a:p>
          <a:p>
            <a:pPr marL="285750" indent="-285750" fontAlgn="auto">
              <a:lnSpc>
                <a:spcPct val="120000"/>
              </a:lnSpc>
              <a:spcBef>
                <a:spcPts val="1000"/>
              </a:spcBef>
              <a:spcAft>
                <a:spcPts val="0"/>
              </a:spcAft>
              <a:buClr>
                <a:srgbClr val="C00000"/>
              </a:buClr>
              <a:buFont typeface="Wingdings" pitchFamily="2" charset="2"/>
              <a:buChar char="§"/>
              <a:defRPr/>
            </a:pPr>
            <a:endParaRPr lang="en-IN" sz="1500" dirty="0">
              <a:latin typeface="Myriad Pro" pitchFamily="34" charset="0"/>
            </a:endParaRPr>
          </a:p>
          <a:p>
            <a:pPr marL="285750" indent="-285750" fontAlgn="auto">
              <a:lnSpc>
                <a:spcPct val="120000"/>
              </a:lnSpc>
              <a:spcBef>
                <a:spcPts val="1000"/>
              </a:spcBef>
              <a:spcAft>
                <a:spcPts val="0"/>
              </a:spcAft>
              <a:buClr>
                <a:srgbClr val="C00000"/>
              </a:buClr>
              <a:buFont typeface="Wingdings" pitchFamily="2" charset="2"/>
              <a:buChar char="§"/>
              <a:defRPr/>
            </a:pPr>
            <a:endParaRPr lang="en-IN" sz="1500" dirty="0">
              <a:latin typeface="Myriad Pro" pitchFamily="34" charset="0"/>
            </a:endParaRPr>
          </a:p>
        </p:txBody>
      </p:sp>
      <p:sp>
        <p:nvSpPr>
          <p:cNvPr id="5" name="TextBox 4">
            <a:extLst>
              <a:ext uri="{FF2B5EF4-FFF2-40B4-BE49-F238E27FC236}">
                <a16:creationId xmlns:a16="http://schemas.microsoft.com/office/drawing/2014/main" id="{C457C2CE-FD2F-4119-8831-CA0FED84A488}"/>
              </a:ext>
            </a:extLst>
          </p:cNvPr>
          <p:cNvSpPr txBox="1"/>
          <p:nvPr/>
        </p:nvSpPr>
        <p:spPr>
          <a:xfrm>
            <a:off x="140421" y="228600"/>
            <a:ext cx="3960380" cy="353943"/>
          </a:xfrm>
          <a:prstGeom prst="rect">
            <a:avLst/>
          </a:prstGeom>
          <a:noFill/>
        </p:spPr>
        <p:txBody>
          <a:bodyPr wrap="none" rtlCol="0">
            <a:spAutoFit/>
          </a:bodyPr>
          <a:lstStyle/>
          <a:p>
            <a:r>
              <a:rPr lang="en-IN" sz="1700" b="1" dirty="0">
                <a:solidFill>
                  <a:srgbClr val="C00000"/>
                </a:solidFill>
                <a:latin typeface="Myriad Pro" pitchFamily="34" charset="0"/>
              </a:rPr>
              <a:t>DIMENSIONS OF PRODUCT QUALITY</a:t>
            </a:r>
          </a:p>
        </p:txBody>
      </p:sp>
    </p:spTree>
    <p:extLst>
      <p:ext uri="{BB962C8B-B14F-4D97-AF65-F5344CB8AC3E}">
        <p14:creationId xmlns:p14="http://schemas.microsoft.com/office/powerpoint/2010/main" val="1021543700"/>
      </p:ext>
    </p:extLst>
  </p:cSld>
  <p:clrMapOvr>
    <a:masterClrMapping/>
  </p:clrMapOvr>
  <p:transition advClick="0"/>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401929" y="-51689"/>
            <a:ext cx="184731" cy="800219"/>
          </a:xfrm>
          <a:prstGeom prst="rect">
            <a:avLst/>
          </a:prstGeom>
          <a:noFill/>
          <a:ln w="9525">
            <a:noFill/>
            <a:miter lim="800000"/>
            <a:headEnd/>
            <a:tailEnd/>
          </a:ln>
        </p:spPr>
        <p:txBody>
          <a:bodyPr wrap="none">
            <a:spAutoFit/>
          </a:bodyPr>
          <a:lstStyle/>
          <a:p>
            <a:endParaRPr lang="en-US" sz="2800">
              <a:solidFill>
                <a:schemeClr val="bg1"/>
              </a:solidFill>
              <a:latin typeface="Myriad Pro" pitchFamily="34" charset="0"/>
            </a:endParaRPr>
          </a:p>
          <a:p>
            <a:endParaRPr lang="en-US">
              <a:latin typeface="Calibri" pitchFamily="34" charset="0"/>
            </a:endParaRPr>
          </a:p>
        </p:txBody>
      </p:sp>
      <p:sp>
        <p:nvSpPr>
          <p:cNvPr id="8" name="TextBox 7"/>
          <p:cNvSpPr txBox="1"/>
          <p:nvPr/>
        </p:nvSpPr>
        <p:spPr>
          <a:xfrm>
            <a:off x="586660" y="1028819"/>
            <a:ext cx="7225701" cy="2390334"/>
          </a:xfrm>
          <a:prstGeom prst="rect">
            <a:avLst/>
          </a:prstGeom>
          <a:noFill/>
        </p:spPr>
        <p:txBody>
          <a:bodyPr wrap="square">
            <a:spAutoFit/>
          </a:bodyPr>
          <a:lstStyle/>
          <a:p>
            <a:pPr marL="285750" indent="-285750" fontAlgn="auto">
              <a:lnSpc>
                <a:spcPct val="120000"/>
              </a:lnSpc>
              <a:spcBef>
                <a:spcPts val="1000"/>
              </a:spcBef>
              <a:spcAft>
                <a:spcPts val="0"/>
              </a:spcAft>
              <a:buClr>
                <a:srgbClr val="C00000"/>
              </a:buClr>
              <a:buFont typeface="Wingdings" pitchFamily="2" charset="2"/>
              <a:buChar char="§"/>
              <a:defRPr/>
            </a:pPr>
            <a:r>
              <a:rPr lang="en-IN" sz="1500" b="1" dirty="0">
                <a:latin typeface="Myriad Pro" pitchFamily="34" charset="0"/>
              </a:rPr>
              <a:t>APPEARANCE </a:t>
            </a:r>
            <a:r>
              <a:rPr lang="en-IN" sz="1500" dirty="0">
                <a:latin typeface="Myriad Pro" pitchFamily="34" charset="0"/>
              </a:rPr>
              <a:t>:  THE EFFECT OR HUMAN SENSES, THE LOOK, FEEL, TASTE, SMELL OR SOUND. </a:t>
            </a:r>
          </a:p>
          <a:p>
            <a:pPr marL="285750" indent="-285750" fontAlgn="auto">
              <a:lnSpc>
                <a:spcPct val="120000"/>
              </a:lnSpc>
              <a:spcBef>
                <a:spcPts val="1000"/>
              </a:spcBef>
              <a:spcAft>
                <a:spcPts val="0"/>
              </a:spcAft>
              <a:buClr>
                <a:srgbClr val="C00000"/>
              </a:buClr>
              <a:buFont typeface="Wingdings" pitchFamily="2" charset="2"/>
              <a:buChar char="§"/>
              <a:defRPr/>
            </a:pPr>
            <a:r>
              <a:rPr lang="en-IN" sz="1500" b="1" dirty="0">
                <a:latin typeface="Myriad Pro" pitchFamily="34" charset="0"/>
              </a:rPr>
              <a:t>CUSTOMER SERVICE </a:t>
            </a:r>
            <a:r>
              <a:rPr lang="en-IN" sz="1500" dirty="0">
                <a:latin typeface="Myriad Pro" pitchFamily="34" charset="0"/>
              </a:rPr>
              <a:t>: THE TREATMENT RECEIVED BY CUSTOMERS BEFORE, DURING AND AFTER THE SALE.</a:t>
            </a:r>
          </a:p>
          <a:p>
            <a:pPr marL="285750" indent="-285750" fontAlgn="auto">
              <a:lnSpc>
                <a:spcPct val="120000"/>
              </a:lnSpc>
              <a:spcBef>
                <a:spcPts val="1000"/>
              </a:spcBef>
              <a:spcAft>
                <a:spcPts val="0"/>
              </a:spcAft>
              <a:buClr>
                <a:srgbClr val="C00000"/>
              </a:buClr>
              <a:buFont typeface="Wingdings" pitchFamily="2" charset="2"/>
              <a:buChar char="§"/>
              <a:defRPr/>
            </a:pPr>
            <a:r>
              <a:rPr lang="en-IN" sz="1500" b="1" dirty="0">
                <a:latin typeface="Myriad Pro" pitchFamily="34" charset="0"/>
              </a:rPr>
              <a:t>SAFETY</a:t>
            </a:r>
            <a:r>
              <a:rPr lang="en-IN" sz="1500" dirty="0">
                <a:latin typeface="Myriad Pro" pitchFamily="34" charset="0"/>
              </a:rPr>
              <a:t> : HOW WELL THE PRODUCT PROTECTS USERS BEFORE DURING AND AFTER USE.</a:t>
            </a:r>
          </a:p>
          <a:p>
            <a:pPr marL="285750" indent="-285750" fontAlgn="auto">
              <a:lnSpc>
                <a:spcPct val="120000"/>
              </a:lnSpc>
              <a:spcBef>
                <a:spcPts val="1000"/>
              </a:spcBef>
              <a:spcAft>
                <a:spcPts val="0"/>
              </a:spcAft>
              <a:buClr>
                <a:srgbClr val="C00000"/>
              </a:buClr>
              <a:buFont typeface="Wingdings" pitchFamily="2" charset="2"/>
              <a:buChar char="§"/>
              <a:defRPr/>
            </a:pPr>
            <a:endParaRPr lang="en-IN" sz="1500" dirty="0">
              <a:latin typeface="Myriad Pro" pitchFamily="34" charset="0"/>
            </a:endParaRPr>
          </a:p>
        </p:txBody>
      </p:sp>
      <p:sp>
        <p:nvSpPr>
          <p:cNvPr id="5" name="TextBox 4">
            <a:extLst>
              <a:ext uri="{FF2B5EF4-FFF2-40B4-BE49-F238E27FC236}">
                <a16:creationId xmlns:a16="http://schemas.microsoft.com/office/drawing/2014/main" id="{C457C2CE-FD2F-4119-8831-CA0FED84A488}"/>
              </a:ext>
            </a:extLst>
          </p:cNvPr>
          <p:cNvSpPr txBox="1"/>
          <p:nvPr/>
        </p:nvSpPr>
        <p:spPr>
          <a:xfrm>
            <a:off x="140421" y="228600"/>
            <a:ext cx="3960380" cy="353943"/>
          </a:xfrm>
          <a:prstGeom prst="rect">
            <a:avLst/>
          </a:prstGeom>
          <a:noFill/>
        </p:spPr>
        <p:txBody>
          <a:bodyPr wrap="none" rtlCol="0">
            <a:spAutoFit/>
          </a:bodyPr>
          <a:lstStyle/>
          <a:p>
            <a:r>
              <a:rPr lang="en-IN" sz="1700" b="1" dirty="0">
                <a:solidFill>
                  <a:srgbClr val="C00000"/>
                </a:solidFill>
                <a:latin typeface="Myriad Pro" pitchFamily="34" charset="0"/>
              </a:rPr>
              <a:t>DIMENSIONS OF PRODUCT QUALITY</a:t>
            </a:r>
          </a:p>
        </p:txBody>
      </p:sp>
    </p:spTree>
    <p:extLst>
      <p:ext uri="{BB962C8B-B14F-4D97-AF65-F5344CB8AC3E}">
        <p14:creationId xmlns:p14="http://schemas.microsoft.com/office/powerpoint/2010/main" val="609813979"/>
      </p:ext>
    </p:extLst>
  </p:cSld>
  <p:clrMapOvr>
    <a:masterClrMapping/>
  </p:clrMapOvr>
  <p:transition advClick="0"/>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401929" y="-51689"/>
            <a:ext cx="184731" cy="800219"/>
          </a:xfrm>
          <a:prstGeom prst="rect">
            <a:avLst/>
          </a:prstGeom>
          <a:noFill/>
          <a:ln w="9525">
            <a:noFill/>
            <a:miter lim="800000"/>
            <a:headEnd/>
            <a:tailEnd/>
          </a:ln>
        </p:spPr>
        <p:txBody>
          <a:bodyPr wrap="none">
            <a:spAutoFit/>
          </a:bodyPr>
          <a:lstStyle/>
          <a:p>
            <a:endParaRPr lang="en-US" sz="2800">
              <a:solidFill>
                <a:schemeClr val="bg1"/>
              </a:solidFill>
              <a:latin typeface="Myriad Pro" pitchFamily="34" charset="0"/>
            </a:endParaRPr>
          </a:p>
          <a:p>
            <a:endParaRPr lang="en-US">
              <a:latin typeface="Calibri" pitchFamily="34" charset="0"/>
            </a:endParaRPr>
          </a:p>
        </p:txBody>
      </p:sp>
      <p:sp>
        <p:nvSpPr>
          <p:cNvPr id="8" name="TextBox 7"/>
          <p:cNvSpPr txBox="1"/>
          <p:nvPr/>
        </p:nvSpPr>
        <p:spPr>
          <a:xfrm>
            <a:off x="586660" y="1028819"/>
            <a:ext cx="7225701" cy="2775055"/>
          </a:xfrm>
          <a:prstGeom prst="rect">
            <a:avLst/>
          </a:prstGeom>
          <a:noFill/>
        </p:spPr>
        <p:txBody>
          <a:bodyPr wrap="square">
            <a:spAutoFit/>
          </a:bodyPr>
          <a:lstStyle/>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TIME &amp; TIMELINESS  - CUSTOMER WAITING TIME, COMPLETED ON TIME</a:t>
            </a: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COMPLETENESS  - CUSTOMER GETS ALL THEY ASKED FOR</a:t>
            </a: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COURTESY - TREATMENT BY EMPLOYEES</a:t>
            </a: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CONSISTENCY  - SAME LEVEL OF SERVICE FOR ALL CUSTOMERS </a:t>
            </a: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ACCESSIBILITY &amp; CONVENIENCE  - EASE OF OBTAINING SERVICE</a:t>
            </a: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ACCURACY - PERFORMED RIGHT EVERY TIME</a:t>
            </a: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RESPONSIVENESS - REACTIONS TO UNUSUAL SITUATIONS</a:t>
            </a:r>
          </a:p>
        </p:txBody>
      </p:sp>
      <p:sp>
        <p:nvSpPr>
          <p:cNvPr id="5" name="TextBox 4">
            <a:extLst>
              <a:ext uri="{FF2B5EF4-FFF2-40B4-BE49-F238E27FC236}">
                <a16:creationId xmlns:a16="http://schemas.microsoft.com/office/drawing/2014/main" id="{C457C2CE-FD2F-4119-8831-CA0FED84A488}"/>
              </a:ext>
            </a:extLst>
          </p:cNvPr>
          <p:cNvSpPr txBox="1"/>
          <p:nvPr/>
        </p:nvSpPr>
        <p:spPr>
          <a:xfrm>
            <a:off x="140421" y="228600"/>
            <a:ext cx="3532890" cy="353943"/>
          </a:xfrm>
          <a:prstGeom prst="rect">
            <a:avLst/>
          </a:prstGeom>
          <a:noFill/>
        </p:spPr>
        <p:txBody>
          <a:bodyPr wrap="none" rtlCol="0">
            <a:spAutoFit/>
          </a:bodyPr>
          <a:lstStyle/>
          <a:p>
            <a:r>
              <a:rPr lang="en-IN" sz="1700" b="1" dirty="0">
                <a:solidFill>
                  <a:srgbClr val="C00000"/>
                </a:solidFill>
                <a:latin typeface="Myriad Pro" pitchFamily="34" charset="0"/>
              </a:rPr>
              <a:t>SERVICE QUALITY- DIMENSIONS</a:t>
            </a:r>
          </a:p>
        </p:txBody>
      </p:sp>
    </p:spTree>
    <p:extLst>
      <p:ext uri="{BB962C8B-B14F-4D97-AF65-F5344CB8AC3E}">
        <p14:creationId xmlns:p14="http://schemas.microsoft.com/office/powerpoint/2010/main" val="3850761606"/>
      </p:ext>
    </p:extLst>
  </p:cSld>
  <p:clrMapOvr>
    <a:masterClrMapping/>
  </p:clrMapOvr>
  <p:transition advClick="0"/>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401929" y="-51689"/>
            <a:ext cx="184731" cy="800219"/>
          </a:xfrm>
          <a:prstGeom prst="rect">
            <a:avLst/>
          </a:prstGeom>
          <a:noFill/>
          <a:ln w="9525">
            <a:noFill/>
            <a:miter lim="800000"/>
            <a:headEnd/>
            <a:tailEnd/>
          </a:ln>
        </p:spPr>
        <p:txBody>
          <a:bodyPr wrap="none">
            <a:spAutoFit/>
          </a:bodyPr>
          <a:lstStyle/>
          <a:p>
            <a:endParaRPr lang="en-US" sz="2800">
              <a:solidFill>
                <a:schemeClr val="bg1"/>
              </a:solidFill>
              <a:latin typeface="Myriad Pro" pitchFamily="34" charset="0"/>
            </a:endParaRPr>
          </a:p>
          <a:p>
            <a:endParaRPr lang="en-US">
              <a:latin typeface="Calibri" pitchFamily="34" charset="0"/>
            </a:endParaRPr>
          </a:p>
        </p:txBody>
      </p:sp>
      <p:sp>
        <p:nvSpPr>
          <p:cNvPr id="5" name="TextBox 4">
            <a:extLst>
              <a:ext uri="{FF2B5EF4-FFF2-40B4-BE49-F238E27FC236}">
                <a16:creationId xmlns:a16="http://schemas.microsoft.com/office/drawing/2014/main" id="{C457C2CE-FD2F-4119-8831-CA0FED84A488}"/>
              </a:ext>
            </a:extLst>
          </p:cNvPr>
          <p:cNvSpPr txBox="1"/>
          <p:nvPr/>
        </p:nvSpPr>
        <p:spPr>
          <a:xfrm>
            <a:off x="140421" y="228600"/>
            <a:ext cx="4190955" cy="353943"/>
          </a:xfrm>
          <a:prstGeom prst="rect">
            <a:avLst/>
          </a:prstGeom>
          <a:noFill/>
        </p:spPr>
        <p:txBody>
          <a:bodyPr wrap="none" rtlCol="0">
            <a:spAutoFit/>
          </a:bodyPr>
          <a:lstStyle/>
          <a:p>
            <a:r>
              <a:rPr lang="en-IN" sz="1700" b="1" dirty="0">
                <a:solidFill>
                  <a:srgbClr val="C00000"/>
                </a:solidFill>
                <a:latin typeface="Myriad Pro" pitchFamily="34" charset="0"/>
              </a:rPr>
              <a:t>QUALITY IN DIFFERENT APPLICATIONS</a:t>
            </a:r>
          </a:p>
        </p:txBody>
      </p:sp>
      <p:pic>
        <p:nvPicPr>
          <p:cNvPr id="2" name="Picture 1">
            <a:extLst>
              <a:ext uri="{FF2B5EF4-FFF2-40B4-BE49-F238E27FC236}">
                <a16:creationId xmlns:a16="http://schemas.microsoft.com/office/drawing/2014/main" id="{B779971F-EA89-4385-9A4C-7CD7B3C2582F}"/>
              </a:ext>
            </a:extLst>
          </p:cNvPr>
          <p:cNvPicPr>
            <a:picLocks noChangeAspect="1"/>
          </p:cNvPicPr>
          <p:nvPr/>
        </p:nvPicPr>
        <p:blipFill>
          <a:blip r:embed="rId2"/>
          <a:stretch>
            <a:fillRect/>
          </a:stretch>
        </p:blipFill>
        <p:spPr>
          <a:xfrm>
            <a:off x="899592" y="915566"/>
            <a:ext cx="6768752" cy="3744416"/>
          </a:xfrm>
          <a:prstGeom prst="rect">
            <a:avLst/>
          </a:prstGeom>
        </p:spPr>
      </p:pic>
    </p:spTree>
    <p:extLst>
      <p:ext uri="{BB962C8B-B14F-4D97-AF65-F5344CB8AC3E}">
        <p14:creationId xmlns:p14="http://schemas.microsoft.com/office/powerpoint/2010/main" val="1377657413"/>
      </p:ext>
    </p:extLst>
  </p:cSld>
  <p:clrMapOvr>
    <a:masterClrMapping/>
  </p:clrMapOvr>
  <p:transition advClick="0"/>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401929" y="-51689"/>
            <a:ext cx="184731" cy="800219"/>
          </a:xfrm>
          <a:prstGeom prst="rect">
            <a:avLst/>
          </a:prstGeom>
          <a:noFill/>
          <a:ln w="9525">
            <a:noFill/>
            <a:miter lim="800000"/>
            <a:headEnd/>
            <a:tailEnd/>
          </a:ln>
        </p:spPr>
        <p:txBody>
          <a:bodyPr wrap="none">
            <a:spAutoFit/>
          </a:bodyPr>
          <a:lstStyle/>
          <a:p>
            <a:endParaRPr lang="en-US" sz="2800">
              <a:solidFill>
                <a:schemeClr val="bg1"/>
              </a:solidFill>
              <a:latin typeface="Myriad Pro" pitchFamily="34" charset="0"/>
            </a:endParaRPr>
          </a:p>
          <a:p>
            <a:endParaRPr lang="en-US">
              <a:latin typeface="Calibri" pitchFamily="34" charset="0"/>
            </a:endParaRPr>
          </a:p>
        </p:txBody>
      </p:sp>
      <p:sp>
        <p:nvSpPr>
          <p:cNvPr id="5" name="TextBox 4">
            <a:extLst>
              <a:ext uri="{FF2B5EF4-FFF2-40B4-BE49-F238E27FC236}">
                <a16:creationId xmlns:a16="http://schemas.microsoft.com/office/drawing/2014/main" id="{C457C2CE-FD2F-4119-8831-CA0FED84A488}"/>
              </a:ext>
            </a:extLst>
          </p:cNvPr>
          <p:cNvSpPr txBox="1"/>
          <p:nvPr/>
        </p:nvSpPr>
        <p:spPr>
          <a:xfrm>
            <a:off x="140421" y="228600"/>
            <a:ext cx="3205878" cy="353943"/>
          </a:xfrm>
          <a:prstGeom prst="rect">
            <a:avLst/>
          </a:prstGeom>
          <a:noFill/>
        </p:spPr>
        <p:txBody>
          <a:bodyPr wrap="none" rtlCol="0">
            <a:spAutoFit/>
          </a:bodyPr>
          <a:lstStyle/>
          <a:p>
            <a:r>
              <a:rPr lang="en-IN" sz="1700" b="1" dirty="0">
                <a:solidFill>
                  <a:srgbClr val="C00000"/>
                </a:solidFill>
                <a:latin typeface="Myriad Pro" pitchFamily="34" charset="0"/>
              </a:rPr>
              <a:t>THREE ASPECTS OF QUALITY </a:t>
            </a:r>
          </a:p>
        </p:txBody>
      </p:sp>
      <p:pic>
        <p:nvPicPr>
          <p:cNvPr id="3" name="Picture 2">
            <a:extLst>
              <a:ext uri="{FF2B5EF4-FFF2-40B4-BE49-F238E27FC236}">
                <a16:creationId xmlns:a16="http://schemas.microsoft.com/office/drawing/2014/main" id="{106A7C77-0237-4584-8650-E7012CF8651E}"/>
              </a:ext>
            </a:extLst>
          </p:cNvPr>
          <p:cNvPicPr>
            <a:picLocks noChangeAspect="1"/>
          </p:cNvPicPr>
          <p:nvPr/>
        </p:nvPicPr>
        <p:blipFill>
          <a:blip r:embed="rId2"/>
          <a:stretch>
            <a:fillRect/>
          </a:stretch>
        </p:blipFill>
        <p:spPr>
          <a:xfrm>
            <a:off x="1403648" y="1275606"/>
            <a:ext cx="5904655" cy="2880319"/>
          </a:xfrm>
          <a:prstGeom prst="rect">
            <a:avLst/>
          </a:prstGeom>
        </p:spPr>
      </p:pic>
    </p:spTree>
    <p:extLst>
      <p:ext uri="{BB962C8B-B14F-4D97-AF65-F5344CB8AC3E}">
        <p14:creationId xmlns:p14="http://schemas.microsoft.com/office/powerpoint/2010/main" val="439815300"/>
      </p:ext>
    </p:extLst>
  </p:cSld>
  <p:clrMapOvr>
    <a:masterClrMapping/>
  </p:clrMapOvr>
  <p:transition advClick="0"/>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401929" y="-51689"/>
            <a:ext cx="184731" cy="800219"/>
          </a:xfrm>
          <a:prstGeom prst="rect">
            <a:avLst/>
          </a:prstGeom>
          <a:noFill/>
          <a:ln w="9525">
            <a:noFill/>
            <a:miter lim="800000"/>
            <a:headEnd/>
            <a:tailEnd/>
          </a:ln>
        </p:spPr>
        <p:txBody>
          <a:bodyPr wrap="none">
            <a:spAutoFit/>
          </a:bodyPr>
          <a:lstStyle/>
          <a:p>
            <a:endParaRPr lang="en-US" sz="2800">
              <a:solidFill>
                <a:schemeClr val="bg1"/>
              </a:solidFill>
              <a:latin typeface="Myriad Pro" pitchFamily="34" charset="0"/>
            </a:endParaRPr>
          </a:p>
          <a:p>
            <a:endParaRPr lang="en-US">
              <a:latin typeface="Calibri" pitchFamily="34" charset="0"/>
            </a:endParaRPr>
          </a:p>
        </p:txBody>
      </p:sp>
      <p:sp>
        <p:nvSpPr>
          <p:cNvPr id="8" name="TextBox 7"/>
          <p:cNvSpPr txBox="1"/>
          <p:nvPr/>
        </p:nvSpPr>
        <p:spPr>
          <a:xfrm>
            <a:off x="586660" y="1028819"/>
            <a:ext cx="7225701" cy="1559338"/>
          </a:xfrm>
          <a:prstGeom prst="rect">
            <a:avLst/>
          </a:prstGeom>
          <a:noFill/>
        </p:spPr>
        <p:txBody>
          <a:bodyPr wrap="square">
            <a:spAutoFit/>
          </a:bodyPr>
          <a:lstStyle/>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PREVENTION COSTS </a:t>
            </a: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APPRAISAL COSTS </a:t>
            </a: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INTERNAL FAILURE COSTS</a:t>
            </a: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EXTERNAL FAILURE COSTS</a:t>
            </a:r>
          </a:p>
        </p:txBody>
      </p:sp>
      <p:sp>
        <p:nvSpPr>
          <p:cNvPr id="5" name="TextBox 4">
            <a:extLst>
              <a:ext uri="{FF2B5EF4-FFF2-40B4-BE49-F238E27FC236}">
                <a16:creationId xmlns:a16="http://schemas.microsoft.com/office/drawing/2014/main" id="{C457C2CE-FD2F-4119-8831-CA0FED84A488}"/>
              </a:ext>
            </a:extLst>
          </p:cNvPr>
          <p:cNvSpPr txBox="1"/>
          <p:nvPr/>
        </p:nvSpPr>
        <p:spPr>
          <a:xfrm>
            <a:off x="140421" y="228600"/>
            <a:ext cx="5583707" cy="353943"/>
          </a:xfrm>
          <a:prstGeom prst="rect">
            <a:avLst/>
          </a:prstGeom>
          <a:noFill/>
        </p:spPr>
        <p:txBody>
          <a:bodyPr wrap="square" rtlCol="0">
            <a:spAutoFit/>
          </a:bodyPr>
          <a:lstStyle/>
          <a:p>
            <a:r>
              <a:rPr lang="en-IN" sz="1700" b="1" dirty="0">
                <a:solidFill>
                  <a:srgbClr val="C00000"/>
                </a:solidFill>
                <a:latin typeface="Myriad Pro" pitchFamily="34" charset="0"/>
              </a:rPr>
              <a:t>COSTS ASSOCIATED WITH QUALITY MANAGEMENT</a:t>
            </a:r>
          </a:p>
        </p:txBody>
      </p:sp>
    </p:spTree>
    <p:extLst>
      <p:ext uri="{BB962C8B-B14F-4D97-AF65-F5344CB8AC3E}">
        <p14:creationId xmlns:p14="http://schemas.microsoft.com/office/powerpoint/2010/main" val="3025254044"/>
      </p:ext>
    </p:extLst>
  </p:cSld>
  <p:clrMapOvr>
    <a:masterClrMapping/>
  </p:clrMapOvr>
  <p:transition advClick="0"/>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309564" y="114300"/>
            <a:ext cx="184731" cy="800219"/>
          </a:xfrm>
          <a:prstGeom prst="rect">
            <a:avLst/>
          </a:prstGeom>
          <a:noFill/>
          <a:ln w="9525">
            <a:noFill/>
            <a:miter lim="800000"/>
            <a:headEnd/>
            <a:tailEnd/>
          </a:ln>
        </p:spPr>
        <p:txBody>
          <a:bodyPr wrap="none">
            <a:spAutoFit/>
          </a:bodyPr>
          <a:lstStyle/>
          <a:p>
            <a:endParaRPr lang="en-US" sz="2800">
              <a:solidFill>
                <a:schemeClr val="bg1"/>
              </a:solidFill>
              <a:latin typeface="Myriad Pro" pitchFamily="34" charset="0"/>
            </a:endParaRPr>
          </a:p>
          <a:p>
            <a:endParaRPr lang="en-US">
              <a:latin typeface="Calibri" pitchFamily="34" charset="0"/>
            </a:endParaRPr>
          </a:p>
        </p:txBody>
      </p:sp>
      <p:sp>
        <p:nvSpPr>
          <p:cNvPr id="8" name="TextBox 7"/>
          <p:cNvSpPr txBox="1"/>
          <p:nvPr/>
        </p:nvSpPr>
        <p:spPr>
          <a:xfrm>
            <a:off x="494295" y="914518"/>
            <a:ext cx="7822121" cy="3200813"/>
          </a:xfrm>
          <a:prstGeom prst="rect">
            <a:avLst/>
          </a:prstGeom>
          <a:noFill/>
        </p:spPr>
        <p:txBody>
          <a:bodyPr wrap="square">
            <a:spAutoFit/>
          </a:bodyPr>
          <a:lstStyle/>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QUALITY MAY BE DEFINED AS THE SUM TOTAL OF FEATURES OF A PRODUCT WHICH INFLUENCE ITS ABILITY TO SATISFY A GIVEN DEMAND.</a:t>
            </a:r>
          </a:p>
          <a:p>
            <a:pPr marL="285750" indent="-285750" fontAlgn="auto">
              <a:lnSpc>
                <a:spcPct val="120000"/>
              </a:lnSpc>
              <a:spcBef>
                <a:spcPts val="1000"/>
              </a:spcBef>
              <a:spcAft>
                <a:spcPts val="0"/>
              </a:spcAft>
              <a:buClr>
                <a:srgbClr val="C00000"/>
              </a:buClr>
              <a:buFont typeface="Wingdings" pitchFamily="2" charset="2"/>
              <a:buChar char="§"/>
              <a:defRPr/>
            </a:pPr>
            <a:endParaRPr lang="en-IN" sz="1500" dirty="0">
              <a:latin typeface="Myriad Pro" pitchFamily="34" charset="0"/>
            </a:endParaRP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THE QUALITY OF PRODUCTS AND SERVICES IS NOT DEFINED OR DETERMINED BY PRODUCING FIRMS, IT IS DETERMINED BY CUSTOMERS.</a:t>
            </a:r>
          </a:p>
          <a:p>
            <a:pPr marL="285750" indent="-285750" fontAlgn="auto">
              <a:lnSpc>
                <a:spcPct val="120000"/>
              </a:lnSpc>
              <a:spcBef>
                <a:spcPts val="1000"/>
              </a:spcBef>
              <a:spcAft>
                <a:spcPts val="0"/>
              </a:spcAft>
              <a:buClr>
                <a:srgbClr val="C00000"/>
              </a:buClr>
              <a:buFont typeface="Wingdings" pitchFamily="2" charset="2"/>
              <a:buChar char="§"/>
              <a:defRPr/>
            </a:pPr>
            <a:endParaRPr lang="en-IN" sz="1500" dirty="0">
              <a:latin typeface="Myriad Pro" pitchFamily="34" charset="0"/>
            </a:endParaRP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IT IS CUSTOMER’S PERCEPTION OF THE DEGREE TO WHICH THE PRODUCT OR SERVICE MEETS HIS OR HER EXPECTATIONS.</a:t>
            </a:r>
          </a:p>
          <a:p>
            <a:pPr marL="285750" indent="-285750" fontAlgn="auto">
              <a:lnSpc>
                <a:spcPct val="120000"/>
              </a:lnSpc>
              <a:spcBef>
                <a:spcPts val="1000"/>
              </a:spcBef>
              <a:spcAft>
                <a:spcPts val="0"/>
              </a:spcAft>
              <a:buClr>
                <a:srgbClr val="C00000"/>
              </a:buClr>
              <a:buFont typeface="Courier New" panose="02070309020205020404" pitchFamily="49" charset="0"/>
              <a:buChar char="o"/>
              <a:defRPr/>
            </a:pPr>
            <a:endParaRPr lang="en-GB" sz="1500" dirty="0">
              <a:latin typeface="Myriad Pro" pitchFamily="34" charset="0"/>
            </a:endParaRPr>
          </a:p>
        </p:txBody>
      </p:sp>
      <p:sp>
        <p:nvSpPr>
          <p:cNvPr id="5" name="TextBox 4">
            <a:extLst>
              <a:ext uri="{FF2B5EF4-FFF2-40B4-BE49-F238E27FC236}">
                <a16:creationId xmlns:a16="http://schemas.microsoft.com/office/drawing/2014/main" id="{C457C2CE-FD2F-4119-8831-CA0FED84A488}"/>
              </a:ext>
            </a:extLst>
          </p:cNvPr>
          <p:cNvSpPr txBox="1"/>
          <p:nvPr/>
        </p:nvSpPr>
        <p:spPr>
          <a:xfrm>
            <a:off x="140421" y="228600"/>
            <a:ext cx="1163652" cy="353943"/>
          </a:xfrm>
          <a:prstGeom prst="rect">
            <a:avLst/>
          </a:prstGeom>
          <a:noFill/>
        </p:spPr>
        <p:txBody>
          <a:bodyPr wrap="none" rtlCol="0">
            <a:spAutoFit/>
          </a:bodyPr>
          <a:lstStyle/>
          <a:p>
            <a:r>
              <a:rPr lang="en-US" sz="1700" b="1" dirty="0">
                <a:solidFill>
                  <a:srgbClr val="C00000"/>
                </a:solidFill>
                <a:latin typeface="Myriad Pro" pitchFamily="34" charset="0"/>
              </a:rPr>
              <a:t>QUALITY </a:t>
            </a:r>
          </a:p>
        </p:txBody>
      </p:sp>
    </p:spTree>
    <p:extLst>
      <p:ext uri="{BB962C8B-B14F-4D97-AF65-F5344CB8AC3E}">
        <p14:creationId xmlns:p14="http://schemas.microsoft.com/office/powerpoint/2010/main" val="1525299012"/>
      </p:ext>
    </p:extLst>
  </p:cSld>
  <p:clrMapOvr>
    <a:masterClrMapping/>
  </p:clrMapOvr>
  <p:transition advClick="0"/>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401929" y="-51689"/>
            <a:ext cx="184731" cy="800219"/>
          </a:xfrm>
          <a:prstGeom prst="rect">
            <a:avLst/>
          </a:prstGeom>
          <a:noFill/>
          <a:ln w="9525">
            <a:noFill/>
            <a:miter lim="800000"/>
            <a:headEnd/>
            <a:tailEnd/>
          </a:ln>
        </p:spPr>
        <p:txBody>
          <a:bodyPr wrap="none">
            <a:spAutoFit/>
          </a:bodyPr>
          <a:lstStyle/>
          <a:p>
            <a:endParaRPr lang="en-US" sz="2800">
              <a:solidFill>
                <a:schemeClr val="bg1"/>
              </a:solidFill>
              <a:latin typeface="Myriad Pro" pitchFamily="34" charset="0"/>
            </a:endParaRPr>
          </a:p>
          <a:p>
            <a:endParaRPr lang="en-US">
              <a:latin typeface="Calibri" pitchFamily="34" charset="0"/>
            </a:endParaRPr>
          </a:p>
        </p:txBody>
      </p:sp>
      <p:sp>
        <p:nvSpPr>
          <p:cNvPr id="8" name="TextBox 7"/>
          <p:cNvSpPr txBox="1"/>
          <p:nvPr/>
        </p:nvSpPr>
        <p:spPr>
          <a:xfrm>
            <a:off x="586660" y="1028819"/>
            <a:ext cx="7225701" cy="2646815"/>
          </a:xfrm>
          <a:prstGeom prst="rect">
            <a:avLst/>
          </a:prstGeom>
          <a:noFill/>
        </p:spPr>
        <p:txBody>
          <a:bodyPr wrap="square">
            <a:spAutoFit/>
          </a:bodyPr>
          <a:lstStyle/>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COSTS ASSOCIATED WITH PREVENTING DEFECTS BEFORE THEY HAPPEN.</a:t>
            </a:r>
          </a:p>
          <a:p>
            <a:pPr marL="285750" indent="-285750" fontAlgn="auto">
              <a:lnSpc>
                <a:spcPct val="120000"/>
              </a:lnSpc>
              <a:spcBef>
                <a:spcPts val="1000"/>
              </a:spcBef>
              <a:spcAft>
                <a:spcPts val="0"/>
              </a:spcAft>
              <a:buClr>
                <a:srgbClr val="C00000"/>
              </a:buClr>
              <a:buFont typeface="Wingdings" pitchFamily="2" charset="2"/>
              <a:buChar char="§"/>
              <a:defRPr/>
            </a:pPr>
            <a:endParaRPr lang="en-IN" sz="1500" dirty="0">
              <a:latin typeface="Myriad Pro" pitchFamily="34" charset="0"/>
            </a:endParaRP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EXAMPLE- COSTS OF PROCESS DESIGN, PRODUCT AND SERVICE DESIGN, EMPLOYEE TRAINING, SUPPLIER PROGRAMS, ETC.</a:t>
            </a:r>
          </a:p>
          <a:p>
            <a:pPr marL="285750" indent="-285750" fontAlgn="auto">
              <a:lnSpc>
                <a:spcPct val="120000"/>
              </a:lnSpc>
              <a:spcBef>
                <a:spcPts val="1000"/>
              </a:spcBef>
              <a:spcAft>
                <a:spcPts val="0"/>
              </a:spcAft>
              <a:buClr>
                <a:srgbClr val="C00000"/>
              </a:buClr>
              <a:buFont typeface="Wingdings" pitchFamily="2" charset="2"/>
              <a:buChar char="§"/>
              <a:defRPr/>
            </a:pPr>
            <a:endParaRPr lang="en-IN" sz="1500" dirty="0">
              <a:latin typeface="Myriad Pro" pitchFamily="34" charset="0"/>
            </a:endParaRP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AS QUALITY INCREASES THIS COST INCREASE.</a:t>
            </a:r>
          </a:p>
          <a:p>
            <a:pPr marL="285750" indent="-285750" fontAlgn="auto">
              <a:lnSpc>
                <a:spcPct val="120000"/>
              </a:lnSpc>
              <a:spcBef>
                <a:spcPts val="1000"/>
              </a:spcBef>
              <a:spcAft>
                <a:spcPts val="0"/>
              </a:spcAft>
              <a:buClr>
                <a:srgbClr val="C00000"/>
              </a:buClr>
              <a:buFont typeface="Wingdings" pitchFamily="2" charset="2"/>
              <a:buChar char="§"/>
              <a:defRPr/>
            </a:pPr>
            <a:endParaRPr lang="en-IN" sz="1500" dirty="0">
              <a:latin typeface="Myriad Pro" pitchFamily="34" charset="0"/>
            </a:endParaRPr>
          </a:p>
        </p:txBody>
      </p:sp>
      <p:sp>
        <p:nvSpPr>
          <p:cNvPr id="5" name="TextBox 4">
            <a:extLst>
              <a:ext uri="{FF2B5EF4-FFF2-40B4-BE49-F238E27FC236}">
                <a16:creationId xmlns:a16="http://schemas.microsoft.com/office/drawing/2014/main" id="{C457C2CE-FD2F-4119-8831-CA0FED84A488}"/>
              </a:ext>
            </a:extLst>
          </p:cNvPr>
          <p:cNvSpPr txBox="1"/>
          <p:nvPr/>
        </p:nvSpPr>
        <p:spPr>
          <a:xfrm>
            <a:off x="140421" y="228600"/>
            <a:ext cx="2337499" cy="353943"/>
          </a:xfrm>
          <a:prstGeom prst="rect">
            <a:avLst/>
          </a:prstGeom>
          <a:noFill/>
        </p:spPr>
        <p:txBody>
          <a:bodyPr wrap="none" rtlCol="0">
            <a:spAutoFit/>
          </a:bodyPr>
          <a:lstStyle/>
          <a:p>
            <a:r>
              <a:rPr lang="en-IN" sz="1700" b="1" dirty="0">
                <a:solidFill>
                  <a:srgbClr val="C00000"/>
                </a:solidFill>
                <a:latin typeface="Myriad Pro" pitchFamily="34" charset="0"/>
              </a:rPr>
              <a:t>PREVENTION COSTS </a:t>
            </a:r>
          </a:p>
        </p:txBody>
      </p:sp>
    </p:spTree>
    <p:extLst>
      <p:ext uri="{BB962C8B-B14F-4D97-AF65-F5344CB8AC3E}">
        <p14:creationId xmlns:p14="http://schemas.microsoft.com/office/powerpoint/2010/main" val="15380518"/>
      </p:ext>
    </p:extLst>
  </p:cSld>
  <p:clrMapOvr>
    <a:masterClrMapping/>
  </p:clrMapOvr>
  <p:transition advClick="0"/>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401929" y="-51689"/>
            <a:ext cx="184731" cy="800219"/>
          </a:xfrm>
          <a:prstGeom prst="rect">
            <a:avLst/>
          </a:prstGeom>
          <a:noFill/>
          <a:ln w="9525">
            <a:noFill/>
            <a:miter lim="800000"/>
            <a:headEnd/>
            <a:tailEnd/>
          </a:ln>
        </p:spPr>
        <p:txBody>
          <a:bodyPr wrap="none">
            <a:spAutoFit/>
          </a:bodyPr>
          <a:lstStyle/>
          <a:p>
            <a:endParaRPr lang="en-US" sz="2800">
              <a:solidFill>
                <a:schemeClr val="bg1"/>
              </a:solidFill>
              <a:latin typeface="Myriad Pro" pitchFamily="34" charset="0"/>
            </a:endParaRPr>
          </a:p>
          <a:p>
            <a:endParaRPr lang="en-US">
              <a:latin typeface="Calibri" pitchFamily="34" charset="0"/>
            </a:endParaRPr>
          </a:p>
        </p:txBody>
      </p:sp>
      <p:sp>
        <p:nvSpPr>
          <p:cNvPr id="8" name="TextBox 7"/>
          <p:cNvSpPr txBox="1"/>
          <p:nvPr/>
        </p:nvSpPr>
        <p:spPr>
          <a:xfrm>
            <a:off x="586660" y="1028819"/>
            <a:ext cx="7225701" cy="2369816"/>
          </a:xfrm>
          <a:prstGeom prst="rect">
            <a:avLst/>
          </a:prstGeom>
          <a:noFill/>
        </p:spPr>
        <p:txBody>
          <a:bodyPr wrap="square">
            <a:spAutoFit/>
          </a:bodyPr>
          <a:lstStyle/>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COSTS INCURRED IN ASSESSING THE LEVEL OF QUALITY.</a:t>
            </a:r>
          </a:p>
          <a:p>
            <a:pPr marL="285750" indent="-285750" fontAlgn="auto">
              <a:lnSpc>
                <a:spcPct val="120000"/>
              </a:lnSpc>
              <a:spcBef>
                <a:spcPts val="1000"/>
              </a:spcBef>
              <a:spcAft>
                <a:spcPts val="0"/>
              </a:spcAft>
              <a:buClr>
                <a:srgbClr val="C00000"/>
              </a:buClr>
              <a:buFont typeface="Wingdings" pitchFamily="2" charset="2"/>
              <a:buChar char="§"/>
              <a:defRPr/>
            </a:pPr>
            <a:endParaRPr lang="en-IN" sz="1500" dirty="0">
              <a:latin typeface="Myriad Pro" pitchFamily="34" charset="0"/>
            </a:endParaRP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EXAMPLE - COSTS OF INSPECTION, TESTING.</a:t>
            </a:r>
          </a:p>
          <a:p>
            <a:pPr marL="285750" indent="-285750" fontAlgn="auto">
              <a:lnSpc>
                <a:spcPct val="120000"/>
              </a:lnSpc>
              <a:spcBef>
                <a:spcPts val="1000"/>
              </a:spcBef>
              <a:spcAft>
                <a:spcPts val="0"/>
              </a:spcAft>
              <a:buClr>
                <a:srgbClr val="C00000"/>
              </a:buClr>
              <a:buFont typeface="Wingdings" pitchFamily="2" charset="2"/>
              <a:buChar char="§"/>
              <a:defRPr/>
            </a:pPr>
            <a:endParaRPr lang="en-IN" sz="1500" dirty="0">
              <a:latin typeface="Myriad Pro" pitchFamily="34" charset="0"/>
            </a:endParaRP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AS QUALITY INCREASES THIS COST DECREASE.</a:t>
            </a:r>
          </a:p>
          <a:p>
            <a:pPr marL="285750" indent="-285750" fontAlgn="auto">
              <a:lnSpc>
                <a:spcPct val="120000"/>
              </a:lnSpc>
              <a:spcBef>
                <a:spcPts val="1000"/>
              </a:spcBef>
              <a:spcAft>
                <a:spcPts val="0"/>
              </a:spcAft>
              <a:buClr>
                <a:srgbClr val="C00000"/>
              </a:buClr>
              <a:buFont typeface="Wingdings" pitchFamily="2" charset="2"/>
              <a:buChar char="§"/>
              <a:defRPr/>
            </a:pPr>
            <a:endParaRPr lang="en-IN" sz="1500" dirty="0">
              <a:latin typeface="Myriad Pro" pitchFamily="34" charset="0"/>
            </a:endParaRPr>
          </a:p>
        </p:txBody>
      </p:sp>
      <p:sp>
        <p:nvSpPr>
          <p:cNvPr id="5" name="TextBox 4">
            <a:extLst>
              <a:ext uri="{FF2B5EF4-FFF2-40B4-BE49-F238E27FC236}">
                <a16:creationId xmlns:a16="http://schemas.microsoft.com/office/drawing/2014/main" id="{C457C2CE-FD2F-4119-8831-CA0FED84A488}"/>
              </a:ext>
            </a:extLst>
          </p:cNvPr>
          <p:cNvSpPr txBox="1"/>
          <p:nvPr/>
        </p:nvSpPr>
        <p:spPr>
          <a:xfrm>
            <a:off x="140421" y="228600"/>
            <a:ext cx="2415356" cy="353943"/>
          </a:xfrm>
          <a:prstGeom prst="rect">
            <a:avLst/>
          </a:prstGeom>
          <a:noFill/>
        </p:spPr>
        <p:txBody>
          <a:bodyPr wrap="square" rtlCol="0">
            <a:spAutoFit/>
          </a:bodyPr>
          <a:lstStyle/>
          <a:p>
            <a:r>
              <a:rPr lang="en-IN" sz="1700" b="1" dirty="0">
                <a:solidFill>
                  <a:srgbClr val="C00000"/>
                </a:solidFill>
                <a:latin typeface="Myriad Pro" pitchFamily="34" charset="0"/>
              </a:rPr>
              <a:t>APPRAISAL COSTS</a:t>
            </a:r>
          </a:p>
        </p:txBody>
      </p:sp>
    </p:spTree>
    <p:extLst>
      <p:ext uri="{BB962C8B-B14F-4D97-AF65-F5344CB8AC3E}">
        <p14:creationId xmlns:p14="http://schemas.microsoft.com/office/powerpoint/2010/main" val="3194906160"/>
      </p:ext>
    </p:extLst>
  </p:cSld>
  <p:clrMapOvr>
    <a:masterClrMapping/>
  </p:clrMapOvr>
  <p:transition advClick="0"/>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401929" y="-51689"/>
            <a:ext cx="184731" cy="800219"/>
          </a:xfrm>
          <a:prstGeom prst="rect">
            <a:avLst/>
          </a:prstGeom>
          <a:noFill/>
          <a:ln w="9525">
            <a:noFill/>
            <a:miter lim="800000"/>
            <a:headEnd/>
            <a:tailEnd/>
          </a:ln>
        </p:spPr>
        <p:txBody>
          <a:bodyPr wrap="none">
            <a:spAutoFit/>
          </a:bodyPr>
          <a:lstStyle/>
          <a:p>
            <a:endParaRPr lang="en-US" sz="2800">
              <a:solidFill>
                <a:schemeClr val="bg1"/>
              </a:solidFill>
              <a:latin typeface="Myriad Pro" pitchFamily="34" charset="0"/>
            </a:endParaRPr>
          </a:p>
          <a:p>
            <a:endParaRPr lang="en-US">
              <a:latin typeface="Calibri" pitchFamily="34" charset="0"/>
            </a:endParaRPr>
          </a:p>
        </p:txBody>
      </p:sp>
      <p:sp>
        <p:nvSpPr>
          <p:cNvPr id="8" name="TextBox 7"/>
          <p:cNvSpPr txBox="1"/>
          <p:nvPr/>
        </p:nvSpPr>
        <p:spPr>
          <a:xfrm>
            <a:off x="586660" y="1028819"/>
            <a:ext cx="7225701" cy="2241576"/>
          </a:xfrm>
          <a:prstGeom prst="rect">
            <a:avLst/>
          </a:prstGeom>
          <a:noFill/>
        </p:spPr>
        <p:txBody>
          <a:bodyPr wrap="square">
            <a:spAutoFit/>
          </a:bodyPr>
          <a:lstStyle/>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INTERNAL FAILURES ARE THOSE THAT ARE DISCOVERED DURING THE PRODUCTION PROCESS.</a:t>
            </a:r>
          </a:p>
          <a:p>
            <a:pPr marL="285750" indent="-285750" fontAlgn="auto">
              <a:lnSpc>
                <a:spcPct val="120000"/>
              </a:lnSpc>
              <a:spcBef>
                <a:spcPts val="1000"/>
              </a:spcBef>
              <a:spcAft>
                <a:spcPts val="0"/>
              </a:spcAft>
              <a:buClr>
                <a:srgbClr val="C00000"/>
              </a:buClr>
              <a:buFont typeface="Wingdings" pitchFamily="2" charset="2"/>
              <a:buChar char="§"/>
              <a:defRPr/>
            </a:pPr>
            <a:endParaRPr lang="en-IN" sz="1500" dirty="0">
              <a:latin typeface="Myriad Pro" pitchFamily="34" charset="0"/>
            </a:endParaRP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EXAMPLE - COST OF REWORKING.</a:t>
            </a:r>
          </a:p>
          <a:p>
            <a:pPr marL="285750" indent="-285750" fontAlgn="auto">
              <a:lnSpc>
                <a:spcPct val="120000"/>
              </a:lnSpc>
              <a:spcBef>
                <a:spcPts val="1000"/>
              </a:spcBef>
              <a:spcAft>
                <a:spcPts val="0"/>
              </a:spcAft>
              <a:buClr>
                <a:srgbClr val="C00000"/>
              </a:buClr>
              <a:buFont typeface="Wingdings" pitchFamily="2" charset="2"/>
              <a:buChar char="§"/>
              <a:defRPr/>
            </a:pPr>
            <a:endParaRPr lang="en-IN" sz="1500" dirty="0">
              <a:latin typeface="Myriad Pro" pitchFamily="34" charset="0"/>
            </a:endParaRP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AS QUALITY INCREASES THIS COST DECREASE.</a:t>
            </a:r>
          </a:p>
        </p:txBody>
      </p:sp>
      <p:sp>
        <p:nvSpPr>
          <p:cNvPr id="5" name="TextBox 4">
            <a:extLst>
              <a:ext uri="{FF2B5EF4-FFF2-40B4-BE49-F238E27FC236}">
                <a16:creationId xmlns:a16="http://schemas.microsoft.com/office/drawing/2014/main" id="{C457C2CE-FD2F-4119-8831-CA0FED84A488}"/>
              </a:ext>
            </a:extLst>
          </p:cNvPr>
          <p:cNvSpPr txBox="1"/>
          <p:nvPr/>
        </p:nvSpPr>
        <p:spPr>
          <a:xfrm>
            <a:off x="140421" y="228600"/>
            <a:ext cx="2950231" cy="353943"/>
          </a:xfrm>
          <a:prstGeom prst="rect">
            <a:avLst/>
          </a:prstGeom>
          <a:noFill/>
        </p:spPr>
        <p:txBody>
          <a:bodyPr wrap="none" rtlCol="0">
            <a:spAutoFit/>
          </a:bodyPr>
          <a:lstStyle/>
          <a:p>
            <a:r>
              <a:rPr lang="en-IN" sz="1700" b="1" dirty="0">
                <a:solidFill>
                  <a:srgbClr val="C00000"/>
                </a:solidFill>
                <a:latin typeface="Myriad Pro" pitchFamily="34" charset="0"/>
              </a:rPr>
              <a:t>INTERNAL FAILURE COSTS </a:t>
            </a:r>
          </a:p>
        </p:txBody>
      </p:sp>
    </p:spTree>
    <p:extLst>
      <p:ext uri="{BB962C8B-B14F-4D97-AF65-F5344CB8AC3E}">
        <p14:creationId xmlns:p14="http://schemas.microsoft.com/office/powerpoint/2010/main" val="2251795801"/>
      </p:ext>
    </p:extLst>
  </p:cSld>
  <p:clrMapOvr>
    <a:masterClrMapping/>
  </p:clrMapOvr>
  <p:transition advClick="0"/>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401929" y="-51689"/>
            <a:ext cx="184731" cy="800219"/>
          </a:xfrm>
          <a:prstGeom prst="rect">
            <a:avLst/>
          </a:prstGeom>
          <a:noFill/>
          <a:ln w="9525">
            <a:noFill/>
            <a:miter lim="800000"/>
            <a:headEnd/>
            <a:tailEnd/>
          </a:ln>
        </p:spPr>
        <p:txBody>
          <a:bodyPr wrap="none">
            <a:spAutoFit/>
          </a:bodyPr>
          <a:lstStyle/>
          <a:p>
            <a:endParaRPr lang="en-US" sz="2800">
              <a:solidFill>
                <a:schemeClr val="bg1"/>
              </a:solidFill>
              <a:latin typeface="Myriad Pro" pitchFamily="34" charset="0"/>
            </a:endParaRPr>
          </a:p>
          <a:p>
            <a:endParaRPr lang="en-US">
              <a:latin typeface="Calibri" pitchFamily="34" charset="0"/>
            </a:endParaRPr>
          </a:p>
        </p:txBody>
      </p:sp>
      <p:sp>
        <p:nvSpPr>
          <p:cNvPr id="8" name="TextBox 7"/>
          <p:cNvSpPr txBox="1"/>
          <p:nvPr/>
        </p:nvSpPr>
        <p:spPr>
          <a:xfrm>
            <a:off x="586660" y="1028819"/>
            <a:ext cx="7225701" cy="2923814"/>
          </a:xfrm>
          <a:prstGeom prst="rect">
            <a:avLst/>
          </a:prstGeom>
          <a:noFill/>
        </p:spPr>
        <p:txBody>
          <a:bodyPr wrap="square">
            <a:spAutoFit/>
          </a:bodyPr>
          <a:lstStyle/>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EXTERNAL FAILURES ARE THOSE THAT ARE DISCOVERED AFTER DELIVERY TO THE CUSTOMER.</a:t>
            </a:r>
          </a:p>
          <a:p>
            <a:pPr marL="285750" indent="-285750" fontAlgn="auto">
              <a:lnSpc>
                <a:spcPct val="120000"/>
              </a:lnSpc>
              <a:spcBef>
                <a:spcPts val="1000"/>
              </a:spcBef>
              <a:spcAft>
                <a:spcPts val="0"/>
              </a:spcAft>
              <a:buClr>
                <a:srgbClr val="C00000"/>
              </a:buClr>
              <a:buFont typeface="Wingdings" pitchFamily="2" charset="2"/>
              <a:buChar char="§"/>
              <a:defRPr/>
            </a:pPr>
            <a:endParaRPr lang="en-IN" sz="1500" dirty="0">
              <a:latin typeface="Myriad Pro" pitchFamily="34" charset="0"/>
            </a:endParaRP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EXAMPLE - WARRANTY COSTS, LOSS OF MARKET SHARE, LAWSUITS FROM INJURY.</a:t>
            </a:r>
          </a:p>
          <a:p>
            <a:pPr marL="285750" indent="-285750" fontAlgn="auto">
              <a:lnSpc>
                <a:spcPct val="120000"/>
              </a:lnSpc>
              <a:spcBef>
                <a:spcPts val="1000"/>
              </a:spcBef>
              <a:spcAft>
                <a:spcPts val="0"/>
              </a:spcAft>
              <a:buClr>
                <a:srgbClr val="C00000"/>
              </a:buClr>
              <a:buFont typeface="Wingdings" pitchFamily="2" charset="2"/>
              <a:buChar char="§"/>
              <a:defRPr/>
            </a:pPr>
            <a:endParaRPr lang="en-IN" sz="1500" dirty="0">
              <a:latin typeface="Myriad Pro" pitchFamily="34" charset="0"/>
            </a:endParaRP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AS QUALITY INCREASES THIS COST DECREASE.</a:t>
            </a:r>
          </a:p>
          <a:p>
            <a:pPr marL="285750" indent="-285750" fontAlgn="auto">
              <a:lnSpc>
                <a:spcPct val="120000"/>
              </a:lnSpc>
              <a:spcBef>
                <a:spcPts val="1000"/>
              </a:spcBef>
              <a:spcAft>
                <a:spcPts val="0"/>
              </a:spcAft>
              <a:buClr>
                <a:srgbClr val="C00000"/>
              </a:buClr>
              <a:buFont typeface="Wingdings" pitchFamily="2" charset="2"/>
              <a:buChar char="§"/>
              <a:defRPr/>
            </a:pPr>
            <a:endParaRPr lang="en-IN" sz="1500" dirty="0">
              <a:latin typeface="Myriad Pro" pitchFamily="34" charset="0"/>
            </a:endParaRPr>
          </a:p>
        </p:txBody>
      </p:sp>
      <p:sp>
        <p:nvSpPr>
          <p:cNvPr id="5" name="TextBox 4">
            <a:extLst>
              <a:ext uri="{FF2B5EF4-FFF2-40B4-BE49-F238E27FC236}">
                <a16:creationId xmlns:a16="http://schemas.microsoft.com/office/drawing/2014/main" id="{C457C2CE-FD2F-4119-8831-CA0FED84A488}"/>
              </a:ext>
            </a:extLst>
          </p:cNvPr>
          <p:cNvSpPr txBox="1"/>
          <p:nvPr/>
        </p:nvSpPr>
        <p:spPr>
          <a:xfrm>
            <a:off x="140421" y="228600"/>
            <a:ext cx="2915670" cy="615553"/>
          </a:xfrm>
          <a:prstGeom prst="rect">
            <a:avLst/>
          </a:prstGeom>
          <a:noFill/>
        </p:spPr>
        <p:txBody>
          <a:bodyPr wrap="none" rtlCol="0">
            <a:spAutoFit/>
          </a:bodyPr>
          <a:lstStyle/>
          <a:p>
            <a:r>
              <a:rPr lang="en-IN" sz="1700" b="1" dirty="0">
                <a:solidFill>
                  <a:srgbClr val="C00000"/>
                </a:solidFill>
                <a:latin typeface="Myriad Pro" pitchFamily="34" charset="0"/>
              </a:rPr>
              <a:t>EXTERNAL FAILURE COSTS</a:t>
            </a:r>
          </a:p>
          <a:p>
            <a:endParaRPr lang="en-IN" sz="1700" b="1" dirty="0">
              <a:solidFill>
                <a:srgbClr val="C00000"/>
              </a:solidFill>
              <a:latin typeface="Myriad Pro" pitchFamily="34" charset="0"/>
            </a:endParaRPr>
          </a:p>
        </p:txBody>
      </p:sp>
    </p:spTree>
    <p:extLst>
      <p:ext uri="{BB962C8B-B14F-4D97-AF65-F5344CB8AC3E}">
        <p14:creationId xmlns:p14="http://schemas.microsoft.com/office/powerpoint/2010/main" val="2677730838"/>
      </p:ext>
    </p:extLst>
  </p:cSld>
  <p:clrMapOvr>
    <a:masterClrMapping/>
  </p:clrMapOvr>
  <p:transition advClick="0"/>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401929" y="-51689"/>
            <a:ext cx="184731" cy="800219"/>
          </a:xfrm>
          <a:prstGeom prst="rect">
            <a:avLst/>
          </a:prstGeom>
          <a:noFill/>
          <a:ln w="9525">
            <a:noFill/>
            <a:miter lim="800000"/>
            <a:headEnd/>
            <a:tailEnd/>
          </a:ln>
        </p:spPr>
        <p:txBody>
          <a:bodyPr wrap="none">
            <a:spAutoFit/>
          </a:bodyPr>
          <a:lstStyle/>
          <a:p>
            <a:endParaRPr lang="en-US" sz="2800">
              <a:solidFill>
                <a:schemeClr val="bg1"/>
              </a:solidFill>
              <a:latin typeface="Myriad Pro" pitchFamily="34" charset="0"/>
            </a:endParaRPr>
          </a:p>
          <a:p>
            <a:endParaRPr lang="en-US">
              <a:latin typeface="Calibri" pitchFamily="34" charset="0"/>
            </a:endParaRPr>
          </a:p>
        </p:txBody>
      </p:sp>
      <p:sp>
        <p:nvSpPr>
          <p:cNvPr id="8" name="TextBox 7"/>
          <p:cNvSpPr txBox="1"/>
          <p:nvPr/>
        </p:nvSpPr>
        <p:spPr>
          <a:xfrm>
            <a:off x="683568" y="1059582"/>
            <a:ext cx="7128791" cy="3477812"/>
          </a:xfrm>
          <a:prstGeom prst="rect">
            <a:avLst/>
          </a:prstGeom>
          <a:noFill/>
        </p:spPr>
        <p:txBody>
          <a:bodyPr wrap="square">
            <a:spAutoFit/>
          </a:bodyPr>
          <a:lstStyle/>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PROF. KAROU ISHIKAWA DEVELOPED THE SEVEN QC TOOLS.</a:t>
            </a:r>
          </a:p>
          <a:p>
            <a:pPr marL="285750" indent="-285750" fontAlgn="auto">
              <a:lnSpc>
                <a:spcPct val="120000"/>
              </a:lnSpc>
              <a:spcBef>
                <a:spcPts val="1000"/>
              </a:spcBef>
              <a:spcAft>
                <a:spcPts val="0"/>
              </a:spcAft>
              <a:buClr>
                <a:srgbClr val="C00000"/>
              </a:buClr>
              <a:buFont typeface="Wingdings" pitchFamily="2" charset="2"/>
              <a:buChar char="§"/>
              <a:defRPr/>
            </a:pPr>
            <a:endParaRPr lang="en-IN" sz="1500" dirty="0">
              <a:latin typeface="Myriad Pro" pitchFamily="34" charset="0"/>
            </a:endParaRP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BASED ON HIS EXPERIENCE, HE IDENTIFIED A SET OF TOOLS, WHICH CAN BE USED BY TEAMS AND INDIVIDUALS TO INTERPRET DATA AND DERIVE MAXIMUM INFORMATION FROM IT. </a:t>
            </a:r>
          </a:p>
          <a:p>
            <a:pPr marL="285750" indent="-285750" fontAlgn="auto">
              <a:lnSpc>
                <a:spcPct val="120000"/>
              </a:lnSpc>
              <a:spcBef>
                <a:spcPts val="1000"/>
              </a:spcBef>
              <a:spcAft>
                <a:spcPts val="0"/>
              </a:spcAft>
              <a:buClr>
                <a:srgbClr val="C00000"/>
              </a:buClr>
              <a:buFont typeface="Wingdings" pitchFamily="2" charset="2"/>
              <a:buChar char="§"/>
              <a:defRPr/>
            </a:pPr>
            <a:endParaRPr lang="en-IN" sz="1500" dirty="0">
              <a:latin typeface="Myriad Pro" pitchFamily="34" charset="0"/>
            </a:endParaRP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THESE ARE SEVEN EFFECTIVE METHODS, WHICH CAN OFFER ANY ORGANIZATION THE MEANS TO COLLECT, PRESENT AND ANALYZE MOST OF ITS DATA AND PROBLEMS.</a:t>
            </a:r>
          </a:p>
          <a:p>
            <a:pPr marL="285750" indent="-285750" fontAlgn="auto">
              <a:lnSpc>
                <a:spcPct val="120000"/>
              </a:lnSpc>
              <a:spcBef>
                <a:spcPts val="1000"/>
              </a:spcBef>
              <a:spcAft>
                <a:spcPts val="0"/>
              </a:spcAft>
              <a:buClr>
                <a:srgbClr val="C00000"/>
              </a:buClr>
              <a:buFont typeface="Wingdings" pitchFamily="2" charset="2"/>
              <a:buChar char="§"/>
              <a:defRPr/>
            </a:pPr>
            <a:endParaRPr lang="en-IN" sz="1500" dirty="0">
              <a:latin typeface="Myriad Pro" pitchFamily="34" charset="0"/>
            </a:endParaRPr>
          </a:p>
        </p:txBody>
      </p:sp>
      <p:sp>
        <p:nvSpPr>
          <p:cNvPr id="5" name="TextBox 4">
            <a:extLst>
              <a:ext uri="{FF2B5EF4-FFF2-40B4-BE49-F238E27FC236}">
                <a16:creationId xmlns:a16="http://schemas.microsoft.com/office/drawing/2014/main" id="{C457C2CE-FD2F-4119-8831-CA0FED84A488}"/>
              </a:ext>
            </a:extLst>
          </p:cNvPr>
          <p:cNvSpPr txBox="1"/>
          <p:nvPr/>
        </p:nvSpPr>
        <p:spPr>
          <a:xfrm>
            <a:off x="140421" y="228600"/>
            <a:ext cx="3657348" cy="353943"/>
          </a:xfrm>
          <a:prstGeom prst="rect">
            <a:avLst/>
          </a:prstGeom>
          <a:noFill/>
        </p:spPr>
        <p:txBody>
          <a:bodyPr wrap="none" rtlCol="0">
            <a:spAutoFit/>
          </a:bodyPr>
          <a:lstStyle/>
          <a:p>
            <a:r>
              <a:rPr lang="en-IN" sz="1700" b="1" dirty="0">
                <a:solidFill>
                  <a:srgbClr val="C00000"/>
                </a:solidFill>
                <a:latin typeface="Myriad Pro" pitchFamily="34" charset="0"/>
              </a:rPr>
              <a:t>SEVEN QUALITY CONTROL TOOLS</a:t>
            </a:r>
          </a:p>
        </p:txBody>
      </p:sp>
    </p:spTree>
    <p:extLst>
      <p:ext uri="{BB962C8B-B14F-4D97-AF65-F5344CB8AC3E}">
        <p14:creationId xmlns:p14="http://schemas.microsoft.com/office/powerpoint/2010/main" val="3834287251"/>
      </p:ext>
    </p:extLst>
  </p:cSld>
  <p:clrMapOvr>
    <a:masterClrMapping/>
  </p:clrMapOvr>
  <p:transition advClick="0"/>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401929" y="-51689"/>
            <a:ext cx="184731" cy="800219"/>
          </a:xfrm>
          <a:prstGeom prst="rect">
            <a:avLst/>
          </a:prstGeom>
          <a:noFill/>
          <a:ln w="9525">
            <a:noFill/>
            <a:miter lim="800000"/>
            <a:headEnd/>
            <a:tailEnd/>
          </a:ln>
        </p:spPr>
        <p:txBody>
          <a:bodyPr wrap="none">
            <a:spAutoFit/>
          </a:bodyPr>
          <a:lstStyle/>
          <a:p>
            <a:endParaRPr lang="en-US" sz="2800">
              <a:solidFill>
                <a:schemeClr val="bg1"/>
              </a:solidFill>
              <a:latin typeface="Myriad Pro" pitchFamily="34" charset="0"/>
            </a:endParaRPr>
          </a:p>
          <a:p>
            <a:endParaRPr lang="en-US">
              <a:latin typeface="Calibri" pitchFamily="34" charset="0"/>
            </a:endParaRPr>
          </a:p>
        </p:txBody>
      </p:sp>
      <p:sp>
        <p:nvSpPr>
          <p:cNvPr id="8" name="TextBox 7"/>
          <p:cNvSpPr txBox="1"/>
          <p:nvPr/>
        </p:nvSpPr>
        <p:spPr>
          <a:xfrm>
            <a:off x="586660" y="1028819"/>
            <a:ext cx="7225701" cy="2775055"/>
          </a:xfrm>
          <a:prstGeom prst="rect">
            <a:avLst/>
          </a:prstGeom>
          <a:noFill/>
        </p:spPr>
        <p:txBody>
          <a:bodyPr wrap="square">
            <a:spAutoFit/>
          </a:bodyPr>
          <a:lstStyle/>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PARETO ANALYSIS</a:t>
            </a: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ISHIKAWA DIAGRAM OR FISHBONE DIAGRAM</a:t>
            </a: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CHECK SHEET</a:t>
            </a: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CONTROL CHARTS</a:t>
            </a: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HISTOGRAM </a:t>
            </a: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SCATTER PLOT</a:t>
            </a: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STRATIFICATION</a:t>
            </a:r>
          </a:p>
        </p:txBody>
      </p:sp>
      <p:sp>
        <p:nvSpPr>
          <p:cNvPr id="5" name="TextBox 4">
            <a:extLst>
              <a:ext uri="{FF2B5EF4-FFF2-40B4-BE49-F238E27FC236}">
                <a16:creationId xmlns:a16="http://schemas.microsoft.com/office/drawing/2014/main" id="{C457C2CE-FD2F-4119-8831-CA0FED84A488}"/>
              </a:ext>
            </a:extLst>
          </p:cNvPr>
          <p:cNvSpPr txBox="1"/>
          <p:nvPr/>
        </p:nvSpPr>
        <p:spPr>
          <a:xfrm>
            <a:off x="140421" y="228600"/>
            <a:ext cx="3657348" cy="353943"/>
          </a:xfrm>
          <a:prstGeom prst="rect">
            <a:avLst/>
          </a:prstGeom>
          <a:noFill/>
        </p:spPr>
        <p:txBody>
          <a:bodyPr wrap="none" rtlCol="0">
            <a:spAutoFit/>
          </a:bodyPr>
          <a:lstStyle/>
          <a:p>
            <a:r>
              <a:rPr lang="en-IN" sz="1700" b="1" dirty="0">
                <a:solidFill>
                  <a:srgbClr val="C00000"/>
                </a:solidFill>
                <a:latin typeface="Myriad Pro" pitchFamily="34" charset="0"/>
              </a:rPr>
              <a:t>SEVEN QUALITY CONTROL TOOLS</a:t>
            </a:r>
          </a:p>
        </p:txBody>
      </p:sp>
    </p:spTree>
    <p:extLst>
      <p:ext uri="{BB962C8B-B14F-4D97-AF65-F5344CB8AC3E}">
        <p14:creationId xmlns:p14="http://schemas.microsoft.com/office/powerpoint/2010/main" val="316503552"/>
      </p:ext>
    </p:extLst>
  </p:cSld>
  <p:clrMapOvr>
    <a:masterClrMapping/>
  </p:clrMapOvr>
  <p:transition advClick="0"/>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401929" y="-51689"/>
            <a:ext cx="184731" cy="800219"/>
          </a:xfrm>
          <a:prstGeom prst="rect">
            <a:avLst/>
          </a:prstGeom>
          <a:noFill/>
          <a:ln w="9525">
            <a:noFill/>
            <a:miter lim="800000"/>
            <a:headEnd/>
            <a:tailEnd/>
          </a:ln>
        </p:spPr>
        <p:txBody>
          <a:bodyPr wrap="none">
            <a:spAutoFit/>
          </a:bodyPr>
          <a:lstStyle/>
          <a:p>
            <a:endParaRPr lang="en-US" sz="2800">
              <a:solidFill>
                <a:schemeClr val="bg1"/>
              </a:solidFill>
              <a:latin typeface="Myriad Pro" pitchFamily="34" charset="0"/>
            </a:endParaRPr>
          </a:p>
          <a:p>
            <a:endParaRPr lang="en-US">
              <a:latin typeface="Calibri" pitchFamily="34" charset="0"/>
            </a:endParaRPr>
          </a:p>
        </p:txBody>
      </p:sp>
      <p:sp>
        <p:nvSpPr>
          <p:cNvPr id="8" name="TextBox 7"/>
          <p:cNvSpPr txBox="1"/>
          <p:nvPr/>
        </p:nvSpPr>
        <p:spPr>
          <a:xfrm>
            <a:off x="586660" y="1419622"/>
            <a:ext cx="7678105" cy="2795573"/>
          </a:xfrm>
          <a:prstGeom prst="rect">
            <a:avLst/>
          </a:prstGeom>
          <a:noFill/>
        </p:spPr>
        <p:txBody>
          <a:bodyPr wrap="square">
            <a:spAutoFit/>
          </a:bodyPr>
          <a:lstStyle/>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A TECHNIQUE USED FOR DECISION MAKING BASED ON THE PARETO PRINCIPLE, KNOWN AS THE 80/20 RULE.</a:t>
            </a:r>
          </a:p>
          <a:p>
            <a:pPr fontAlgn="auto">
              <a:lnSpc>
                <a:spcPct val="120000"/>
              </a:lnSpc>
              <a:spcBef>
                <a:spcPts val="1000"/>
              </a:spcBef>
              <a:spcAft>
                <a:spcPts val="0"/>
              </a:spcAft>
              <a:buClr>
                <a:srgbClr val="C00000"/>
              </a:buClr>
              <a:defRPr/>
            </a:pPr>
            <a:endParaRPr lang="en-IN" sz="1500" dirty="0">
              <a:latin typeface="Myriad Pro" pitchFamily="34" charset="0"/>
            </a:endParaRP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PARETO ANALYSIS IS BASED ON THE IDEA THAT 80% OF A PROJECT'S BENEFIT CAN BE ACHIEVED BY DOING 20% OF THE WORK OR CONVERSELY 80% OF PROBLEMS ARE TRACED TO 20% OF THE CAUSES. </a:t>
            </a:r>
          </a:p>
          <a:p>
            <a:pPr marL="285750" indent="-285750" fontAlgn="auto">
              <a:lnSpc>
                <a:spcPct val="120000"/>
              </a:lnSpc>
              <a:spcBef>
                <a:spcPts val="1000"/>
              </a:spcBef>
              <a:spcAft>
                <a:spcPts val="0"/>
              </a:spcAft>
              <a:buClr>
                <a:srgbClr val="C00000"/>
              </a:buClr>
              <a:buFont typeface="Wingdings" pitchFamily="2" charset="2"/>
              <a:buChar char="§"/>
              <a:defRPr/>
            </a:pPr>
            <a:endParaRPr lang="en-IN" sz="1500" dirty="0">
              <a:latin typeface="Myriad Pro" pitchFamily="34" charset="0"/>
            </a:endParaRPr>
          </a:p>
          <a:p>
            <a:pPr marL="285750" indent="-285750" fontAlgn="auto">
              <a:lnSpc>
                <a:spcPct val="120000"/>
              </a:lnSpc>
              <a:spcBef>
                <a:spcPts val="1000"/>
              </a:spcBef>
              <a:spcAft>
                <a:spcPts val="0"/>
              </a:spcAft>
              <a:buClr>
                <a:srgbClr val="C00000"/>
              </a:buClr>
              <a:buFont typeface="Wingdings" pitchFamily="2" charset="2"/>
              <a:buChar char="§"/>
              <a:defRPr/>
            </a:pPr>
            <a:endParaRPr lang="en-IN" sz="1500" dirty="0">
              <a:latin typeface="Myriad Pro" pitchFamily="34" charset="0"/>
            </a:endParaRPr>
          </a:p>
        </p:txBody>
      </p:sp>
      <p:sp>
        <p:nvSpPr>
          <p:cNvPr id="5" name="TextBox 4">
            <a:extLst>
              <a:ext uri="{FF2B5EF4-FFF2-40B4-BE49-F238E27FC236}">
                <a16:creationId xmlns:a16="http://schemas.microsoft.com/office/drawing/2014/main" id="{C457C2CE-FD2F-4119-8831-CA0FED84A488}"/>
              </a:ext>
            </a:extLst>
          </p:cNvPr>
          <p:cNvSpPr txBox="1"/>
          <p:nvPr/>
        </p:nvSpPr>
        <p:spPr>
          <a:xfrm>
            <a:off x="140421" y="228600"/>
            <a:ext cx="2086084" cy="353943"/>
          </a:xfrm>
          <a:prstGeom prst="rect">
            <a:avLst/>
          </a:prstGeom>
          <a:noFill/>
        </p:spPr>
        <p:txBody>
          <a:bodyPr wrap="none" rtlCol="0">
            <a:spAutoFit/>
          </a:bodyPr>
          <a:lstStyle/>
          <a:p>
            <a:r>
              <a:rPr lang="en-IN" sz="1700" b="1" dirty="0">
                <a:solidFill>
                  <a:srgbClr val="C00000"/>
                </a:solidFill>
                <a:latin typeface="Myriad Pro" pitchFamily="34" charset="0"/>
              </a:rPr>
              <a:t>PARETO ANALYSIS</a:t>
            </a:r>
          </a:p>
        </p:txBody>
      </p:sp>
    </p:spTree>
    <p:extLst>
      <p:ext uri="{BB962C8B-B14F-4D97-AF65-F5344CB8AC3E}">
        <p14:creationId xmlns:p14="http://schemas.microsoft.com/office/powerpoint/2010/main" val="2739167811"/>
      </p:ext>
    </p:extLst>
  </p:cSld>
  <p:clrMapOvr>
    <a:masterClrMapping/>
  </p:clrMapOvr>
  <p:transition advClick="0"/>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401929" y="-51689"/>
            <a:ext cx="184731" cy="800219"/>
          </a:xfrm>
          <a:prstGeom prst="rect">
            <a:avLst/>
          </a:prstGeom>
          <a:noFill/>
          <a:ln w="9525">
            <a:noFill/>
            <a:miter lim="800000"/>
            <a:headEnd/>
            <a:tailEnd/>
          </a:ln>
        </p:spPr>
        <p:txBody>
          <a:bodyPr wrap="none">
            <a:spAutoFit/>
          </a:bodyPr>
          <a:lstStyle/>
          <a:p>
            <a:endParaRPr lang="en-US" sz="2800">
              <a:solidFill>
                <a:schemeClr val="bg1"/>
              </a:solidFill>
              <a:latin typeface="Myriad Pro" pitchFamily="34" charset="0"/>
            </a:endParaRPr>
          </a:p>
          <a:p>
            <a:endParaRPr lang="en-US">
              <a:latin typeface="Calibri" pitchFamily="34" charset="0"/>
            </a:endParaRPr>
          </a:p>
        </p:txBody>
      </p:sp>
      <p:sp>
        <p:nvSpPr>
          <p:cNvPr id="8" name="TextBox 7"/>
          <p:cNvSpPr txBox="1"/>
          <p:nvPr/>
        </p:nvSpPr>
        <p:spPr>
          <a:xfrm>
            <a:off x="586660" y="1419622"/>
            <a:ext cx="7678105" cy="748859"/>
          </a:xfrm>
          <a:prstGeom prst="rect">
            <a:avLst/>
          </a:prstGeom>
          <a:noFill/>
        </p:spPr>
        <p:txBody>
          <a:bodyPr wrap="square">
            <a:spAutoFit/>
          </a:bodyPr>
          <a:lstStyle/>
          <a:p>
            <a:pPr marL="285750" indent="-285750" fontAlgn="auto">
              <a:lnSpc>
                <a:spcPct val="120000"/>
              </a:lnSpc>
              <a:spcBef>
                <a:spcPts val="1000"/>
              </a:spcBef>
              <a:spcAft>
                <a:spcPts val="0"/>
              </a:spcAft>
              <a:buClr>
                <a:srgbClr val="C00000"/>
              </a:buClr>
              <a:buFont typeface="Wingdings" pitchFamily="2" charset="2"/>
              <a:buChar char="§"/>
              <a:defRPr/>
            </a:pPr>
            <a:endParaRPr lang="en-IN" sz="1500" dirty="0">
              <a:latin typeface="Myriad Pro" pitchFamily="34" charset="0"/>
            </a:endParaRPr>
          </a:p>
          <a:p>
            <a:pPr marL="285750" indent="-285750" fontAlgn="auto">
              <a:lnSpc>
                <a:spcPct val="120000"/>
              </a:lnSpc>
              <a:spcBef>
                <a:spcPts val="1000"/>
              </a:spcBef>
              <a:spcAft>
                <a:spcPts val="0"/>
              </a:spcAft>
              <a:buClr>
                <a:srgbClr val="C00000"/>
              </a:buClr>
              <a:buFont typeface="Wingdings" pitchFamily="2" charset="2"/>
              <a:buChar char="§"/>
              <a:defRPr/>
            </a:pPr>
            <a:endParaRPr lang="en-IN" sz="1500" dirty="0">
              <a:latin typeface="Myriad Pro" pitchFamily="34" charset="0"/>
            </a:endParaRPr>
          </a:p>
        </p:txBody>
      </p:sp>
      <p:sp>
        <p:nvSpPr>
          <p:cNvPr id="5" name="TextBox 4">
            <a:extLst>
              <a:ext uri="{FF2B5EF4-FFF2-40B4-BE49-F238E27FC236}">
                <a16:creationId xmlns:a16="http://schemas.microsoft.com/office/drawing/2014/main" id="{C457C2CE-FD2F-4119-8831-CA0FED84A488}"/>
              </a:ext>
            </a:extLst>
          </p:cNvPr>
          <p:cNvSpPr txBox="1"/>
          <p:nvPr/>
        </p:nvSpPr>
        <p:spPr>
          <a:xfrm>
            <a:off x="140421" y="228600"/>
            <a:ext cx="2086084" cy="353943"/>
          </a:xfrm>
          <a:prstGeom prst="rect">
            <a:avLst/>
          </a:prstGeom>
          <a:noFill/>
        </p:spPr>
        <p:txBody>
          <a:bodyPr wrap="none" rtlCol="0">
            <a:spAutoFit/>
          </a:bodyPr>
          <a:lstStyle/>
          <a:p>
            <a:r>
              <a:rPr lang="en-IN" sz="1700" b="1">
                <a:solidFill>
                  <a:srgbClr val="C00000"/>
                </a:solidFill>
                <a:latin typeface="Myriad Pro" pitchFamily="34" charset="0"/>
              </a:rPr>
              <a:t>PARETO ANALYSIS</a:t>
            </a:r>
            <a:endParaRPr lang="en-IN" sz="1700" b="1" dirty="0">
              <a:solidFill>
                <a:srgbClr val="C00000"/>
              </a:solidFill>
              <a:latin typeface="Myriad Pro" pitchFamily="34" charset="0"/>
            </a:endParaRPr>
          </a:p>
        </p:txBody>
      </p:sp>
      <p:pic>
        <p:nvPicPr>
          <p:cNvPr id="3" name="Picture 2">
            <a:extLst>
              <a:ext uri="{FF2B5EF4-FFF2-40B4-BE49-F238E27FC236}">
                <a16:creationId xmlns:a16="http://schemas.microsoft.com/office/drawing/2014/main" id="{BDABC638-DF98-4EF8-BD10-B60444362E27}"/>
              </a:ext>
            </a:extLst>
          </p:cNvPr>
          <p:cNvPicPr>
            <a:picLocks noChangeAspect="1"/>
          </p:cNvPicPr>
          <p:nvPr/>
        </p:nvPicPr>
        <p:blipFill>
          <a:blip r:embed="rId3"/>
          <a:stretch>
            <a:fillRect/>
          </a:stretch>
        </p:blipFill>
        <p:spPr>
          <a:xfrm>
            <a:off x="1311811" y="917920"/>
            <a:ext cx="6520377" cy="3935723"/>
          </a:xfrm>
          <a:prstGeom prst="rect">
            <a:avLst/>
          </a:prstGeom>
        </p:spPr>
      </p:pic>
    </p:spTree>
    <p:extLst>
      <p:ext uri="{BB962C8B-B14F-4D97-AF65-F5344CB8AC3E}">
        <p14:creationId xmlns:p14="http://schemas.microsoft.com/office/powerpoint/2010/main" val="1510743693"/>
      </p:ext>
    </p:extLst>
  </p:cSld>
  <p:clrMapOvr>
    <a:masterClrMapping/>
  </p:clrMapOvr>
  <p:transition advClick="0"/>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401929" y="-51689"/>
            <a:ext cx="184731" cy="800219"/>
          </a:xfrm>
          <a:prstGeom prst="rect">
            <a:avLst/>
          </a:prstGeom>
          <a:noFill/>
          <a:ln w="9525">
            <a:noFill/>
            <a:miter lim="800000"/>
            <a:headEnd/>
            <a:tailEnd/>
          </a:ln>
        </p:spPr>
        <p:txBody>
          <a:bodyPr wrap="none">
            <a:spAutoFit/>
          </a:bodyPr>
          <a:lstStyle/>
          <a:p>
            <a:endParaRPr lang="en-US" sz="2800">
              <a:solidFill>
                <a:schemeClr val="bg1"/>
              </a:solidFill>
              <a:latin typeface="Myriad Pro" pitchFamily="34" charset="0"/>
            </a:endParaRPr>
          </a:p>
          <a:p>
            <a:endParaRPr lang="en-US">
              <a:latin typeface="Calibri" pitchFamily="34" charset="0"/>
            </a:endParaRPr>
          </a:p>
        </p:txBody>
      </p:sp>
      <p:sp>
        <p:nvSpPr>
          <p:cNvPr id="8" name="TextBox 7"/>
          <p:cNvSpPr txBox="1"/>
          <p:nvPr/>
        </p:nvSpPr>
        <p:spPr>
          <a:xfrm>
            <a:off x="586660" y="1419622"/>
            <a:ext cx="7678105" cy="748859"/>
          </a:xfrm>
          <a:prstGeom prst="rect">
            <a:avLst/>
          </a:prstGeom>
          <a:noFill/>
        </p:spPr>
        <p:txBody>
          <a:bodyPr wrap="square">
            <a:spAutoFit/>
          </a:bodyPr>
          <a:lstStyle/>
          <a:p>
            <a:pPr marL="285750" indent="-285750" fontAlgn="auto">
              <a:lnSpc>
                <a:spcPct val="120000"/>
              </a:lnSpc>
              <a:spcBef>
                <a:spcPts val="1000"/>
              </a:spcBef>
              <a:spcAft>
                <a:spcPts val="0"/>
              </a:spcAft>
              <a:buClr>
                <a:srgbClr val="C00000"/>
              </a:buClr>
              <a:buFont typeface="Wingdings" pitchFamily="2" charset="2"/>
              <a:buChar char="§"/>
              <a:defRPr/>
            </a:pPr>
            <a:endParaRPr lang="en-IN" sz="1500" dirty="0">
              <a:latin typeface="Myriad Pro" pitchFamily="34" charset="0"/>
            </a:endParaRPr>
          </a:p>
          <a:p>
            <a:pPr marL="285750" indent="-285750" fontAlgn="auto">
              <a:lnSpc>
                <a:spcPct val="120000"/>
              </a:lnSpc>
              <a:spcBef>
                <a:spcPts val="1000"/>
              </a:spcBef>
              <a:spcAft>
                <a:spcPts val="0"/>
              </a:spcAft>
              <a:buClr>
                <a:srgbClr val="C00000"/>
              </a:buClr>
              <a:buFont typeface="Wingdings" pitchFamily="2" charset="2"/>
              <a:buChar char="§"/>
              <a:defRPr/>
            </a:pPr>
            <a:endParaRPr lang="en-IN" sz="1500" dirty="0">
              <a:latin typeface="Myriad Pro" pitchFamily="34" charset="0"/>
            </a:endParaRPr>
          </a:p>
        </p:txBody>
      </p:sp>
      <p:sp>
        <p:nvSpPr>
          <p:cNvPr id="5" name="TextBox 4">
            <a:extLst>
              <a:ext uri="{FF2B5EF4-FFF2-40B4-BE49-F238E27FC236}">
                <a16:creationId xmlns:a16="http://schemas.microsoft.com/office/drawing/2014/main" id="{C457C2CE-FD2F-4119-8831-CA0FED84A488}"/>
              </a:ext>
            </a:extLst>
          </p:cNvPr>
          <p:cNvSpPr txBox="1"/>
          <p:nvPr/>
        </p:nvSpPr>
        <p:spPr>
          <a:xfrm>
            <a:off x="140421" y="228600"/>
            <a:ext cx="2086084" cy="353943"/>
          </a:xfrm>
          <a:prstGeom prst="rect">
            <a:avLst/>
          </a:prstGeom>
          <a:noFill/>
        </p:spPr>
        <p:txBody>
          <a:bodyPr wrap="none" rtlCol="0">
            <a:spAutoFit/>
          </a:bodyPr>
          <a:lstStyle/>
          <a:p>
            <a:r>
              <a:rPr lang="en-IN" sz="1700" b="1" dirty="0">
                <a:solidFill>
                  <a:srgbClr val="C00000"/>
                </a:solidFill>
                <a:latin typeface="Myriad Pro" pitchFamily="34" charset="0"/>
              </a:rPr>
              <a:t>PARETO ANALYSIS</a:t>
            </a:r>
          </a:p>
        </p:txBody>
      </p:sp>
      <p:pic>
        <p:nvPicPr>
          <p:cNvPr id="2" name="Picture 1">
            <a:extLst>
              <a:ext uri="{FF2B5EF4-FFF2-40B4-BE49-F238E27FC236}">
                <a16:creationId xmlns:a16="http://schemas.microsoft.com/office/drawing/2014/main" id="{018C5A0F-674F-4E68-BDD4-013DF8F162EE}"/>
              </a:ext>
            </a:extLst>
          </p:cNvPr>
          <p:cNvPicPr>
            <a:picLocks noChangeAspect="1"/>
          </p:cNvPicPr>
          <p:nvPr/>
        </p:nvPicPr>
        <p:blipFill>
          <a:blip r:embed="rId3"/>
          <a:stretch>
            <a:fillRect/>
          </a:stretch>
        </p:blipFill>
        <p:spPr>
          <a:xfrm>
            <a:off x="1259632" y="857250"/>
            <a:ext cx="6768751" cy="3802732"/>
          </a:xfrm>
          <a:prstGeom prst="rect">
            <a:avLst/>
          </a:prstGeom>
        </p:spPr>
      </p:pic>
    </p:spTree>
    <p:extLst>
      <p:ext uri="{BB962C8B-B14F-4D97-AF65-F5344CB8AC3E}">
        <p14:creationId xmlns:p14="http://schemas.microsoft.com/office/powerpoint/2010/main" val="2181763468"/>
      </p:ext>
    </p:extLst>
  </p:cSld>
  <p:clrMapOvr>
    <a:masterClrMapping/>
  </p:clrMapOvr>
  <p:transition advClick="0"/>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401929" y="-51689"/>
            <a:ext cx="184731" cy="800219"/>
          </a:xfrm>
          <a:prstGeom prst="rect">
            <a:avLst/>
          </a:prstGeom>
          <a:noFill/>
          <a:ln w="9525">
            <a:noFill/>
            <a:miter lim="800000"/>
            <a:headEnd/>
            <a:tailEnd/>
          </a:ln>
        </p:spPr>
        <p:txBody>
          <a:bodyPr wrap="none">
            <a:spAutoFit/>
          </a:bodyPr>
          <a:lstStyle/>
          <a:p>
            <a:endParaRPr lang="en-US" sz="2800">
              <a:solidFill>
                <a:schemeClr val="bg1"/>
              </a:solidFill>
              <a:latin typeface="Myriad Pro" pitchFamily="34" charset="0"/>
            </a:endParaRPr>
          </a:p>
          <a:p>
            <a:endParaRPr lang="en-US">
              <a:latin typeface="Calibri" pitchFamily="34" charset="0"/>
            </a:endParaRPr>
          </a:p>
        </p:txBody>
      </p:sp>
      <p:sp>
        <p:nvSpPr>
          <p:cNvPr id="8" name="TextBox 7"/>
          <p:cNvSpPr txBox="1"/>
          <p:nvPr/>
        </p:nvSpPr>
        <p:spPr>
          <a:xfrm>
            <a:off x="586660" y="1419622"/>
            <a:ext cx="7678105" cy="3200813"/>
          </a:xfrm>
          <a:prstGeom prst="rect">
            <a:avLst/>
          </a:prstGeom>
          <a:noFill/>
        </p:spPr>
        <p:txBody>
          <a:bodyPr wrap="square">
            <a:spAutoFit/>
          </a:bodyPr>
          <a:lstStyle/>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THE LEFT VERTICAL AXIS IS THE FREQUENCY OF OCCURRENCE, BUT IT CAN ALTERNATIVELY REPRESENT COST OR ANOTHER IMPORTANT UNIT OF MEASURE. </a:t>
            </a:r>
          </a:p>
          <a:p>
            <a:pPr marL="285750" indent="-285750" fontAlgn="auto">
              <a:lnSpc>
                <a:spcPct val="120000"/>
              </a:lnSpc>
              <a:spcBef>
                <a:spcPts val="1000"/>
              </a:spcBef>
              <a:spcAft>
                <a:spcPts val="0"/>
              </a:spcAft>
              <a:buClr>
                <a:srgbClr val="C00000"/>
              </a:buClr>
              <a:buFont typeface="Wingdings" pitchFamily="2" charset="2"/>
              <a:buChar char="§"/>
              <a:defRPr/>
            </a:pPr>
            <a:endParaRPr lang="en-IN" sz="1500" dirty="0">
              <a:latin typeface="Myriad Pro" pitchFamily="34" charset="0"/>
            </a:endParaRP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THE RIGHT VERTICAL AXIS IS THE CUMULATIVE PERCENTAGE OF THE TOTAL NUMBER OF OCCURRENCES, TOTAL COST, OR TOTAL OF THE PARTICULAR UNIT OF MEASURE. </a:t>
            </a:r>
          </a:p>
          <a:p>
            <a:pPr marL="285750" indent="-285750" fontAlgn="auto">
              <a:lnSpc>
                <a:spcPct val="120000"/>
              </a:lnSpc>
              <a:spcBef>
                <a:spcPts val="1000"/>
              </a:spcBef>
              <a:spcAft>
                <a:spcPts val="0"/>
              </a:spcAft>
              <a:buClr>
                <a:srgbClr val="C00000"/>
              </a:buClr>
              <a:buFont typeface="Wingdings" pitchFamily="2" charset="2"/>
              <a:buChar char="§"/>
              <a:defRPr/>
            </a:pPr>
            <a:endParaRPr lang="en-IN" sz="1500" dirty="0">
              <a:latin typeface="Myriad Pro" pitchFamily="34" charset="0"/>
            </a:endParaRP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TO TAKE THE EXAMPLE ABOVE, IN ORDER TO LOWER THE AMOUNT OF LATE ARRIVING BY 78%, IT IS SUFFICIENT TO SOLVE THE FIRST THREE ISSUES.</a:t>
            </a:r>
          </a:p>
          <a:p>
            <a:pPr marL="285750" indent="-285750" fontAlgn="auto">
              <a:lnSpc>
                <a:spcPct val="120000"/>
              </a:lnSpc>
              <a:spcBef>
                <a:spcPts val="1000"/>
              </a:spcBef>
              <a:spcAft>
                <a:spcPts val="0"/>
              </a:spcAft>
              <a:buClr>
                <a:srgbClr val="C00000"/>
              </a:buClr>
              <a:buFont typeface="Wingdings" pitchFamily="2" charset="2"/>
              <a:buChar char="§"/>
              <a:defRPr/>
            </a:pPr>
            <a:endParaRPr lang="en-IN" sz="1500" dirty="0">
              <a:latin typeface="Myriad Pro" pitchFamily="34" charset="0"/>
            </a:endParaRPr>
          </a:p>
        </p:txBody>
      </p:sp>
      <p:sp>
        <p:nvSpPr>
          <p:cNvPr id="5" name="TextBox 4">
            <a:extLst>
              <a:ext uri="{FF2B5EF4-FFF2-40B4-BE49-F238E27FC236}">
                <a16:creationId xmlns:a16="http://schemas.microsoft.com/office/drawing/2014/main" id="{C457C2CE-FD2F-4119-8831-CA0FED84A488}"/>
              </a:ext>
            </a:extLst>
          </p:cNvPr>
          <p:cNvSpPr txBox="1"/>
          <p:nvPr/>
        </p:nvSpPr>
        <p:spPr>
          <a:xfrm>
            <a:off x="140421" y="228600"/>
            <a:ext cx="2086084" cy="353943"/>
          </a:xfrm>
          <a:prstGeom prst="rect">
            <a:avLst/>
          </a:prstGeom>
          <a:noFill/>
        </p:spPr>
        <p:txBody>
          <a:bodyPr wrap="none" rtlCol="0">
            <a:spAutoFit/>
          </a:bodyPr>
          <a:lstStyle/>
          <a:p>
            <a:r>
              <a:rPr lang="en-IN" sz="1700" b="1" dirty="0">
                <a:solidFill>
                  <a:srgbClr val="C00000"/>
                </a:solidFill>
                <a:latin typeface="Myriad Pro" pitchFamily="34" charset="0"/>
              </a:rPr>
              <a:t>PARETO ANALYSIS</a:t>
            </a:r>
          </a:p>
        </p:txBody>
      </p:sp>
    </p:spTree>
    <p:extLst>
      <p:ext uri="{BB962C8B-B14F-4D97-AF65-F5344CB8AC3E}">
        <p14:creationId xmlns:p14="http://schemas.microsoft.com/office/powerpoint/2010/main" val="2232175575"/>
      </p:ext>
    </p:extLst>
  </p:cSld>
  <p:clrMapOvr>
    <a:masterClrMapping/>
  </p:clrMapOvr>
  <p:transition advClick="0"/>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309564" y="114300"/>
            <a:ext cx="184731" cy="800219"/>
          </a:xfrm>
          <a:prstGeom prst="rect">
            <a:avLst/>
          </a:prstGeom>
          <a:noFill/>
          <a:ln w="9525">
            <a:noFill/>
            <a:miter lim="800000"/>
            <a:headEnd/>
            <a:tailEnd/>
          </a:ln>
        </p:spPr>
        <p:txBody>
          <a:bodyPr wrap="none">
            <a:spAutoFit/>
          </a:bodyPr>
          <a:lstStyle/>
          <a:p>
            <a:endParaRPr lang="en-US" sz="2800">
              <a:solidFill>
                <a:schemeClr val="bg1"/>
              </a:solidFill>
              <a:latin typeface="Myriad Pro" pitchFamily="34" charset="0"/>
            </a:endParaRPr>
          </a:p>
          <a:p>
            <a:endParaRPr lang="en-US">
              <a:latin typeface="Calibri" pitchFamily="34" charset="0"/>
            </a:endParaRPr>
          </a:p>
        </p:txBody>
      </p:sp>
      <p:sp>
        <p:nvSpPr>
          <p:cNvPr id="8" name="TextBox 7"/>
          <p:cNvSpPr txBox="1"/>
          <p:nvPr/>
        </p:nvSpPr>
        <p:spPr>
          <a:xfrm>
            <a:off x="494295" y="914518"/>
            <a:ext cx="8038145" cy="2646815"/>
          </a:xfrm>
          <a:prstGeom prst="rect">
            <a:avLst/>
          </a:prstGeom>
          <a:noFill/>
        </p:spPr>
        <p:txBody>
          <a:bodyPr wrap="square">
            <a:spAutoFit/>
          </a:bodyPr>
          <a:lstStyle/>
          <a:p>
            <a:pPr fontAlgn="auto">
              <a:lnSpc>
                <a:spcPct val="120000"/>
              </a:lnSpc>
              <a:spcBef>
                <a:spcPts val="1000"/>
              </a:spcBef>
              <a:spcAft>
                <a:spcPts val="0"/>
              </a:spcAft>
              <a:buClr>
                <a:srgbClr val="C00000"/>
              </a:buClr>
              <a:defRPr/>
            </a:pPr>
            <a:r>
              <a:rPr lang="en-IN" sz="1500" dirty="0">
                <a:latin typeface="Myriad Pro" pitchFamily="34" charset="0"/>
              </a:rPr>
              <a:t>DIFFERENT VIEWS/DEFINITIONS</a:t>
            </a:r>
          </a:p>
          <a:p>
            <a:pPr marL="285750" indent="-285750" fontAlgn="auto">
              <a:lnSpc>
                <a:spcPct val="120000"/>
              </a:lnSpc>
              <a:spcBef>
                <a:spcPts val="1000"/>
              </a:spcBef>
              <a:spcAft>
                <a:spcPts val="0"/>
              </a:spcAft>
              <a:buClr>
                <a:srgbClr val="C00000"/>
              </a:buClr>
              <a:buFont typeface="Wingdings" pitchFamily="2" charset="2"/>
              <a:buChar char="§"/>
              <a:defRPr/>
            </a:pPr>
            <a:endParaRPr lang="en-IN" sz="1500" dirty="0">
              <a:latin typeface="Myriad Pro" pitchFamily="34" charset="0"/>
            </a:endParaRPr>
          </a:p>
          <a:p>
            <a:pPr fontAlgn="auto">
              <a:lnSpc>
                <a:spcPct val="120000"/>
              </a:lnSpc>
              <a:spcBef>
                <a:spcPts val="1000"/>
              </a:spcBef>
              <a:spcAft>
                <a:spcPts val="0"/>
              </a:spcAft>
              <a:buClr>
                <a:srgbClr val="C00000"/>
              </a:buClr>
              <a:defRPr/>
            </a:pPr>
            <a:r>
              <a:rPr lang="en-IN" sz="1500" dirty="0">
                <a:latin typeface="Myriad Pro" pitchFamily="34" charset="0"/>
              </a:rPr>
              <a:t> - “THE DEGREE OF EXCELLENCE OF A THING”</a:t>
            </a:r>
          </a:p>
          <a:p>
            <a:pPr fontAlgn="auto">
              <a:lnSpc>
                <a:spcPct val="120000"/>
              </a:lnSpc>
              <a:spcBef>
                <a:spcPts val="1000"/>
              </a:spcBef>
              <a:spcAft>
                <a:spcPts val="0"/>
              </a:spcAft>
              <a:buClr>
                <a:srgbClr val="C00000"/>
              </a:buClr>
              <a:defRPr/>
            </a:pPr>
            <a:r>
              <a:rPr lang="en-IN" sz="1500" dirty="0">
                <a:latin typeface="Myriad Pro" pitchFamily="34" charset="0"/>
              </a:rPr>
              <a:t> - “FITNESS  FOR USE”</a:t>
            </a:r>
          </a:p>
          <a:p>
            <a:pPr fontAlgn="auto">
              <a:lnSpc>
                <a:spcPct val="120000"/>
              </a:lnSpc>
              <a:spcBef>
                <a:spcPts val="1000"/>
              </a:spcBef>
              <a:spcAft>
                <a:spcPts val="0"/>
              </a:spcAft>
              <a:buClr>
                <a:srgbClr val="C00000"/>
              </a:buClr>
              <a:defRPr/>
            </a:pPr>
            <a:r>
              <a:rPr lang="en-IN" sz="1500" dirty="0">
                <a:latin typeface="Myriad Pro" pitchFamily="34" charset="0"/>
              </a:rPr>
              <a:t>- “ABILITY OF THE PRODUCT TO CONSISTENTLY MEET OR EXCEED CUSTOMER EXPECTATIONS.”</a:t>
            </a:r>
          </a:p>
          <a:p>
            <a:pPr marL="285750" indent="-285750" fontAlgn="auto">
              <a:lnSpc>
                <a:spcPct val="120000"/>
              </a:lnSpc>
              <a:spcBef>
                <a:spcPts val="1000"/>
              </a:spcBef>
              <a:spcAft>
                <a:spcPts val="0"/>
              </a:spcAft>
              <a:buClr>
                <a:srgbClr val="C00000"/>
              </a:buClr>
              <a:buFont typeface="Wingdings" pitchFamily="2" charset="2"/>
              <a:buChar char="§"/>
              <a:defRPr/>
            </a:pPr>
            <a:endParaRPr lang="en-IN" sz="1500" dirty="0">
              <a:latin typeface="Myriad Pro" pitchFamily="34" charset="0"/>
            </a:endParaRPr>
          </a:p>
        </p:txBody>
      </p:sp>
      <p:sp>
        <p:nvSpPr>
          <p:cNvPr id="5" name="TextBox 4">
            <a:extLst>
              <a:ext uri="{FF2B5EF4-FFF2-40B4-BE49-F238E27FC236}">
                <a16:creationId xmlns:a16="http://schemas.microsoft.com/office/drawing/2014/main" id="{C457C2CE-FD2F-4119-8831-CA0FED84A488}"/>
              </a:ext>
            </a:extLst>
          </p:cNvPr>
          <p:cNvSpPr txBox="1"/>
          <p:nvPr/>
        </p:nvSpPr>
        <p:spPr>
          <a:xfrm>
            <a:off x="140421" y="228600"/>
            <a:ext cx="2164760" cy="353943"/>
          </a:xfrm>
          <a:prstGeom prst="rect">
            <a:avLst/>
          </a:prstGeom>
          <a:noFill/>
        </p:spPr>
        <p:txBody>
          <a:bodyPr wrap="none" rtlCol="0">
            <a:spAutoFit/>
          </a:bodyPr>
          <a:lstStyle/>
          <a:p>
            <a:r>
              <a:rPr lang="en-IN" sz="1700" b="1" dirty="0">
                <a:solidFill>
                  <a:srgbClr val="C00000"/>
                </a:solidFill>
                <a:latin typeface="Myriad Pro" pitchFamily="34" charset="0"/>
              </a:rPr>
              <a:t>WHAT IS QUALITY?</a:t>
            </a:r>
          </a:p>
        </p:txBody>
      </p:sp>
    </p:spTree>
    <p:extLst>
      <p:ext uri="{BB962C8B-B14F-4D97-AF65-F5344CB8AC3E}">
        <p14:creationId xmlns:p14="http://schemas.microsoft.com/office/powerpoint/2010/main" val="2244408540"/>
      </p:ext>
    </p:extLst>
  </p:cSld>
  <p:clrMapOvr>
    <a:masterClrMapping/>
  </p:clrMapOvr>
  <p:transition advClick="0"/>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401929" y="-51689"/>
            <a:ext cx="184731" cy="800219"/>
          </a:xfrm>
          <a:prstGeom prst="rect">
            <a:avLst/>
          </a:prstGeom>
          <a:noFill/>
          <a:ln w="9525">
            <a:noFill/>
            <a:miter lim="800000"/>
            <a:headEnd/>
            <a:tailEnd/>
          </a:ln>
        </p:spPr>
        <p:txBody>
          <a:bodyPr wrap="none">
            <a:spAutoFit/>
          </a:bodyPr>
          <a:lstStyle/>
          <a:p>
            <a:endParaRPr lang="en-US" sz="2800">
              <a:solidFill>
                <a:schemeClr val="bg1"/>
              </a:solidFill>
              <a:latin typeface="Myriad Pro" pitchFamily="34" charset="0"/>
            </a:endParaRPr>
          </a:p>
          <a:p>
            <a:endParaRPr lang="en-US">
              <a:latin typeface="Calibri" pitchFamily="34" charset="0"/>
            </a:endParaRPr>
          </a:p>
        </p:txBody>
      </p:sp>
      <p:sp>
        <p:nvSpPr>
          <p:cNvPr id="8" name="TextBox 7"/>
          <p:cNvSpPr txBox="1"/>
          <p:nvPr/>
        </p:nvSpPr>
        <p:spPr>
          <a:xfrm>
            <a:off x="586660" y="1419622"/>
            <a:ext cx="7678105" cy="2667333"/>
          </a:xfrm>
          <a:prstGeom prst="rect">
            <a:avLst/>
          </a:prstGeom>
          <a:noFill/>
        </p:spPr>
        <p:txBody>
          <a:bodyPr wrap="square">
            <a:spAutoFit/>
          </a:bodyPr>
          <a:lstStyle/>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 ISHIKAWA DIAGRAMS (ALSO CALLED FISHBONE DIAGRAMS, ARE CAUSAL DIAGRAMS CREATED BY KAROU ISHIKAWA (1968) THAT SHOW THE CAUSES OF A SPECIFIC EVENT. </a:t>
            </a:r>
          </a:p>
          <a:p>
            <a:pPr fontAlgn="auto">
              <a:lnSpc>
                <a:spcPct val="120000"/>
              </a:lnSpc>
              <a:spcBef>
                <a:spcPts val="1000"/>
              </a:spcBef>
              <a:spcAft>
                <a:spcPts val="0"/>
              </a:spcAft>
              <a:buClr>
                <a:srgbClr val="C00000"/>
              </a:buClr>
              <a:defRPr/>
            </a:pPr>
            <a:endParaRPr lang="en-IN" sz="1500" dirty="0">
              <a:latin typeface="Myriad Pro" pitchFamily="34" charset="0"/>
            </a:endParaRP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 EACH CAUSE OR REASON FOR IMPERFECTION IS A SOURCE OF VARIATION. CAUSES ARE USUALLY GROUPED INTO MAJOR CATEGORIES TO IDENTIFY THESE SOURCES OF VARIATION. </a:t>
            </a:r>
          </a:p>
          <a:p>
            <a:pPr marL="285750" indent="-285750" fontAlgn="auto">
              <a:lnSpc>
                <a:spcPct val="120000"/>
              </a:lnSpc>
              <a:spcBef>
                <a:spcPts val="1000"/>
              </a:spcBef>
              <a:spcAft>
                <a:spcPts val="0"/>
              </a:spcAft>
              <a:buClr>
                <a:srgbClr val="C00000"/>
              </a:buClr>
              <a:buFont typeface="Wingdings" pitchFamily="2" charset="2"/>
              <a:buChar char="§"/>
              <a:defRPr/>
            </a:pPr>
            <a:endParaRPr lang="en-IN" sz="1500" dirty="0">
              <a:latin typeface="Myriad Pro" pitchFamily="34" charset="0"/>
            </a:endParaRPr>
          </a:p>
        </p:txBody>
      </p:sp>
      <p:sp>
        <p:nvSpPr>
          <p:cNvPr id="5" name="TextBox 4">
            <a:extLst>
              <a:ext uri="{FF2B5EF4-FFF2-40B4-BE49-F238E27FC236}">
                <a16:creationId xmlns:a16="http://schemas.microsoft.com/office/drawing/2014/main" id="{C457C2CE-FD2F-4119-8831-CA0FED84A488}"/>
              </a:ext>
            </a:extLst>
          </p:cNvPr>
          <p:cNvSpPr txBox="1"/>
          <p:nvPr/>
        </p:nvSpPr>
        <p:spPr>
          <a:xfrm>
            <a:off x="140421" y="228600"/>
            <a:ext cx="7815216" cy="353943"/>
          </a:xfrm>
          <a:prstGeom prst="rect">
            <a:avLst/>
          </a:prstGeom>
          <a:noFill/>
        </p:spPr>
        <p:txBody>
          <a:bodyPr wrap="none" rtlCol="0">
            <a:spAutoFit/>
          </a:bodyPr>
          <a:lstStyle/>
          <a:p>
            <a:r>
              <a:rPr lang="en-IN" sz="1700" b="1" dirty="0">
                <a:solidFill>
                  <a:srgbClr val="C00000"/>
                </a:solidFill>
                <a:latin typeface="Myriad Pro" pitchFamily="34" charset="0"/>
              </a:rPr>
              <a:t>ISHIKAWA DIAGRAMS (ALSO CALLED FISHBONE ,CAUSE AND EFFECT DIG)</a:t>
            </a:r>
          </a:p>
        </p:txBody>
      </p:sp>
    </p:spTree>
    <p:extLst>
      <p:ext uri="{BB962C8B-B14F-4D97-AF65-F5344CB8AC3E}">
        <p14:creationId xmlns:p14="http://schemas.microsoft.com/office/powerpoint/2010/main" val="1635666512"/>
      </p:ext>
    </p:extLst>
  </p:cSld>
  <p:clrMapOvr>
    <a:masterClrMapping/>
  </p:clrMapOvr>
  <p:transition advClick="0"/>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401929" y="-51689"/>
            <a:ext cx="184731" cy="800219"/>
          </a:xfrm>
          <a:prstGeom prst="rect">
            <a:avLst/>
          </a:prstGeom>
          <a:noFill/>
          <a:ln w="9525">
            <a:noFill/>
            <a:miter lim="800000"/>
            <a:headEnd/>
            <a:tailEnd/>
          </a:ln>
        </p:spPr>
        <p:txBody>
          <a:bodyPr wrap="none">
            <a:spAutoFit/>
          </a:bodyPr>
          <a:lstStyle/>
          <a:p>
            <a:endParaRPr lang="en-US" sz="2800">
              <a:solidFill>
                <a:schemeClr val="bg1"/>
              </a:solidFill>
              <a:latin typeface="Myriad Pro" pitchFamily="34" charset="0"/>
            </a:endParaRPr>
          </a:p>
          <a:p>
            <a:endParaRPr lang="en-US">
              <a:latin typeface="Calibri" pitchFamily="34" charset="0"/>
            </a:endParaRPr>
          </a:p>
        </p:txBody>
      </p:sp>
      <p:sp>
        <p:nvSpPr>
          <p:cNvPr id="8" name="TextBox 7"/>
          <p:cNvSpPr txBox="1"/>
          <p:nvPr/>
        </p:nvSpPr>
        <p:spPr>
          <a:xfrm>
            <a:off x="586660" y="1419622"/>
            <a:ext cx="7678105" cy="2795573"/>
          </a:xfrm>
          <a:prstGeom prst="rect">
            <a:avLst/>
          </a:prstGeom>
          <a:noFill/>
        </p:spPr>
        <p:txBody>
          <a:bodyPr wrap="square">
            <a:spAutoFit/>
          </a:bodyPr>
          <a:lstStyle/>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 PEOPLE</a:t>
            </a: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 METHODS</a:t>
            </a: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 MACHINES</a:t>
            </a: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 MATERIALS</a:t>
            </a: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 MEASUREMENTS</a:t>
            </a: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 ENVIRONMENT</a:t>
            </a:r>
          </a:p>
          <a:p>
            <a:pPr marL="285750" indent="-285750" fontAlgn="auto">
              <a:lnSpc>
                <a:spcPct val="120000"/>
              </a:lnSpc>
              <a:spcBef>
                <a:spcPts val="1000"/>
              </a:spcBef>
              <a:spcAft>
                <a:spcPts val="0"/>
              </a:spcAft>
              <a:buClr>
                <a:srgbClr val="C00000"/>
              </a:buClr>
              <a:buFont typeface="Wingdings" pitchFamily="2" charset="2"/>
              <a:buChar char="§"/>
              <a:defRPr/>
            </a:pPr>
            <a:endParaRPr lang="en-IN" sz="1500" dirty="0">
              <a:latin typeface="Myriad Pro" pitchFamily="34" charset="0"/>
            </a:endParaRPr>
          </a:p>
        </p:txBody>
      </p:sp>
      <p:sp>
        <p:nvSpPr>
          <p:cNvPr id="5" name="TextBox 4">
            <a:extLst>
              <a:ext uri="{FF2B5EF4-FFF2-40B4-BE49-F238E27FC236}">
                <a16:creationId xmlns:a16="http://schemas.microsoft.com/office/drawing/2014/main" id="{C457C2CE-FD2F-4119-8831-CA0FED84A488}"/>
              </a:ext>
            </a:extLst>
          </p:cNvPr>
          <p:cNvSpPr txBox="1"/>
          <p:nvPr/>
        </p:nvSpPr>
        <p:spPr>
          <a:xfrm>
            <a:off x="140421" y="228600"/>
            <a:ext cx="4143891" cy="353943"/>
          </a:xfrm>
          <a:prstGeom prst="rect">
            <a:avLst/>
          </a:prstGeom>
          <a:noFill/>
        </p:spPr>
        <p:txBody>
          <a:bodyPr wrap="none" rtlCol="0">
            <a:spAutoFit/>
          </a:bodyPr>
          <a:lstStyle/>
          <a:p>
            <a:r>
              <a:rPr lang="en-IN" sz="1700" b="1" dirty="0">
                <a:solidFill>
                  <a:srgbClr val="C00000"/>
                </a:solidFill>
                <a:latin typeface="Myriad Pro" pitchFamily="34" charset="0"/>
              </a:rPr>
              <a:t>THE CATEGORIES TYPICALLY INCLUDE:</a:t>
            </a:r>
          </a:p>
        </p:txBody>
      </p:sp>
    </p:spTree>
    <p:extLst>
      <p:ext uri="{BB962C8B-B14F-4D97-AF65-F5344CB8AC3E}">
        <p14:creationId xmlns:p14="http://schemas.microsoft.com/office/powerpoint/2010/main" val="1313728067"/>
      </p:ext>
    </p:extLst>
  </p:cSld>
  <p:clrMapOvr>
    <a:masterClrMapping/>
  </p:clrMapOvr>
  <p:transition advClick="0"/>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401929" y="-51689"/>
            <a:ext cx="184731" cy="800219"/>
          </a:xfrm>
          <a:prstGeom prst="rect">
            <a:avLst/>
          </a:prstGeom>
          <a:noFill/>
          <a:ln w="9525">
            <a:noFill/>
            <a:miter lim="800000"/>
            <a:headEnd/>
            <a:tailEnd/>
          </a:ln>
        </p:spPr>
        <p:txBody>
          <a:bodyPr wrap="none">
            <a:spAutoFit/>
          </a:bodyPr>
          <a:lstStyle/>
          <a:p>
            <a:endParaRPr lang="en-US" sz="2800">
              <a:solidFill>
                <a:schemeClr val="bg1"/>
              </a:solidFill>
              <a:latin typeface="Myriad Pro" pitchFamily="34" charset="0"/>
            </a:endParaRPr>
          </a:p>
          <a:p>
            <a:endParaRPr lang="en-US">
              <a:latin typeface="Calibri" pitchFamily="34" charset="0"/>
            </a:endParaRPr>
          </a:p>
        </p:txBody>
      </p:sp>
      <p:sp>
        <p:nvSpPr>
          <p:cNvPr id="8" name="TextBox 7"/>
          <p:cNvSpPr txBox="1"/>
          <p:nvPr/>
        </p:nvSpPr>
        <p:spPr>
          <a:xfrm>
            <a:off x="586660" y="1419622"/>
            <a:ext cx="7678105" cy="748859"/>
          </a:xfrm>
          <a:prstGeom prst="rect">
            <a:avLst/>
          </a:prstGeom>
          <a:noFill/>
        </p:spPr>
        <p:txBody>
          <a:bodyPr wrap="square">
            <a:spAutoFit/>
          </a:bodyPr>
          <a:lstStyle/>
          <a:p>
            <a:pPr marL="285750" indent="-285750" fontAlgn="auto">
              <a:lnSpc>
                <a:spcPct val="120000"/>
              </a:lnSpc>
              <a:spcBef>
                <a:spcPts val="1000"/>
              </a:spcBef>
              <a:spcAft>
                <a:spcPts val="0"/>
              </a:spcAft>
              <a:buClr>
                <a:srgbClr val="C00000"/>
              </a:buClr>
              <a:buFont typeface="Wingdings" pitchFamily="2" charset="2"/>
              <a:buChar char="§"/>
              <a:defRPr/>
            </a:pPr>
            <a:endParaRPr lang="en-IN" sz="1500" dirty="0">
              <a:latin typeface="Myriad Pro" pitchFamily="34" charset="0"/>
            </a:endParaRPr>
          </a:p>
          <a:p>
            <a:pPr marL="285750" indent="-285750" fontAlgn="auto">
              <a:lnSpc>
                <a:spcPct val="120000"/>
              </a:lnSpc>
              <a:spcBef>
                <a:spcPts val="1000"/>
              </a:spcBef>
              <a:spcAft>
                <a:spcPts val="0"/>
              </a:spcAft>
              <a:buClr>
                <a:srgbClr val="C00000"/>
              </a:buClr>
              <a:buFont typeface="Wingdings" pitchFamily="2" charset="2"/>
              <a:buChar char="§"/>
              <a:defRPr/>
            </a:pPr>
            <a:endParaRPr lang="en-IN" sz="1500" dirty="0">
              <a:latin typeface="Myriad Pro" pitchFamily="34" charset="0"/>
            </a:endParaRPr>
          </a:p>
        </p:txBody>
      </p:sp>
      <p:pic>
        <p:nvPicPr>
          <p:cNvPr id="2" name="Picture 1">
            <a:extLst>
              <a:ext uri="{FF2B5EF4-FFF2-40B4-BE49-F238E27FC236}">
                <a16:creationId xmlns:a16="http://schemas.microsoft.com/office/drawing/2014/main" id="{4571A091-C104-4706-82AF-25A1D1C3B54A}"/>
              </a:ext>
            </a:extLst>
          </p:cNvPr>
          <p:cNvPicPr>
            <a:picLocks noChangeAspect="1"/>
          </p:cNvPicPr>
          <p:nvPr/>
        </p:nvPicPr>
        <p:blipFill>
          <a:blip r:embed="rId3"/>
          <a:stretch>
            <a:fillRect/>
          </a:stretch>
        </p:blipFill>
        <p:spPr>
          <a:xfrm>
            <a:off x="899592" y="1779663"/>
            <a:ext cx="6480720" cy="3100382"/>
          </a:xfrm>
          <a:prstGeom prst="rect">
            <a:avLst/>
          </a:prstGeom>
        </p:spPr>
      </p:pic>
      <p:sp>
        <p:nvSpPr>
          <p:cNvPr id="3" name="Rectangle 2">
            <a:extLst>
              <a:ext uri="{FF2B5EF4-FFF2-40B4-BE49-F238E27FC236}">
                <a16:creationId xmlns:a16="http://schemas.microsoft.com/office/drawing/2014/main" id="{8EB1B9B0-2F51-46AB-9EED-D557E8A11B34}"/>
              </a:ext>
            </a:extLst>
          </p:cNvPr>
          <p:cNvSpPr/>
          <p:nvPr/>
        </p:nvSpPr>
        <p:spPr>
          <a:xfrm>
            <a:off x="219224" y="582543"/>
            <a:ext cx="7737151" cy="1477328"/>
          </a:xfrm>
          <a:prstGeom prst="rect">
            <a:avLst/>
          </a:prstGeom>
        </p:spPr>
        <p:txBody>
          <a:bodyPr wrap="square">
            <a:spAutoFit/>
          </a:bodyPr>
          <a:lstStyle/>
          <a:p>
            <a:endParaRPr lang="en-IN" dirty="0"/>
          </a:p>
          <a:p>
            <a:r>
              <a:rPr lang="en-IN" dirty="0"/>
              <a:t>Purpose</a:t>
            </a:r>
          </a:p>
          <a:p>
            <a:r>
              <a:rPr lang="en-IN" dirty="0"/>
              <a:t>To break down (in successive layers of detail) root causes that potentially contribute to a particular effect</a:t>
            </a:r>
          </a:p>
          <a:p>
            <a:endParaRPr lang="en-IN" dirty="0"/>
          </a:p>
        </p:txBody>
      </p:sp>
    </p:spTree>
    <p:extLst>
      <p:ext uri="{BB962C8B-B14F-4D97-AF65-F5344CB8AC3E}">
        <p14:creationId xmlns:p14="http://schemas.microsoft.com/office/powerpoint/2010/main" val="2272005457"/>
      </p:ext>
    </p:extLst>
  </p:cSld>
  <p:clrMapOvr>
    <a:masterClrMapping/>
  </p:clrMapOvr>
  <p:transition advClick="0"/>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Line 2">
            <a:extLst>
              <a:ext uri="{FF2B5EF4-FFF2-40B4-BE49-F238E27FC236}">
                <a16:creationId xmlns:a16="http://schemas.microsoft.com/office/drawing/2014/main" id="{34C8D2E1-B24F-4560-A341-941DC0869033}"/>
              </a:ext>
            </a:extLst>
          </p:cNvPr>
          <p:cNvSpPr>
            <a:spLocks noChangeShapeType="1"/>
          </p:cNvSpPr>
          <p:nvPr/>
        </p:nvSpPr>
        <p:spPr bwMode="auto">
          <a:xfrm>
            <a:off x="4637485" y="2008585"/>
            <a:ext cx="1106090" cy="1106090"/>
          </a:xfrm>
          <a:prstGeom prst="line">
            <a:avLst/>
          </a:prstGeom>
          <a:noFill/>
          <a:ln w="7632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IN" sz="1350"/>
          </a:p>
        </p:txBody>
      </p:sp>
      <p:sp>
        <p:nvSpPr>
          <p:cNvPr id="20483" name="Line 3">
            <a:extLst>
              <a:ext uri="{FF2B5EF4-FFF2-40B4-BE49-F238E27FC236}">
                <a16:creationId xmlns:a16="http://schemas.microsoft.com/office/drawing/2014/main" id="{C7DE5F9D-0325-46B9-834C-3898844AA911}"/>
              </a:ext>
            </a:extLst>
          </p:cNvPr>
          <p:cNvSpPr>
            <a:spLocks noChangeShapeType="1"/>
          </p:cNvSpPr>
          <p:nvPr/>
        </p:nvSpPr>
        <p:spPr bwMode="auto">
          <a:xfrm>
            <a:off x="2703910" y="2018110"/>
            <a:ext cx="1115615" cy="1115615"/>
          </a:xfrm>
          <a:prstGeom prst="line">
            <a:avLst/>
          </a:prstGeom>
          <a:noFill/>
          <a:ln w="7632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IN" sz="1350"/>
          </a:p>
        </p:txBody>
      </p:sp>
      <p:sp>
        <p:nvSpPr>
          <p:cNvPr id="20484" name="Line 4">
            <a:extLst>
              <a:ext uri="{FF2B5EF4-FFF2-40B4-BE49-F238E27FC236}">
                <a16:creationId xmlns:a16="http://schemas.microsoft.com/office/drawing/2014/main" id="{5BF0EA63-1BFE-4E2A-9B51-4DDF1FF3DE81}"/>
              </a:ext>
            </a:extLst>
          </p:cNvPr>
          <p:cNvSpPr>
            <a:spLocks noChangeShapeType="1"/>
          </p:cNvSpPr>
          <p:nvPr/>
        </p:nvSpPr>
        <p:spPr bwMode="auto">
          <a:xfrm flipV="1">
            <a:off x="5073254" y="3113485"/>
            <a:ext cx="1069181" cy="1185863"/>
          </a:xfrm>
          <a:prstGeom prst="line">
            <a:avLst/>
          </a:prstGeom>
          <a:noFill/>
          <a:ln w="7632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IN" sz="1350"/>
          </a:p>
        </p:txBody>
      </p:sp>
      <p:sp>
        <p:nvSpPr>
          <p:cNvPr id="20485" name="Line 5">
            <a:extLst>
              <a:ext uri="{FF2B5EF4-FFF2-40B4-BE49-F238E27FC236}">
                <a16:creationId xmlns:a16="http://schemas.microsoft.com/office/drawing/2014/main" id="{ABD373B6-368B-4AE1-B32D-F402C7C4D16D}"/>
              </a:ext>
            </a:extLst>
          </p:cNvPr>
          <p:cNvSpPr>
            <a:spLocks noChangeShapeType="1"/>
          </p:cNvSpPr>
          <p:nvPr/>
        </p:nvSpPr>
        <p:spPr bwMode="auto">
          <a:xfrm flipV="1">
            <a:off x="2658666" y="3114675"/>
            <a:ext cx="1084659" cy="1201341"/>
          </a:xfrm>
          <a:prstGeom prst="line">
            <a:avLst/>
          </a:prstGeom>
          <a:noFill/>
          <a:ln w="7632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IN" sz="1350"/>
          </a:p>
        </p:txBody>
      </p:sp>
      <p:sp>
        <p:nvSpPr>
          <p:cNvPr id="20486" name="Rectangle 6">
            <a:extLst>
              <a:ext uri="{FF2B5EF4-FFF2-40B4-BE49-F238E27FC236}">
                <a16:creationId xmlns:a16="http://schemas.microsoft.com/office/drawing/2014/main" id="{C67FDFD6-B834-4750-9039-EF487A83E6C1}"/>
              </a:ext>
            </a:extLst>
          </p:cNvPr>
          <p:cNvSpPr>
            <a:spLocks noChangeArrowheads="1"/>
          </p:cNvSpPr>
          <p:nvPr/>
        </p:nvSpPr>
        <p:spPr bwMode="auto">
          <a:xfrm>
            <a:off x="1657350" y="4686300"/>
            <a:ext cx="1428750" cy="342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eaLnBrk="1" hangingPunct="1">
              <a:buSzPct val="100000"/>
              <a:buFont typeface="Times New Roman" panose="02020603050405020304" pitchFamily="18" charset="0"/>
              <a:buNone/>
            </a:pPr>
            <a:endParaRPr lang="en-IN" altLang="en-US" sz="1350"/>
          </a:p>
        </p:txBody>
      </p:sp>
      <p:sp>
        <p:nvSpPr>
          <p:cNvPr id="20487" name="Rectangle 7">
            <a:extLst>
              <a:ext uri="{FF2B5EF4-FFF2-40B4-BE49-F238E27FC236}">
                <a16:creationId xmlns:a16="http://schemas.microsoft.com/office/drawing/2014/main" id="{23987D71-5DA2-4AD1-B36A-A5998462E1EC}"/>
              </a:ext>
            </a:extLst>
          </p:cNvPr>
          <p:cNvSpPr>
            <a:spLocks noChangeArrowheads="1"/>
          </p:cNvSpPr>
          <p:nvPr/>
        </p:nvSpPr>
        <p:spPr bwMode="auto">
          <a:xfrm>
            <a:off x="3486150" y="4686300"/>
            <a:ext cx="2171700" cy="342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eaLnBrk="1" hangingPunct="1">
              <a:buSzPct val="100000"/>
              <a:buFont typeface="Times New Roman" panose="02020603050405020304" pitchFamily="18" charset="0"/>
              <a:buNone/>
            </a:pPr>
            <a:endParaRPr lang="en-IN" altLang="en-US" sz="1350"/>
          </a:p>
        </p:txBody>
      </p:sp>
      <p:sp>
        <p:nvSpPr>
          <p:cNvPr id="20488" name="Line 8">
            <a:extLst>
              <a:ext uri="{FF2B5EF4-FFF2-40B4-BE49-F238E27FC236}">
                <a16:creationId xmlns:a16="http://schemas.microsoft.com/office/drawing/2014/main" id="{751E6B73-A03B-4ABF-BDAF-C4DDD2011350}"/>
              </a:ext>
            </a:extLst>
          </p:cNvPr>
          <p:cNvSpPr>
            <a:spLocks noChangeShapeType="1"/>
          </p:cNvSpPr>
          <p:nvPr/>
        </p:nvSpPr>
        <p:spPr bwMode="auto">
          <a:xfrm>
            <a:off x="1534716" y="3143250"/>
            <a:ext cx="5447109" cy="1191"/>
          </a:xfrm>
          <a:prstGeom prst="line">
            <a:avLst/>
          </a:prstGeom>
          <a:noFill/>
          <a:ln w="127080">
            <a:solidFill>
              <a:srgbClr val="66FF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IN" sz="1350"/>
          </a:p>
        </p:txBody>
      </p:sp>
      <p:sp>
        <p:nvSpPr>
          <p:cNvPr id="20489" name="Line 9">
            <a:extLst>
              <a:ext uri="{FF2B5EF4-FFF2-40B4-BE49-F238E27FC236}">
                <a16:creationId xmlns:a16="http://schemas.microsoft.com/office/drawing/2014/main" id="{C9FEEACD-58F6-41E0-A44C-24DA0D12D29B}"/>
              </a:ext>
            </a:extLst>
          </p:cNvPr>
          <p:cNvSpPr>
            <a:spLocks noChangeShapeType="1"/>
          </p:cNvSpPr>
          <p:nvPr/>
        </p:nvSpPr>
        <p:spPr bwMode="auto">
          <a:xfrm>
            <a:off x="4808935" y="2164556"/>
            <a:ext cx="1414463" cy="1191"/>
          </a:xfrm>
          <a:prstGeom prst="line">
            <a:avLst/>
          </a:prstGeom>
          <a:noFill/>
          <a:ln w="2556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IN" sz="1350"/>
          </a:p>
        </p:txBody>
      </p:sp>
      <p:sp>
        <p:nvSpPr>
          <p:cNvPr id="20490" name="Rectangle 10">
            <a:extLst>
              <a:ext uri="{FF2B5EF4-FFF2-40B4-BE49-F238E27FC236}">
                <a16:creationId xmlns:a16="http://schemas.microsoft.com/office/drawing/2014/main" id="{A8C623E2-5AE7-49C9-84E3-335DE7237C3D}"/>
              </a:ext>
            </a:extLst>
          </p:cNvPr>
          <p:cNvSpPr>
            <a:spLocks noChangeArrowheads="1"/>
          </p:cNvSpPr>
          <p:nvPr/>
        </p:nvSpPr>
        <p:spPr bwMode="auto">
          <a:xfrm>
            <a:off x="5407819" y="1728788"/>
            <a:ext cx="853406" cy="4151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67770" tIns="33210" rIns="67770" bIns="33210">
            <a:spAutoFit/>
          </a:bodyPr>
          <a:lstStyle>
            <a:lvl1pPr>
              <a:spcBef>
                <a:spcPts val="8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Times New Roman" panose="02020603050405020304" pitchFamily="18" charset="0"/>
                <a:ea typeface="WenQuanYi Micro Hei" charset="0"/>
                <a:cs typeface="WenQuanYi Micro Hei" charset="0"/>
              </a:defRPr>
            </a:lvl1pPr>
            <a:lvl2pPr>
              <a:spcBef>
                <a:spcPts val="7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Times New Roman" panose="02020603050405020304" pitchFamily="18" charset="0"/>
                <a:ea typeface="WenQuanYi Micro Hei" charset="0"/>
                <a:cs typeface="WenQuanYi Micro Hei" charset="0"/>
              </a:defRPr>
            </a:lvl2pPr>
            <a:lvl3pPr>
              <a:spcBef>
                <a:spcPts val="6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WenQuanYi Micro Hei" charset="0"/>
                <a:cs typeface="WenQuanYi Micro Hei" charset="0"/>
              </a:defRPr>
            </a:lvl3pPr>
            <a:lvl4pPr>
              <a:spcBef>
                <a:spcPts val="5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4pPr>
            <a:lvl5pPr>
              <a:spcBef>
                <a:spcPts val="5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5pPr>
            <a:lvl6pPr marL="25146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6pPr>
            <a:lvl7pPr marL="29718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7pPr>
            <a:lvl8pPr marL="34290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8pPr>
            <a:lvl9pPr marL="38862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9pPr>
          </a:lstStyle>
          <a:p>
            <a:pPr eaLnBrk="1" hangingPunct="1">
              <a:lnSpc>
                <a:spcPct val="75000"/>
              </a:lnSpc>
              <a:spcBef>
                <a:spcPct val="0"/>
              </a:spcBef>
            </a:pPr>
            <a:r>
              <a:rPr lang="en-US" altLang="en-US" sz="1500"/>
              <a:t>Pins not</a:t>
            </a:r>
          </a:p>
          <a:p>
            <a:pPr eaLnBrk="1" hangingPunct="1">
              <a:lnSpc>
                <a:spcPct val="75000"/>
              </a:lnSpc>
              <a:spcBef>
                <a:spcPct val="0"/>
              </a:spcBef>
            </a:pPr>
            <a:r>
              <a:rPr lang="en-US" altLang="en-US" sz="1500"/>
              <a:t>Assigned</a:t>
            </a:r>
          </a:p>
        </p:txBody>
      </p:sp>
      <p:sp>
        <p:nvSpPr>
          <p:cNvPr id="20491" name="Line 11">
            <a:extLst>
              <a:ext uri="{FF2B5EF4-FFF2-40B4-BE49-F238E27FC236}">
                <a16:creationId xmlns:a16="http://schemas.microsoft.com/office/drawing/2014/main" id="{191DE786-00E0-4549-BC8D-2EA07533AF5C}"/>
              </a:ext>
            </a:extLst>
          </p:cNvPr>
          <p:cNvSpPr>
            <a:spLocks noChangeShapeType="1"/>
          </p:cNvSpPr>
          <p:nvPr/>
        </p:nvSpPr>
        <p:spPr bwMode="auto">
          <a:xfrm>
            <a:off x="5308997" y="2682479"/>
            <a:ext cx="1294209" cy="1190"/>
          </a:xfrm>
          <a:prstGeom prst="line">
            <a:avLst/>
          </a:prstGeom>
          <a:noFill/>
          <a:ln w="2556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IN" sz="1350"/>
          </a:p>
        </p:txBody>
      </p:sp>
      <p:sp>
        <p:nvSpPr>
          <p:cNvPr id="20492" name="Rectangle 12">
            <a:extLst>
              <a:ext uri="{FF2B5EF4-FFF2-40B4-BE49-F238E27FC236}">
                <a16:creationId xmlns:a16="http://schemas.microsoft.com/office/drawing/2014/main" id="{D9B4EB47-5AA9-4880-ADFF-04C7FB7E689B}"/>
              </a:ext>
            </a:extLst>
          </p:cNvPr>
          <p:cNvSpPr>
            <a:spLocks noChangeArrowheads="1"/>
          </p:cNvSpPr>
          <p:nvPr/>
        </p:nvSpPr>
        <p:spPr bwMode="auto">
          <a:xfrm>
            <a:off x="5747147" y="2291954"/>
            <a:ext cx="882261" cy="4151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67770" tIns="33210" rIns="67770" bIns="33210">
            <a:spAutoFit/>
          </a:bodyPr>
          <a:lstStyle>
            <a:lvl1pPr>
              <a:spcBef>
                <a:spcPts val="8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Times New Roman" panose="02020603050405020304" pitchFamily="18" charset="0"/>
                <a:ea typeface="WenQuanYi Micro Hei" charset="0"/>
                <a:cs typeface="WenQuanYi Micro Hei" charset="0"/>
              </a:defRPr>
            </a:lvl1pPr>
            <a:lvl2pPr>
              <a:spcBef>
                <a:spcPts val="7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Times New Roman" panose="02020603050405020304" pitchFamily="18" charset="0"/>
                <a:ea typeface="WenQuanYi Micro Hei" charset="0"/>
                <a:cs typeface="WenQuanYi Micro Hei" charset="0"/>
              </a:defRPr>
            </a:lvl2pPr>
            <a:lvl3pPr>
              <a:spcBef>
                <a:spcPts val="6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WenQuanYi Micro Hei" charset="0"/>
                <a:cs typeface="WenQuanYi Micro Hei" charset="0"/>
              </a:defRPr>
            </a:lvl3pPr>
            <a:lvl4pPr>
              <a:spcBef>
                <a:spcPts val="5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4pPr>
            <a:lvl5pPr>
              <a:spcBef>
                <a:spcPts val="5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5pPr>
            <a:lvl6pPr marL="25146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6pPr>
            <a:lvl7pPr marL="29718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7pPr>
            <a:lvl8pPr marL="34290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8pPr>
            <a:lvl9pPr marL="38862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9pPr>
          </a:lstStyle>
          <a:p>
            <a:pPr eaLnBrk="1" hangingPunct="1">
              <a:lnSpc>
                <a:spcPct val="75000"/>
              </a:lnSpc>
              <a:spcBef>
                <a:spcPct val="0"/>
              </a:spcBef>
            </a:pPr>
            <a:r>
              <a:rPr lang="en-US" altLang="en-US" sz="1500"/>
              <a:t>Defective</a:t>
            </a:r>
          </a:p>
          <a:p>
            <a:pPr eaLnBrk="1" hangingPunct="1">
              <a:lnSpc>
                <a:spcPct val="75000"/>
              </a:lnSpc>
              <a:spcBef>
                <a:spcPct val="0"/>
              </a:spcBef>
            </a:pPr>
            <a:r>
              <a:rPr lang="en-US" altLang="en-US" sz="1500"/>
              <a:t>Pins</a:t>
            </a:r>
          </a:p>
        </p:txBody>
      </p:sp>
      <p:sp>
        <p:nvSpPr>
          <p:cNvPr id="20493" name="Line 13">
            <a:extLst>
              <a:ext uri="{FF2B5EF4-FFF2-40B4-BE49-F238E27FC236}">
                <a16:creationId xmlns:a16="http://schemas.microsoft.com/office/drawing/2014/main" id="{7C14296F-45FF-4684-9B03-A3FCF114851F}"/>
              </a:ext>
            </a:extLst>
          </p:cNvPr>
          <p:cNvSpPr>
            <a:spLocks noChangeShapeType="1"/>
          </p:cNvSpPr>
          <p:nvPr/>
        </p:nvSpPr>
        <p:spPr bwMode="auto">
          <a:xfrm>
            <a:off x="3561160" y="2396729"/>
            <a:ext cx="1396603" cy="1190"/>
          </a:xfrm>
          <a:prstGeom prst="line">
            <a:avLst/>
          </a:prstGeom>
          <a:noFill/>
          <a:ln w="2556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IN" sz="1350"/>
          </a:p>
        </p:txBody>
      </p:sp>
      <p:sp>
        <p:nvSpPr>
          <p:cNvPr id="20494" name="Rectangle 14">
            <a:extLst>
              <a:ext uri="{FF2B5EF4-FFF2-40B4-BE49-F238E27FC236}">
                <a16:creationId xmlns:a16="http://schemas.microsoft.com/office/drawing/2014/main" id="{5006B77F-7781-42BC-A2AC-BC9FFAB983C6}"/>
              </a:ext>
            </a:extLst>
          </p:cNvPr>
          <p:cNvSpPr>
            <a:spLocks noChangeArrowheads="1"/>
          </p:cNvSpPr>
          <p:nvPr/>
        </p:nvSpPr>
        <p:spPr bwMode="auto">
          <a:xfrm>
            <a:off x="3537347" y="2006204"/>
            <a:ext cx="882261" cy="4151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67770" tIns="33210" rIns="67770" bIns="33210">
            <a:spAutoFit/>
          </a:bodyPr>
          <a:lstStyle>
            <a:lvl1pPr>
              <a:spcBef>
                <a:spcPts val="8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Times New Roman" panose="02020603050405020304" pitchFamily="18" charset="0"/>
                <a:ea typeface="WenQuanYi Micro Hei" charset="0"/>
                <a:cs typeface="WenQuanYi Micro Hei" charset="0"/>
              </a:defRPr>
            </a:lvl1pPr>
            <a:lvl2pPr>
              <a:spcBef>
                <a:spcPts val="7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Times New Roman" panose="02020603050405020304" pitchFamily="18" charset="0"/>
                <a:ea typeface="WenQuanYi Micro Hei" charset="0"/>
                <a:cs typeface="WenQuanYi Micro Hei" charset="0"/>
              </a:defRPr>
            </a:lvl2pPr>
            <a:lvl3pPr>
              <a:spcBef>
                <a:spcPts val="6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WenQuanYi Micro Hei" charset="0"/>
                <a:cs typeface="WenQuanYi Micro Hei" charset="0"/>
              </a:defRPr>
            </a:lvl3pPr>
            <a:lvl4pPr>
              <a:spcBef>
                <a:spcPts val="5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4pPr>
            <a:lvl5pPr>
              <a:spcBef>
                <a:spcPts val="5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5pPr>
            <a:lvl6pPr marL="25146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6pPr>
            <a:lvl7pPr marL="29718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7pPr>
            <a:lvl8pPr marL="34290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8pPr>
            <a:lvl9pPr marL="38862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9pPr>
          </a:lstStyle>
          <a:p>
            <a:pPr eaLnBrk="1" hangingPunct="1">
              <a:lnSpc>
                <a:spcPct val="75000"/>
              </a:lnSpc>
              <a:spcBef>
                <a:spcPct val="0"/>
              </a:spcBef>
            </a:pPr>
            <a:r>
              <a:rPr lang="en-US" altLang="en-US" sz="1500"/>
              <a:t>Received</a:t>
            </a:r>
          </a:p>
          <a:p>
            <a:pPr eaLnBrk="1" hangingPunct="1">
              <a:lnSpc>
                <a:spcPct val="75000"/>
              </a:lnSpc>
              <a:spcBef>
                <a:spcPct val="0"/>
              </a:spcBef>
            </a:pPr>
            <a:r>
              <a:rPr lang="en-US" altLang="en-US" sz="1500"/>
              <a:t>Defective</a:t>
            </a:r>
          </a:p>
        </p:txBody>
      </p:sp>
      <p:sp>
        <p:nvSpPr>
          <p:cNvPr id="20495" name="Line 15">
            <a:extLst>
              <a:ext uri="{FF2B5EF4-FFF2-40B4-BE49-F238E27FC236}">
                <a16:creationId xmlns:a16="http://schemas.microsoft.com/office/drawing/2014/main" id="{B2DC59A9-8D92-42B1-92D3-F2C5AAB3D823}"/>
              </a:ext>
            </a:extLst>
          </p:cNvPr>
          <p:cNvSpPr>
            <a:spLocks noChangeShapeType="1"/>
          </p:cNvSpPr>
          <p:nvPr/>
        </p:nvSpPr>
        <p:spPr bwMode="auto">
          <a:xfrm>
            <a:off x="3927872" y="2880123"/>
            <a:ext cx="1537097" cy="1190"/>
          </a:xfrm>
          <a:prstGeom prst="line">
            <a:avLst/>
          </a:prstGeom>
          <a:noFill/>
          <a:ln w="2556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IN" sz="1350"/>
          </a:p>
        </p:txBody>
      </p:sp>
      <p:sp>
        <p:nvSpPr>
          <p:cNvPr id="20496" name="Rectangle 16">
            <a:extLst>
              <a:ext uri="{FF2B5EF4-FFF2-40B4-BE49-F238E27FC236}">
                <a16:creationId xmlns:a16="http://schemas.microsoft.com/office/drawing/2014/main" id="{CA12188A-7BC1-4C62-B18D-B7DEEC15137C}"/>
              </a:ext>
            </a:extLst>
          </p:cNvPr>
          <p:cNvSpPr>
            <a:spLocks noChangeArrowheads="1"/>
          </p:cNvSpPr>
          <p:nvPr/>
        </p:nvSpPr>
        <p:spPr bwMode="auto">
          <a:xfrm>
            <a:off x="3924300" y="2452688"/>
            <a:ext cx="888673" cy="4151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67770" tIns="33210" rIns="67770" bIns="33210">
            <a:spAutoFit/>
          </a:bodyPr>
          <a:lstStyle>
            <a:lvl1pPr>
              <a:spcBef>
                <a:spcPts val="8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Times New Roman" panose="02020603050405020304" pitchFamily="18" charset="0"/>
                <a:ea typeface="WenQuanYi Micro Hei" charset="0"/>
                <a:cs typeface="WenQuanYi Micro Hei" charset="0"/>
              </a:defRPr>
            </a:lvl1pPr>
            <a:lvl2pPr>
              <a:spcBef>
                <a:spcPts val="7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Times New Roman" panose="02020603050405020304" pitchFamily="18" charset="0"/>
                <a:ea typeface="WenQuanYi Micro Hei" charset="0"/>
                <a:cs typeface="WenQuanYi Micro Hei" charset="0"/>
              </a:defRPr>
            </a:lvl2pPr>
            <a:lvl3pPr>
              <a:spcBef>
                <a:spcPts val="6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WenQuanYi Micro Hei" charset="0"/>
                <a:cs typeface="WenQuanYi Micro Hei" charset="0"/>
              </a:defRPr>
            </a:lvl3pPr>
            <a:lvl4pPr>
              <a:spcBef>
                <a:spcPts val="5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4pPr>
            <a:lvl5pPr>
              <a:spcBef>
                <a:spcPts val="5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5pPr>
            <a:lvl6pPr marL="25146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6pPr>
            <a:lvl7pPr marL="29718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7pPr>
            <a:lvl8pPr marL="34290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8pPr>
            <a:lvl9pPr marL="38862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9pPr>
          </a:lstStyle>
          <a:p>
            <a:pPr eaLnBrk="1" hangingPunct="1">
              <a:lnSpc>
                <a:spcPct val="75000"/>
              </a:lnSpc>
              <a:spcBef>
                <a:spcPct val="0"/>
              </a:spcBef>
            </a:pPr>
            <a:r>
              <a:rPr lang="en-US" altLang="en-US" sz="1500"/>
              <a:t>Damaged</a:t>
            </a:r>
          </a:p>
          <a:p>
            <a:pPr eaLnBrk="1" hangingPunct="1">
              <a:lnSpc>
                <a:spcPct val="75000"/>
              </a:lnSpc>
              <a:spcBef>
                <a:spcPct val="0"/>
              </a:spcBef>
            </a:pPr>
            <a:r>
              <a:rPr lang="en-US" altLang="en-US" sz="1500"/>
              <a:t>in storage</a:t>
            </a:r>
          </a:p>
        </p:txBody>
      </p:sp>
      <p:sp>
        <p:nvSpPr>
          <p:cNvPr id="20497" name="Line 17">
            <a:extLst>
              <a:ext uri="{FF2B5EF4-FFF2-40B4-BE49-F238E27FC236}">
                <a16:creationId xmlns:a16="http://schemas.microsoft.com/office/drawing/2014/main" id="{44525DD5-29F2-407E-875B-56BB6906FACF}"/>
              </a:ext>
            </a:extLst>
          </p:cNvPr>
          <p:cNvSpPr>
            <a:spLocks noChangeShapeType="1"/>
          </p:cNvSpPr>
          <p:nvPr/>
        </p:nvSpPr>
        <p:spPr bwMode="auto">
          <a:xfrm>
            <a:off x="1496617" y="3943350"/>
            <a:ext cx="1478756" cy="1191"/>
          </a:xfrm>
          <a:prstGeom prst="line">
            <a:avLst/>
          </a:prstGeom>
          <a:noFill/>
          <a:ln w="2556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IN" sz="1350"/>
          </a:p>
        </p:txBody>
      </p:sp>
      <p:sp>
        <p:nvSpPr>
          <p:cNvPr id="20498" name="Rectangle 18">
            <a:extLst>
              <a:ext uri="{FF2B5EF4-FFF2-40B4-BE49-F238E27FC236}">
                <a16:creationId xmlns:a16="http://schemas.microsoft.com/office/drawing/2014/main" id="{E8DA067B-1D13-404E-83BE-7C91C20F8973}"/>
              </a:ext>
            </a:extLst>
          </p:cNvPr>
          <p:cNvSpPr>
            <a:spLocks noChangeArrowheads="1"/>
          </p:cNvSpPr>
          <p:nvPr/>
        </p:nvSpPr>
        <p:spPr bwMode="auto">
          <a:xfrm>
            <a:off x="1322785" y="3687366"/>
            <a:ext cx="1271790" cy="29790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67770" tIns="33210" rIns="67770" bIns="33210">
            <a:spAutoFit/>
          </a:bodyPr>
          <a:lstStyle>
            <a:lvl1pPr>
              <a:spcBef>
                <a:spcPts val="8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Times New Roman" panose="02020603050405020304" pitchFamily="18" charset="0"/>
                <a:ea typeface="WenQuanYi Micro Hei" charset="0"/>
                <a:cs typeface="WenQuanYi Micro Hei" charset="0"/>
              </a:defRPr>
            </a:lvl1pPr>
            <a:lvl2pPr>
              <a:spcBef>
                <a:spcPts val="7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Times New Roman" panose="02020603050405020304" pitchFamily="18" charset="0"/>
                <a:ea typeface="WenQuanYi Micro Hei" charset="0"/>
                <a:cs typeface="WenQuanYi Micro Hei" charset="0"/>
              </a:defRPr>
            </a:lvl2pPr>
            <a:lvl3pPr>
              <a:spcBef>
                <a:spcPts val="6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WenQuanYi Micro Hei" charset="0"/>
                <a:cs typeface="WenQuanYi Micro Hei" charset="0"/>
              </a:defRPr>
            </a:lvl3pPr>
            <a:lvl4pPr>
              <a:spcBef>
                <a:spcPts val="5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4pPr>
            <a:lvl5pPr>
              <a:spcBef>
                <a:spcPts val="5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5pPr>
            <a:lvl6pPr marL="25146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6pPr>
            <a:lvl7pPr marL="29718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7pPr>
            <a:lvl8pPr marL="34290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8pPr>
            <a:lvl9pPr marL="38862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9pPr>
          </a:lstStyle>
          <a:p>
            <a:pPr eaLnBrk="1" hangingPunct="1">
              <a:spcBef>
                <a:spcPct val="0"/>
              </a:spcBef>
            </a:pPr>
            <a:r>
              <a:rPr lang="en-US" altLang="en-US" sz="1500"/>
              <a:t>   Maintenance</a:t>
            </a:r>
          </a:p>
        </p:txBody>
      </p:sp>
      <p:sp>
        <p:nvSpPr>
          <p:cNvPr id="20499" name="Rectangle 19">
            <a:extLst>
              <a:ext uri="{FF2B5EF4-FFF2-40B4-BE49-F238E27FC236}">
                <a16:creationId xmlns:a16="http://schemas.microsoft.com/office/drawing/2014/main" id="{CDD2BE8A-30E9-4712-9469-D3775038F76E}"/>
              </a:ext>
            </a:extLst>
          </p:cNvPr>
          <p:cNvSpPr>
            <a:spLocks noChangeArrowheads="1"/>
          </p:cNvSpPr>
          <p:nvPr/>
        </p:nvSpPr>
        <p:spPr bwMode="auto">
          <a:xfrm>
            <a:off x="2027635" y="4356498"/>
            <a:ext cx="1056987" cy="297901"/>
          </a:xfrm>
          <a:prstGeom prst="rect">
            <a:avLst/>
          </a:prstGeom>
          <a:solidFill>
            <a:srgbClr val="00CC99"/>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67770" tIns="33210" rIns="67770" bIns="33210">
            <a:spAutoFit/>
          </a:bodyPr>
          <a:lstStyle>
            <a:lvl1pPr>
              <a:spcBef>
                <a:spcPts val="8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Times New Roman" panose="02020603050405020304" pitchFamily="18" charset="0"/>
                <a:ea typeface="WenQuanYi Micro Hei" charset="0"/>
                <a:cs typeface="WenQuanYi Micro Hei" charset="0"/>
              </a:defRPr>
            </a:lvl1pPr>
            <a:lvl2pPr>
              <a:spcBef>
                <a:spcPts val="7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Times New Roman" panose="02020603050405020304" pitchFamily="18" charset="0"/>
                <a:ea typeface="WenQuanYi Micro Hei" charset="0"/>
                <a:cs typeface="WenQuanYi Micro Hei" charset="0"/>
              </a:defRPr>
            </a:lvl2pPr>
            <a:lvl3pPr>
              <a:spcBef>
                <a:spcPts val="6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WenQuanYi Micro Hei" charset="0"/>
                <a:cs typeface="WenQuanYi Micro Hei" charset="0"/>
              </a:defRPr>
            </a:lvl3pPr>
            <a:lvl4pPr>
              <a:spcBef>
                <a:spcPts val="5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4pPr>
            <a:lvl5pPr>
              <a:spcBef>
                <a:spcPts val="5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5pPr>
            <a:lvl6pPr marL="25146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6pPr>
            <a:lvl7pPr marL="29718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7pPr>
            <a:lvl8pPr marL="34290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8pPr>
            <a:lvl9pPr marL="38862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9pPr>
          </a:lstStyle>
          <a:p>
            <a:pPr eaLnBrk="1" hangingPunct="1">
              <a:spcBef>
                <a:spcPct val="0"/>
              </a:spcBef>
            </a:pPr>
            <a:r>
              <a:rPr lang="en-US" altLang="en-US" sz="1500" b="1">
                <a:solidFill>
                  <a:srgbClr val="FFFFFF"/>
                </a:solidFill>
              </a:rPr>
              <a:t>Equipment</a:t>
            </a:r>
          </a:p>
        </p:txBody>
      </p:sp>
      <p:sp>
        <p:nvSpPr>
          <p:cNvPr id="20500" name="Rectangle 20">
            <a:extLst>
              <a:ext uri="{FF2B5EF4-FFF2-40B4-BE49-F238E27FC236}">
                <a16:creationId xmlns:a16="http://schemas.microsoft.com/office/drawing/2014/main" id="{664E1D7C-6012-4C83-9880-AF4C59696432}"/>
              </a:ext>
            </a:extLst>
          </p:cNvPr>
          <p:cNvSpPr>
            <a:spLocks noChangeArrowheads="1"/>
          </p:cNvSpPr>
          <p:nvPr/>
        </p:nvSpPr>
        <p:spPr bwMode="auto">
          <a:xfrm>
            <a:off x="4511278" y="4356498"/>
            <a:ext cx="1023325" cy="297901"/>
          </a:xfrm>
          <a:prstGeom prst="rect">
            <a:avLst/>
          </a:prstGeom>
          <a:solidFill>
            <a:srgbClr val="00CC99"/>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67770" tIns="33210" rIns="67770" bIns="33210">
            <a:spAutoFit/>
          </a:bodyPr>
          <a:lstStyle>
            <a:lvl1pPr>
              <a:spcBef>
                <a:spcPts val="8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Times New Roman" panose="02020603050405020304" pitchFamily="18" charset="0"/>
                <a:ea typeface="WenQuanYi Micro Hei" charset="0"/>
                <a:cs typeface="WenQuanYi Micro Hei" charset="0"/>
              </a:defRPr>
            </a:lvl1pPr>
            <a:lvl2pPr>
              <a:spcBef>
                <a:spcPts val="7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Times New Roman" panose="02020603050405020304" pitchFamily="18" charset="0"/>
                <a:ea typeface="WenQuanYi Micro Hei" charset="0"/>
                <a:cs typeface="WenQuanYi Micro Hei" charset="0"/>
              </a:defRPr>
            </a:lvl2pPr>
            <a:lvl3pPr>
              <a:spcBef>
                <a:spcPts val="6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WenQuanYi Micro Hei" charset="0"/>
                <a:cs typeface="WenQuanYi Micro Hei" charset="0"/>
              </a:defRPr>
            </a:lvl3pPr>
            <a:lvl4pPr>
              <a:spcBef>
                <a:spcPts val="5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4pPr>
            <a:lvl5pPr>
              <a:spcBef>
                <a:spcPts val="5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5pPr>
            <a:lvl6pPr marL="25146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6pPr>
            <a:lvl7pPr marL="29718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7pPr>
            <a:lvl8pPr marL="34290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8pPr>
            <a:lvl9pPr marL="38862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9pPr>
          </a:lstStyle>
          <a:p>
            <a:pPr eaLnBrk="1" hangingPunct="1">
              <a:spcBef>
                <a:spcPct val="0"/>
              </a:spcBef>
            </a:pPr>
            <a:r>
              <a:rPr lang="en-US" altLang="en-US" sz="1500" b="1">
                <a:solidFill>
                  <a:srgbClr val="FFFFFF"/>
                </a:solidFill>
              </a:rPr>
              <a:t>Employees</a:t>
            </a:r>
          </a:p>
        </p:txBody>
      </p:sp>
      <p:sp>
        <p:nvSpPr>
          <p:cNvPr id="20501" name="Line 21">
            <a:extLst>
              <a:ext uri="{FF2B5EF4-FFF2-40B4-BE49-F238E27FC236}">
                <a16:creationId xmlns:a16="http://schemas.microsoft.com/office/drawing/2014/main" id="{7973BD1A-21B6-4095-8745-ECC1EE794499}"/>
              </a:ext>
            </a:extLst>
          </p:cNvPr>
          <p:cNvSpPr>
            <a:spLocks noChangeShapeType="1"/>
          </p:cNvSpPr>
          <p:nvPr/>
        </p:nvSpPr>
        <p:spPr bwMode="auto">
          <a:xfrm>
            <a:off x="5566172" y="3799285"/>
            <a:ext cx="1457325" cy="1190"/>
          </a:xfrm>
          <a:prstGeom prst="line">
            <a:avLst/>
          </a:prstGeom>
          <a:noFill/>
          <a:ln w="2556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IN" sz="1350"/>
          </a:p>
        </p:txBody>
      </p:sp>
      <p:sp>
        <p:nvSpPr>
          <p:cNvPr id="20502" name="Rectangle 22">
            <a:extLst>
              <a:ext uri="{FF2B5EF4-FFF2-40B4-BE49-F238E27FC236}">
                <a16:creationId xmlns:a16="http://schemas.microsoft.com/office/drawing/2014/main" id="{C4399634-876C-43B8-8A75-75C7F8F60D23}"/>
              </a:ext>
            </a:extLst>
          </p:cNvPr>
          <p:cNvSpPr>
            <a:spLocks noChangeArrowheads="1"/>
          </p:cNvSpPr>
          <p:nvPr/>
        </p:nvSpPr>
        <p:spPr bwMode="auto">
          <a:xfrm>
            <a:off x="5951935" y="3426619"/>
            <a:ext cx="1135535" cy="39491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67770" tIns="33210" rIns="67770" bIns="33210">
            <a:spAutoFit/>
          </a:bodyPr>
          <a:lstStyle>
            <a:lvl1pPr>
              <a:spcBef>
                <a:spcPts val="8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Times New Roman" panose="02020603050405020304" pitchFamily="18" charset="0"/>
                <a:ea typeface="WenQuanYi Micro Hei" charset="0"/>
                <a:cs typeface="WenQuanYi Micro Hei" charset="0"/>
              </a:defRPr>
            </a:lvl1pPr>
            <a:lvl2pPr>
              <a:spcBef>
                <a:spcPts val="7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Times New Roman" panose="02020603050405020304" pitchFamily="18" charset="0"/>
                <a:ea typeface="WenQuanYi Micro Hei" charset="0"/>
                <a:cs typeface="WenQuanYi Micro Hei" charset="0"/>
              </a:defRPr>
            </a:lvl2pPr>
            <a:lvl3pPr>
              <a:spcBef>
                <a:spcPts val="6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WenQuanYi Micro Hei" charset="0"/>
                <a:cs typeface="WenQuanYi Micro Hei" charset="0"/>
              </a:defRPr>
            </a:lvl3pPr>
            <a:lvl4pPr>
              <a:spcBef>
                <a:spcPts val="5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4pPr>
            <a:lvl5pPr>
              <a:spcBef>
                <a:spcPts val="5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5pPr>
            <a:lvl6pPr marL="25146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6pPr>
            <a:lvl7pPr marL="29718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7pPr>
            <a:lvl8pPr marL="34290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8pPr>
            <a:lvl9pPr marL="38862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9pPr>
          </a:lstStyle>
          <a:p>
            <a:pPr eaLnBrk="1" hangingPunct="1">
              <a:lnSpc>
                <a:spcPct val="70000"/>
              </a:lnSpc>
              <a:spcBef>
                <a:spcPct val="0"/>
              </a:spcBef>
            </a:pPr>
            <a:r>
              <a:rPr lang="en-US" altLang="en-US" sz="1500"/>
              <a:t>Procedures</a:t>
            </a:r>
          </a:p>
          <a:p>
            <a:pPr eaLnBrk="1" hangingPunct="1">
              <a:lnSpc>
                <a:spcPct val="70000"/>
              </a:lnSpc>
              <a:spcBef>
                <a:spcPct val="0"/>
              </a:spcBef>
            </a:pPr>
            <a:r>
              <a:rPr lang="en-US" altLang="en-US" sz="1500"/>
              <a:t>and Methods</a:t>
            </a:r>
          </a:p>
        </p:txBody>
      </p:sp>
      <p:sp>
        <p:nvSpPr>
          <p:cNvPr id="20503" name="Line 23">
            <a:extLst>
              <a:ext uri="{FF2B5EF4-FFF2-40B4-BE49-F238E27FC236}">
                <a16:creationId xmlns:a16="http://schemas.microsoft.com/office/drawing/2014/main" id="{D0ADC7EC-D782-4EF4-9696-3F6A25508713}"/>
              </a:ext>
            </a:extLst>
          </p:cNvPr>
          <p:cNvSpPr>
            <a:spLocks noChangeShapeType="1"/>
          </p:cNvSpPr>
          <p:nvPr/>
        </p:nvSpPr>
        <p:spPr bwMode="auto">
          <a:xfrm>
            <a:off x="5176838" y="4199335"/>
            <a:ext cx="1572816" cy="1190"/>
          </a:xfrm>
          <a:prstGeom prst="line">
            <a:avLst/>
          </a:prstGeom>
          <a:noFill/>
          <a:ln w="2556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IN" sz="1350"/>
          </a:p>
        </p:txBody>
      </p:sp>
      <p:sp>
        <p:nvSpPr>
          <p:cNvPr id="20504" name="Rectangle 24">
            <a:extLst>
              <a:ext uri="{FF2B5EF4-FFF2-40B4-BE49-F238E27FC236}">
                <a16:creationId xmlns:a16="http://schemas.microsoft.com/office/drawing/2014/main" id="{B2F1EAF5-03C7-43D3-9130-2D3D336EB2DE}"/>
              </a:ext>
            </a:extLst>
          </p:cNvPr>
          <p:cNvSpPr>
            <a:spLocks noChangeArrowheads="1"/>
          </p:cNvSpPr>
          <p:nvPr/>
        </p:nvSpPr>
        <p:spPr bwMode="auto">
          <a:xfrm>
            <a:off x="5985272" y="3920729"/>
            <a:ext cx="790569" cy="29790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67770" tIns="33210" rIns="67770" bIns="33210">
            <a:spAutoFit/>
          </a:bodyPr>
          <a:lstStyle>
            <a:lvl1pPr>
              <a:spcBef>
                <a:spcPts val="8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Times New Roman" panose="02020603050405020304" pitchFamily="18" charset="0"/>
                <a:ea typeface="WenQuanYi Micro Hei" charset="0"/>
                <a:cs typeface="WenQuanYi Micro Hei" charset="0"/>
              </a:defRPr>
            </a:lvl1pPr>
            <a:lvl2pPr>
              <a:spcBef>
                <a:spcPts val="7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Times New Roman" panose="02020603050405020304" pitchFamily="18" charset="0"/>
                <a:ea typeface="WenQuanYi Micro Hei" charset="0"/>
                <a:cs typeface="WenQuanYi Micro Hei" charset="0"/>
              </a:defRPr>
            </a:lvl2pPr>
            <a:lvl3pPr>
              <a:spcBef>
                <a:spcPts val="6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WenQuanYi Micro Hei" charset="0"/>
                <a:cs typeface="WenQuanYi Micro Hei" charset="0"/>
              </a:defRPr>
            </a:lvl3pPr>
            <a:lvl4pPr>
              <a:spcBef>
                <a:spcPts val="5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4pPr>
            <a:lvl5pPr>
              <a:spcBef>
                <a:spcPts val="5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5pPr>
            <a:lvl6pPr marL="25146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6pPr>
            <a:lvl7pPr marL="29718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7pPr>
            <a:lvl8pPr marL="34290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8pPr>
            <a:lvl9pPr marL="38862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9pPr>
          </a:lstStyle>
          <a:p>
            <a:pPr eaLnBrk="1" hangingPunct="1">
              <a:spcBef>
                <a:spcPct val="0"/>
              </a:spcBef>
            </a:pPr>
            <a:r>
              <a:rPr lang="en-US" altLang="en-US" sz="1500"/>
              <a:t>Training</a:t>
            </a:r>
          </a:p>
        </p:txBody>
      </p:sp>
      <p:sp>
        <p:nvSpPr>
          <p:cNvPr id="20505" name="Line 25">
            <a:extLst>
              <a:ext uri="{FF2B5EF4-FFF2-40B4-BE49-F238E27FC236}">
                <a16:creationId xmlns:a16="http://schemas.microsoft.com/office/drawing/2014/main" id="{FC8AE036-F3B1-4329-97B8-7AD440C4A12B}"/>
              </a:ext>
            </a:extLst>
          </p:cNvPr>
          <p:cNvSpPr>
            <a:spLocks noChangeShapeType="1"/>
          </p:cNvSpPr>
          <p:nvPr/>
        </p:nvSpPr>
        <p:spPr bwMode="auto">
          <a:xfrm>
            <a:off x="4533901" y="3981450"/>
            <a:ext cx="775097" cy="1191"/>
          </a:xfrm>
          <a:prstGeom prst="line">
            <a:avLst/>
          </a:prstGeom>
          <a:noFill/>
          <a:ln w="2556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IN" sz="1350"/>
          </a:p>
        </p:txBody>
      </p:sp>
      <p:sp>
        <p:nvSpPr>
          <p:cNvPr id="20506" name="Rectangle 26">
            <a:extLst>
              <a:ext uri="{FF2B5EF4-FFF2-40B4-BE49-F238E27FC236}">
                <a16:creationId xmlns:a16="http://schemas.microsoft.com/office/drawing/2014/main" id="{0756FDE3-DB67-4141-B41C-83CC41496526}"/>
              </a:ext>
            </a:extLst>
          </p:cNvPr>
          <p:cNvSpPr>
            <a:spLocks noChangeArrowheads="1"/>
          </p:cNvSpPr>
          <p:nvPr/>
        </p:nvSpPr>
        <p:spPr bwMode="auto">
          <a:xfrm>
            <a:off x="4506516" y="3702844"/>
            <a:ext cx="606544" cy="29790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67770" tIns="33210" rIns="67770" bIns="33210">
            <a:spAutoFit/>
          </a:bodyPr>
          <a:lstStyle>
            <a:lvl1pPr>
              <a:spcBef>
                <a:spcPts val="8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Times New Roman" panose="02020603050405020304" pitchFamily="18" charset="0"/>
                <a:ea typeface="WenQuanYi Micro Hei" charset="0"/>
                <a:cs typeface="WenQuanYi Micro Hei" charset="0"/>
              </a:defRPr>
            </a:lvl1pPr>
            <a:lvl2pPr>
              <a:spcBef>
                <a:spcPts val="7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Times New Roman" panose="02020603050405020304" pitchFamily="18" charset="0"/>
                <a:ea typeface="WenQuanYi Micro Hei" charset="0"/>
                <a:cs typeface="WenQuanYi Micro Hei" charset="0"/>
              </a:defRPr>
            </a:lvl2pPr>
            <a:lvl3pPr>
              <a:spcBef>
                <a:spcPts val="6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WenQuanYi Micro Hei" charset="0"/>
                <a:cs typeface="WenQuanYi Micro Hei" charset="0"/>
              </a:defRPr>
            </a:lvl3pPr>
            <a:lvl4pPr>
              <a:spcBef>
                <a:spcPts val="5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4pPr>
            <a:lvl5pPr>
              <a:spcBef>
                <a:spcPts val="5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5pPr>
            <a:lvl6pPr marL="25146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6pPr>
            <a:lvl7pPr marL="29718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7pPr>
            <a:lvl8pPr marL="34290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8pPr>
            <a:lvl9pPr marL="38862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9pPr>
          </a:lstStyle>
          <a:p>
            <a:pPr eaLnBrk="1" hangingPunct="1">
              <a:spcBef>
                <a:spcPct val="0"/>
              </a:spcBef>
            </a:pPr>
            <a:r>
              <a:rPr lang="en-US" altLang="en-US" sz="1500"/>
              <a:t>Speed</a:t>
            </a:r>
          </a:p>
        </p:txBody>
      </p:sp>
      <p:sp>
        <p:nvSpPr>
          <p:cNvPr id="20507" name="Line 27">
            <a:extLst>
              <a:ext uri="{FF2B5EF4-FFF2-40B4-BE49-F238E27FC236}">
                <a16:creationId xmlns:a16="http://schemas.microsoft.com/office/drawing/2014/main" id="{F7001F06-F4A0-44B5-B549-A24275B23F9F}"/>
              </a:ext>
            </a:extLst>
          </p:cNvPr>
          <p:cNvSpPr>
            <a:spLocks noChangeShapeType="1"/>
          </p:cNvSpPr>
          <p:nvPr/>
        </p:nvSpPr>
        <p:spPr bwMode="auto">
          <a:xfrm>
            <a:off x="3268267" y="3657600"/>
            <a:ext cx="1202531" cy="1191"/>
          </a:xfrm>
          <a:prstGeom prst="line">
            <a:avLst/>
          </a:prstGeom>
          <a:noFill/>
          <a:ln w="2556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IN" sz="1350"/>
          </a:p>
        </p:txBody>
      </p:sp>
      <p:sp>
        <p:nvSpPr>
          <p:cNvPr id="20508" name="Rectangle 28">
            <a:extLst>
              <a:ext uri="{FF2B5EF4-FFF2-40B4-BE49-F238E27FC236}">
                <a16:creationId xmlns:a16="http://schemas.microsoft.com/office/drawing/2014/main" id="{C70FE478-D80D-4E60-9AE9-9F42A99799D6}"/>
              </a:ext>
            </a:extLst>
          </p:cNvPr>
          <p:cNvSpPr>
            <a:spLocks noChangeArrowheads="1"/>
          </p:cNvSpPr>
          <p:nvPr/>
        </p:nvSpPr>
        <p:spPr bwMode="auto">
          <a:xfrm>
            <a:off x="3605213" y="3402807"/>
            <a:ext cx="904703" cy="29790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67770" tIns="33210" rIns="67770" bIns="33210">
            <a:spAutoFit/>
          </a:bodyPr>
          <a:lstStyle>
            <a:lvl1pPr>
              <a:spcBef>
                <a:spcPts val="8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Times New Roman" panose="02020603050405020304" pitchFamily="18" charset="0"/>
                <a:ea typeface="WenQuanYi Micro Hei" charset="0"/>
                <a:cs typeface="WenQuanYi Micro Hei" charset="0"/>
              </a:defRPr>
            </a:lvl1pPr>
            <a:lvl2pPr>
              <a:spcBef>
                <a:spcPts val="7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Times New Roman" panose="02020603050405020304" pitchFamily="18" charset="0"/>
                <a:ea typeface="WenQuanYi Micro Hei" charset="0"/>
                <a:cs typeface="WenQuanYi Micro Hei" charset="0"/>
              </a:defRPr>
            </a:lvl2pPr>
            <a:lvl3pPr>
              <a:spcBef>
                <a:spcPts val="6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WenQuanYi Micro Hei" charset="0"/>
                <a:cs typeface="WenQuanYi Micro Hei" charset="0"/>
              </a:defRPr>
            </a:lvl3pPr>
            <a:lvl4pPr>
              <a:spcBef>
                <a:spcPts val="5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4pPr>
            <a:lvl5pPr>
              <a:spcBef>
                <a:spcPts val="5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5pPr>
            <a:lvl6pPr marL="25146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6pPr>
            <a:lvl7pPr marL="29718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7pPr>
            <a:lvl8pPr marL="34290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8pPr>
            <a:lvl9pPr marL="38862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9pPr>
          </a:lstStyle>
          <a:p>
            <a:pPr eaLnBrk="1" hangingPunct="1">
              <a:spcBef>
                <a:spcPct val="0"/>
              </a:spcBef>
            </a:pPr>
            <a:r>
              <a:rPr lang="en-US" altLang="en-US" sz="1500"/>
              <a:t>Condition</a:t>
            </a:r>
          </a:p>
        </p:txBody>
      </p:sp>
      <p:sp>
        <p:nvSpPr>
          <p:cNvPr id="20509" name="Line 29">
            <a:extLst>
              <a:ext uri="{FF2B5EF4-FFF2-40B4-BE49-F238E27FC236}">
                <a16:creationId xmlns:a16="http://schemas.microsoft.com/office/drawing/2014/main" id="{6208FA3F-3F82-4DEB-9D11-CB0EB8A285A6}"/>
              </a:ext>
            </a:extLst>
          </p:cNvPr>
          <p:cNvSpPr>
            <a:spLocks noChangeShapeType="1"/>
          </p:cNvSpPr>
          <p:nvPr/>
        </p:nvSpPr>
        <p:spPr bwMode="auto">
          <a:xfrm>
            <a:off x="1679972" y="2597944"/>
            <a:ext cx="1541859" cy="1191"/>
          </a:xfrm>
          <a:prstGeom prst="line">
            <a:avLst/>
          </a:prstGeom>
          <a:noFill/>
          <a:ln w="2556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IN" sz="1350"/>
          </a:p>
        </p:txBody>
      </p:sp>
      <p:sp>
        <p:nvSpPr>
          <p:cNvPr id="20510" name="Rectangle 30">
            <a:extLst>
              <a:ext uri="{FF2B5EF4-FFF2-40B4-BE49-F238E27FC236}">
                <a16:creationId xmlns:a16="http://schemas.microsoft.com/office/drawing/2014/main" id="{49A88C60-DC2F-475F-939A-425187FEEBE6}"/>
              </a:ext>
            </a:extLst>
          </p:cNvPr>
          <p:cNvSpPr>
            <a:spLocks noChangeArrowheads="1"/>
          </p:cNvSpPr>
          <p:nvPr/>
        </p:nvSpPr>
        <p:spPr bwMode="auto">
          <a:xfrm>
            <a:off x="1645444" y="2199085"/>
            <a:ext cx="1191640" cy="4151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67770" tIns="33210" rIns="67770" bIns="33210">
            <a:spAutoFit/>
          </a:bodyPr>
          <a:lstStyle>
            <a:lvl1pPr>
              <a:spcBef>
                <a:spcPts val="8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Times New Roman" panose="02020603050405020304" pitchFamily="18" charset="0"/>
                <a:ea typeface="WenQuanYi Micro Hei" charset="0"/>
                <a:cs typeface="WenQuanYi Micro Hei" charset="0"/>
              </a:defRPr>
            </a:lvl1pPr>
            <a:lvl2pPr>
              <a:spcBef>
                <a:spcPts val="7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Times New Roman" panose="02020603050405020304" pitchFamily="18" charset="0"/>
                <a:ea typeface="WenQuanYi Micro Hei" charset="0"/>
                <a:cs typeface="WenQuanYi Micro Hei" charset="0"/>
              </a:defRPr>
            </a:lvl2pPr>
            <a:lvl3pPr>
              <a:spcBef>
                <a:spcPts val="6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WenQuanYi Micro Hei" charset="0"/>
                <a:cs typeface="WenQuanYi Micro Hei" charset="0"/>
              </a:defRPr>
            </a:lvl3pPr>
            <a:lvl4pPr>
              <a:spcBef>
                <a:spcPts val="5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4pPr>
            <a:lvl5pPr>
              <a:spcBef>
                <a:spcPts val="5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5pPr>
            <a:lvl6pPr marL="25146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6pPr>
            <a:lvl7pPr marL="29718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7pPr>
            <a:lvl8pPr marL="34290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8pPr>
            <a:lvl9pPr marL="38862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9pPr>
          </a:lstStyle>
          <a:p>
            <a:pPr eaLnBrk="1" hangingPunct="1">
              <a:lnSpc>
                <a:spcPct val="75000"/>
              </a:lnSpc>
              <a:spcBef>
                <a:spcPct val="0"/>
              </a:spcBef>
            </a:pPr>
            <a:r>
              <a:rPr lang="en-US" altLang="en-US" sz="1500"/>
              <a:t>Classification</a:t>
            </a:r>
          </a:p>
          <a:p>
            <a:pPr eaLnBrk="1" hangingPunct="1">
              <a:lnSpc>
                <a:spcPct val="75000"/>
              </a:lnSpc>
              <a:spcBef>
                <a:spcPct val="0"/>
              </a:spcBef>
            </a:pPr>
            <a:r>
              <a:rPr lang="en-US" altLang="en-US" sz="1500"/>
              <a:t>Error</a:t>
            </a:r>
          </a:p>
        </p:txBody>
      </p:sp>
      <p:sp>
        <p:nvSpPr>
          <p:cNvPr id="20511" name="Rectangle 31">
            <a:extLst>
              <a:ext uri="{FF2B5EF4-FFF2-40B4-BE49-F238E27FC236}">
                <a16:creationId xmlns:a16="http://schemas.microsoft.com/office/drawing/2014/main" id="{D6A6BD59-06ED-4691-AE97-53DB10D4EFE0}"/>
              </a:ext>
            </a:extLst>
          </p:cNvPr>
          <p:cNvSpPr>
            <a:spLocks noChangeArrowheads="1"/>
          </p:cNvSpPr>
          <p:nvPr/>
        </p:nvSpPr>
        <p:spPr bwMode="auto">
          <a:xfrm>
            <a:off x="2243138" y="1603773"/>
            <a:ext cx="2902044" cy="297901"/>
          </a:xfrm>
          <a:prstGeom prst="rect">
            <a:avLst/>
          </a:prstGeom>
          <a:solidFill>
            <a:srgbClr val="00CC99"/>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67770" tIns="33210" rIns="67770" bIns="33210">
            <a:spAutoFit/>
          </a:bodyPr>
          <a:lstStyle>
            <a:lvl1pPr>
              <a:spcBef>
                <a:spcPts val="8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Times New Roman" panose="02020603050405020304" pitchFamily="18" charset="0"/>
                <a:ea typeface="WenQuanYi Micro Hei" charset="0"/>
                <a:cs typeface="WenQuanYi Micro Hei" charset="0"/>
              </a:defRPr>
            </a:lvl1pPr>
            <a:lvl2pPr>
              <a:spcBef>
                <a:spcPts val="7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Times New Roman" panose="02020603050405020304" pitchFamily="18" charset="0"/>
                <a:ea typeface="WenQuanYi Micro Hei" charset="0"/>
                <a:cs typeface="WenQuanYi Micro Hei" charset="0"/>
              </a:defRPr>
            </a:lvl2pPr>
            <a:lvl3pPr>
              <a:spcBef>
                <a:spcPts val="6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WenQuanYi Micro Hei" charset="0"/>
                <a:cs typeface="WenQuanYi Micro Hei" charset="0"/>
              </a:defRPr>
            </a:lvl3pPr>
            <a:lvl4pPr>
              <a:spcBef>
                <a:spcPts val="5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4pPr>
            <a:lvl5pPr>
              <a:spcBef>
                <a:spcPts val="5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5pPr>
            <a:lvl6pPr marL="25146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6pPr>
            <a:lvl7pPr marL="29718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7pPr>
            <a:lvl8pPr marL="34290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8pPr>
            <a:lvl9pPr marL="38862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9pPr>
          </a:lstStyle>
          <a:p>
            <a:pPr eaLnBrk="1" hangingPunct="1">
              <a:spcBef>
                <a:spcPct val="0"/>
              </a:spcBef>
            </a:pPr>
            <a:r>
              <a:rPr lang="en-US" altLang="en-US" sz="1500" b="1">
                <a:solidFill>
                  <a:srgbClr val="FFFFFF"/>
                </a:solidFill>
              </a:rPr>
              <a:t>Inspection                      CPU Chip</a:t>
            </a:r>
          </a:p>
        </p:txBody>
      </p:sp>
      <p:sp>
        <p:nvSpPr>
          <p:cNvPr id="20512" name="Rectangle 32">
            <a:extLst>
              <a:ext uri="{FF2B5EF4-FFF2-40B4-BE49-F238E27FC236}">
                <a16:creationId xmlns:a16="http://schemas.microsoft.com/office/drawing/2014/main" id="{2D3C8DDE-ECB3-4EBB-AD2D-C3B9DC10F84E}"/>
              </a:ext>
            </a:extLst>
          </p:cNvPr>
          <p:cNvSpPr>
            <a:spLocks noChangeArrowheads="1"/>
          </p:cNvSpPr>
          <p:nvPr/>
        </p:nvSpPr>
        <p:spPr bwMode="auto">
          <a:xfrm>
            <a:off x="6972300" y="2914651"/>
            <a:ext cx="742950" cy="62106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770" tIns="33210" rIns="67770" bIns="33210">
            <a:spAutoFit/>
          </a:bodyPr>
          <a:lstStyle>
            <a:lvl1pPr>
              <a:spcBef>
                <a:spcPts val="8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Times New Roman" panose="02020603050405020304" pitchFamily="18" charset="0"/>
                <a:ea typeface="WenQuanYi Micro Hei" charset="0"/>
                <a:cs typeface="WenQuanYi Micro Hei" charset="0"/>
              </a:defRPr>
            </a:lvl1pPr>
            <a:lvl2pPr>
              <a:spcBef>
                <a:spcPts val="7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Times New Roman" panose="02020603050405020304" pitchFamily="18" charset="0"/>
                <a:ea typeface="WenQuanYi Micro Hei" charset="0"/>
                <a:cs typeface="WenQuanYi Micro Hei" charset="0"/>
              </a:defRPr>
            </a:lvl2pPr>
            <a:lvl3pPr>
              <a:spcBef>
                <a:spcPts val="6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WenQuanYi Micro Hei" charset="0"/>
                <a:cs typeface="WenQuanYi Micro Hei" charset="0"/>
              </a:defRPr>
            </a:lvl3pPr>
            <a:lvl4pPr>
              <a:spcBef>
                <a:spcPts val="5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4pPr>
            <a:lvl5pPr>
              <a:spcBef>
                <a:spcPts val="5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5pPr>
            <a:lvl6pPr marL="25146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6pPr>
            <a:lvl7pPr marL="29718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7pPr>
            <a:lvl8pPr marL="34290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8pPr>
            <a:lvl9pPr marL="38862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9pPr>
          </a:lstStyle>
          <a:p>
            <a:pPr eaLnBrk="1" hangingPunct="1">
              <a:spcBef>
                <a:spcPct val="0"/>
              </a:spcBef>
            </a:pPr>
            <a:r>
              <a:rPr lang="en-US" altLang="en-US" sz="1050" b="1"/>
              <a:t>Defective Computer</a:t>
            </a:r>
          </a:p>
          <a:p>
            <a:pPr eaLnBrk="1" hangingPunct="1">
              <a:spcBef>
                <a:spcPct val="0"/>
              </a:spcBef>
            </a:pPr>
            <a:r>
              <a:rPr lang="en-US" altLang="en-US" sz="1500" b="1">
                <a:solidFill>
                  <a:srgbClr val="FFFFFF"/>
                </a:solidFill>
              </a:rPr>
              <a:t>CPU</a:t>
            </a:r>
          </a:p>
        </p:txBody>
      </p:sp>
      <p:sp>
        <p:nvSpPr>
          <p:cNvPr id="20513" name="Rectangle 33">
            <a:extLst>
              <a:ext uri="{FF2B5EF4-FFF2-40B4-BE49-F238E27FC236}">
                <a16:creationId xmlns:a16="http://schemas.microsoft.com/office/drawing/2014/main" id="{F5332AD4-7C6E-4D0F-9A4C-E17C8127E8FB}"/>
              </a:ext>
            </a:extLst>
          </p:cNvPr>
          <p:cNvSpPr>
            <a:spLocks noChangeArrowheads="1"/>
          </p:cNvSpPr>
          <p:nvPr/>
        </p:nvSpPr>
        <p:spPr bwMode="auto">
          <a:xfrm>
            <a:off x="1657350" y="342900"/>
            <a:ext cx="5829300" cy="857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9120" tIns="34560" rIns="69120" bIns="34560" anchor="ctr"/>
          <a:lstStyle>
            <a:lvl1pPr>
              <a:spcBef>
                <a:spcPts val="8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Times New Roman" panose="02020603050405020304" pitchFamily="18" charset="0"/>
                <a:ea typeface="WenQuanYi Micro Hei" charset="0"/>
                <a:cs typeface="WenQuanYi Micro Hei" charset="0"/>
              </a:defRPr>
            </a:lvl1pPr>
            <a:lvl2pPr>
              <a:spcBef>
                <a:spcPts val="7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Times New Roman" panose="02020603050405020304" pitchFamily="18" charset="0"/>
                <a:ea typeface="WenQuanYi Micro Hei" charset="0"/>
                <a:cs typeface="WenQuanYi Micro Hei" charset="0"/>
              </a:defRPr>
            </a:lvl2pPr>
            <a:lvl3pPr>
              <a:spcBef>
                <a:spcPts val="6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WenQuanYi Micro Hei" charset="0"/>
                <a:cs typeface="WenQuanYi Micro Hei" charset="0"/>
              </a:defRPr>
            </a:lvl3pPr>
            <a:lvl4pPr>
              <a:spcBef>
                <a:spcPts val="5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4pPr>
            <a:lvl5pPr>
              <a:spcBef>
                <a:spcPts val="5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5pPr>
            <a:lvl6pPr marL="25146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6pPr>
            <a:lvl7pPr marL="29718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7pPr>
            <a:lvl8pPr marL="34290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8pPr>
            <a:lvl9pPr marL="38862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9pPr>
          </a:lstStyle>
          <a:p>
            <a:pPr algn="ctr" eaLnBrk="1" hangingPunct="1">
              <a:spcBef>
                <a:spcPct val="0"/>
              </a:spcBef>
            </a:pPr>
            <a:r>
              <a:rPr lang="en-US" altLang="en-US" sz="2100" b="1"/>
              <a:t>Quality improvement Method </a:t>
            </a:r>
          </a:p>
          <a:p>
            <a:pPr algn="ctr" eaLnBrk="1" hangingPunct="1">
              <a:spcBef>
                <a:spcPct val="0"/>
              </a:spcBef>
            </a:pPr>
            <a:r>
              <a:rPr lang="en-US" altLang="en-US" sz="2100" b="1"/>
              <a:t>Cause &amp; Effect Diagram(Fish bone diagram)</a:t>
            </a:r>
          </a:p>
        </p:txBody>
      </p:sp>
    </p:spTree>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506" name="Group 2">
            <a:extLst>
              <a:ext uri="{FF2B5EF4-FFF2-40B4-BE49-F238E27FC236}">
                <a16:creationId xmlns:a16="http://schemas.microsoft.com/office/drawing/2014/main" id="{1D86704C-1925-4F76-8957-007B50C8F57A}"/>
              </a:ext>
            </a:extLst>
          </p:cNvPr>
          <p:cNvGrpSpPr>
            <a:grpSpLocks/>
          </p:cNvGrpSpPr>
          <p:nvPr/>
        </p:nvGrpSpPr>
        <p:grpSpPr bwMode="auto">
          <a:xfrm>
            <a:off x="1485900" y="1096566"/>
            <a:ext cx="6343650" cy="3364707"/>
            <a:chOff x="0" y="0"/>
            <a:chExt cx="5328" cy="2826"/>
          </a:xfrm>
        </p:grpSpPr>
        <p:sp>
          <p:nvSpPr>
            <p:cNvPr id="21538" name="Line 3">
              <a:extLst>
                <a:ext uri="{FF2B5EF4-FFF2-40B4-BE49-F238E27FC236}">
                  <a16:creationId xmlns:a16="http://schemas.microsoft.com/office/drawing/2014/main" id="{31F989D2-9B86-4FD9-988D-BA391D8865F3}"/>
                </a:ext>
              </a:extLst>
            </p:cNvPr>
            <p:cNvSpPr>
              <a:spLocks noChangeShapeType="1"/>
            </p:cNvSpPr>
            <p:nvPr/>
          </p:nvSpPr>
          <p:spPr bwMode="auto">
            <a:xfrm>
              <a:off x="576" y="1344"/>
              <a:ext cx="3742" cy="0"/>
            </a:xfrm>
            <a:prstGeom prst="line">
              <a:avLst/>
            </a:prstGeom>
            <a:noFill/>
            <a:ln w="22320">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IN" sz="1350"/>
            </a:p>
          </p:txBody>
        </p:sp>
        <p:sp>
          <p:nvSpPr>
            <p:cNvPr id="21539" name="Oval 4">
              <a:extLst>
                <a:ext uri="{FF2B5EF4-FFF2-40B4-BE49-F238E27FC236}">
                  <a16:creationId xmlns:a16="http://schemas.microsoft.com/office/drawing/2014/main" id="{754BE202-0900-415D-8403-ECA0E26AB4E6}"/>
                </a:ext>
              </a:extLst>
            </p:cNvPr>
            <p:cNvSpPr>
              <a:spLocks noChangeArrowheads="1"/>
            </p:cNvSpPr>
            <p:nvPr/>
          </p:nvSpPr>
          <p:spPr bwMode="auto">
            <a:xfrm>
              <a:off x="4320" y="864"/>
              <a:ext cx="1008" cy="958"/>
            </a:xfrm>
            <a:prstGeom prst="ellipse">
              <a:avLst/>
            </a:prstGeom>
            <a:solidFill>
              <a:srgbClr val="663300"/>
            </a:solidFill>
            <a:ln w="9360">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5100" rIns="67500" bIns="35100" anchor="ctr"/>
            <a:lstStyle>
              <a:lvl1pPr>
                <a:spcBef>
                  <a:spcPts val="8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Times New Roman" panose="02020603050405020304" pitchFamily="18" charset="0"/>
                  <a:ea typeface="WenQuanYi Micro Hei" charset="0"/>
                  <a:cs typeface="WenQuanYi Micro Hei" charset="0"/>
                </a:defRPr>
              </a:lvl1pPr>
              <a:lvl2pPr>
                <a:spcBef>
                  <a:spcPts val="7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Times New Roman" panose="02020603050405020304" pitchFamily="18" charset="0"/>
                  <a:ea typeface="WenQuanYi Micro Hei" charset="0"/>
                  <a:cs typeface="WenQuanYi Micro Hei" charset="0"/>
                </a:defRPr>
              </a:lvl2pPr>
              <a:lvl3pPr>
                <a:spcBef>
                  <a:spcPts val="6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WenQuanYi Micro Hei" charset="0"/>
                  <a:cs typeface="WenQuanYi Micro Hei" charset="0"/>
                </a:defRPr>
              </a:lvl3pPr>
              <a:lvl4pPr>
                <a:spcBef>
                  <a:spcPts val="5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4pPr>
              <a:lvl5pPr>
                <a:spcBef>
                  <a:spcPts val="5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5pPr>
              <a:lvl6pPr marL="25146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6pPr>
              <a:lvl7pPr marL="29718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7pPr>
              <a:lvl8pPr marL="34290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8pPr>
              <a:lvl9pPr marL="38862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9pPr>
            </a:lstStyle>
            <a:p>
              <a:pPr algn="ctr" eaLnBrk="1" hangingPunct="1">
                <a:spcBef>
                  <a:spcPct val="0"/>
                </a:spcBef>
              </a:pPr>
              <a:r>
                <a:rPr lang="en-IN" altLang="en-US" sz="1350" b="1">
                  <a:solidFill>
                    <a:srgbClr val="FFFFFF"/>
                  </a:solidFill>
                </a:rPr>
                <a:t>Makes customer wait</a:t>
              </a:r>
            </a:p>
          </p:txBody>
        </p:sp>
        <p:sp>
          <p:nvSpPr>
            <p:cNvPr id="21540" name="Line 5">
              <a:extLst>
                <a:ext uri="{FF2B5EF4-FFF2-40B4-BE49-F238E27FC236}">
                  <a16:creationId xmlns:a16="http://schemas.microsoft.com/office/drawing/2014/main" id="{C26B56C5-94D4-4B0C-B898-F8CF2717E109}"/>
                </a:ext>
              </a:extLst>
            </p:cNvPr>
            <p:cNvSpPr>
              <a:spLocks noChangeShapeType="1"/>
            </p:cNvSpPr>
            <p:nvPr/>
          </p:nvSpPr>
          <p:spPr bwMode="auto">
            <a:xfrm flipH="1" flipV="1">
              <a:off x="2782" y="430"/>
              <a:ext cx="866" cy="914"/>
            </a:xfrm>
            <a:prstGeom prst="line">
              <a:avLst/>
            </a:prstGeom>
            <a:noFill/>
            <a:ln w="22320">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IN" sz="1350"/>
            </a:p>
          </p:txBody>
        </p:sp>
        <p:sp>
          <p:nvSpPr>
            <p:cNvPr id="21541" name="Line 6">
              <a:extLst>
                <a:ext uri="{FF2B5EF4-FFF2-40B4-BE49-F238E27FC236}">
                  <a16:creationId xmlns:a16="http://schemas.microsoft.com/office/drawing/2014/main" id="{35F7332D-00DB-4DE4-B830-421D3C464FCA}"/>
                </a:ext>
              </a:extLst>
            </p:cNvPr>
            <p:cNvSpPr>
              <a:spLocks noChangeShapeType="1"/>
            </p:cNvSpPr>
            <p:nvPr/>
          </p:nvSpPr>
          <p:spPr bwMode="auto">
            <a:xfrm flipH="1">
              <a:off x="2926" y="1344"/>
              <a:ext cx="962" cy="1150"/>
            </a:xfrm>
            <a:prstGeom prst="line">
              <a:avLst/>
            </a:prstGeom>
            <a:noFill/>
            <a:ln w="22320">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IN" sz="1350"/>
            </a:p>
          </p:txBody>
        </p:sp>
        <p:sp>
          <p:nvSpPr>
            <p:cNvPr id="21542" name="Line 7">
              <a:extLst>
                <a:ext uri="{FF2B5EF4-FFF2-40B4-BE49-F238E27FC236}">
                  <a16:creationId xmlns:a16="http://schemas.microsoft.com/office/drawing/2014/main" id="{D5F80D77-9D74-4F7D-A587-56EDB742E84A}"/>
                </a:ext>
              </a:extLst>
            </p:cNvPr>
            <p:cNvSpPr>
              <a:spLocks noChangeShapeType="1"/>
            </p:cNvSpPr>
            <p:nvPr/>
          </p:nvSpPr>
          <p:spPr bwMode="auto">
            <a:xfrm flipH="1">
              <a:off x="1102" y="1344"/>
              <a:ext cx="1010" cy="1198"/>
            </a:xfrm>
            <a:prstGeom prst="line">
              <a:avLst/>
            </a:prstGeom>
            <a:noFill/>
            <a:ln w="22320">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IN" sz="1350"/>
            </a:p>
          </p:txBody>
        </p:sp>
        <p:sp>
          <p:nvSpPr>
            <p:cNvPr id="21543" name="Line 8">
              <a:extLst>
                <a:ext uri="{FF2B5EF4-FFF2-40B4-BE49-F238E27FC236}">
                  <a16:creationId xmlns:a16="http://schemas.microsoft.com/office/drawing/2014/main" id="{0EC60117-152F-4717-90DC-22022E702ED2}"/>
                </a:ext>
              </a:extLst>
            </p:cNvPr>
            <p:cNvSpPr>
              <a:spLocks noChangeShapeType="1"/>
            </p:cNvSpPr>
            <p:nvPr/>
          </p:nvSpPr>
          <p:spPr bwMode="auto">
            <a:xfrm flipH="1" flipV="1">
              <a:off x="718" y="430"/>
              <a:ext cx="866" cy="914"/>
            </a:xfrm>
            <a:prstGeom prst="line">
              <a:avLst/>
            </a:prstGeom>
            <a:noFill/>
            <a:ln w="22320">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IN" sz="1350"/>
            </a:p>
          </p:txBody>
        </p:sp>
        <p:sp>
          <p:nvSpPr>
            <p:cNvPr id="21544" name="Text Box 9">
              <a:extLst>
                <a:ext uri="{FF2B5EF4-FFF2-40B4-BE49-F238E27FC236}">
                  <a16:creationId xmlns:a16="http://schemas.microsoft.com/office/drawing/2014/main" id="{A1B2B298-EB39-4EFF-B552-9F5FC2B5745B}"/>
                </a:ext>
              </a:extLst>
            </p:cNvPr>
            <p:cNvSpPr txBox="1">
              <a:spLocks noChangeArrowheads="1"/>
            </p:cNvSpPr>
            <p:nvPr/>
          </p:nvSpPr>
          <p:spPr bwMode="auto">
            <a:xfrm>
              <a:off x="0" y="0"/>
              <a:ext cx="1486" cy="409"/>
            </a:xfrm>
            <a:prstGeom prst="rect">
              <a:avLst/>
            </a:prstGeom>
            <a:solidFill>
              <a:srgbClr val="3333C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5100" rIns="67500" bIns="35100">
              <a:spAutoFit/>
            </a:bodyPr>
            <a:lstStyle>
              <a:lvl1pPr>
                <a:spcBef>
                  <a:spcPts val="8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Times New Roman" panose="02020603050405020304" pitchFamily="18" charset="0"/>
                  <a:ea typeface="WenQuanYi Micro Hei" charset="0"/>
                  <a:cs typeface="WenQuanYi Micro Hei" charset="0"/>
                </a:defRPr>
              </a:lvl1pPr>
              <a:lvl2pPr>
                <a:spcBef>
                  <a:spcPts val="7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Times New Roman" panose="02020603050405020304" pitchFamily="18" charset="0"/>
                  <a:ea typeface="WenQuanYi Micro Hei" charset="0"/>
                  <a:cs typeface="WenQuanYi Micro Hei" charset="0"/>
                </a:defRPr>
              </a:lvl2pPr>
              <a:lvl3pPr>
                <a:spcBef>
                  <a:spcPts val="6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WenQuanYi Micro Hei" charset="0"/>
                  <a:cs typeface="WenQuanYi Micro Hei" charset="0"/>
                </a:defRPr>
              </a:lvl3pPr>
              <a:lvl4pPr>
                <a:spcBef>
                  <a:spcPts val="5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4pPr>
              <a:lvl5pPr>
                <a:spcBef>
                  <a:spcPts val="5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5pPr>
              <a:lvl6pPr marL="25146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6pPr>
              <a:lvl7pPr marL="29718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7pPr>
              <a:lvl8pPr marL="34290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8pPr>
              <a:lvl9pPr marL="38862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9pPr>
            </a:lstStyle>
            <a:p>
              <a:pPr algn="ctr">
                <a:spcBef>
                  <a:spcPts val="844"/>
                </a:spcBef>
              </a:pPr>
              <a:r>
                <a:rPr lang="en-IN" altLang="en-US" sz="1350" b="1">
                  <a:solidFill>
                    <a:srgbClr val="FFFFFF"/>
                  </a:solidFill>
                </a:rPr>
                <a:t>Absent receiving party </a:t>
              </a:r>
            </a:p>
          </p:txBody>
        </p:sp>
        <p:sp>
          <p:nvSpPr>
            <p:cNvPr id="21545" name="Text Box 10">
              <a:extLst>
                <a:ext uri="{FF2B5EF4-FFF2-40B4-BE49-F238E27FC236}">
                  <a16:creationId xmlns:a16="http://schemas.microsoft.com/office/drawing/2014/main" id="{03085239-AF3D-4659-A74B-5B42D216527C}"/>
                </a:ext>
              </a:extLst>
            </p:cNvPr>
            <p:cNvSpPr txBox="1">
              <a:spLocks noChangeArrowheads="1"/>
            </p:cNvSpPr>
            <p:nvPr/>
          </p:nvSpPr>
          <p:spPr bwMode="auto">
            <a:xfrm>
              <a:off x="1968" y="0"/>
              <a:ext cx="1486" cy="409"/>
            </a:xfrm>
            <a:prstGeom prst="rect">
              <a:avLst/>
            </a:prstGeom>
            <a:solidFill>
              <a:srgbClr val="3333C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5100" rIns="67500" bIns="35100">
              <a:spAutoFit/>
            </a:bodyPr>
            <a:lstStyle>
              <a:lvl1pPr>
                <a:spcBef>
                  <a:spcPts val="8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Times New Roman" panose="02020603050405020304" pitchFamily="18" charset="0"/>
                  <a:ea typeface="WenQuanYi Micro Hei" charset="0"/>
                  <a:cs typeface="WenQuanYi Micro Hei" charset="0"/>
                </a:defRPr>
              </a:lvl1pPr>
              <a:lvl2pPr>
                <a:spcBef>
                  <a:spcPts val="7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Times New Roman" panose="02020603050405020304" pitchFamily="18" charset="0"/>
                  <a:ea typeface="WenQuanYi Micro Hei" charset="0"/>
                  <a:cs typeface="WenQuanYi Micro Hei" charset="0"/>
                </a:defRPr>
              </a:lvl2pPr>
              <a:lvl3pPr>
                <a:spcBef>
                  <a:spcPts val="6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WenQuanYi Micro Hei" charset="0"/>
                  <a:cs typeface="WenQuanYi Micro Hei" charset="0"/>
                </a:defRPr>
              </a:lvl3pPr>
              <a:lvl4pPr>
                <a:spcBef>
                  <a:spcPts val="5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4pPr>
              <a:lvl5pPr>
                <a:spcBef>
                  <a:spcPts val="5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5pPr>
              <a:lvl6pPr marL="25146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6pPr>
              <a:lvl7pPr marL="29718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7pPr>
              <a:lvl8pPr marL="34290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8pPr>
              <a:lvl9pPr marL="38862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9pPr>
            </a:lstStyle>
            <a:p>
              <a:pPr algn="ctr">
                <a:spcBef>
                  <a:spcPts val="844"/>
                </a:spcBef>
              </a:pPr>
              <a:r>
                <a:rPr lang="en-IN" altLang="en-US" sz="1350" b="1">
                  <a:solidFill>
                    <a:srgbClr val="FFFFFF"/>
                  </a:solidFill>
                </a:rPr>
                <a:t>Working system of operators </a:t>
              </a:r>
            </a:p>
          </p:txBody>
        </p:sp>
        <p:sp>
          <p:nvSpPr>
            <p:cNvPr id="21546" name="Text Box 11">
              <a:extLst>
                <a:ext uri="{FF2B5EF4-FFF2-40B4-BE49-F238E27FC236}">
                  <a16:creationId xmlns:a16="http://schemas.microsoft.com/office/drawing/2014/main" id="{DFFE8B67-E63A-44B5-82D8-847581D12A63}"/>
                </a:ext>
              </a:extLst>
            </p:cNvPr>
            <p:cNvSpPr txBox="1">
              <a:spLocks noChangeArrowheads="1"/>
            </p:cNvSpPr>
            <p:nvPr/>
          </p:nvSpPr>
          <p:spPr bwMode="auto">
            <a:xfrm>
              <a:off x="288" y="2592"/>
              <a:ext cx="958" cy="234"/>
            </a:xfrm>
            <a:prstGeom prst="rect">
              <a:avLst/>
            </a:prstGeom>
            <a:solidFill>
              <a:srgbClr val="3333C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5100" rIns="67500" bIns="35100">
              <a:spAutoFit/>
            </a:bodyPr>
            <a:lstStyle>
              <a:lvl1pPr>
                <a:spcBef>
                  <a:spcPts val="8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Times New Roman" panose="02020603050405020304" pitchFamily="18" charset="0"/>
                  <a:ea typeface="WenQuanYi Micro Hei" charset="0"/>
                  <a:cs typeface="WenQuanYi Micro Hei" charset="0"/>
                </a:defRPr>
              </a:lvl1pPr>
              <a:lvl2pPr>
                <a:spcBef>
                  <a:spcPts val="7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Times New Roman" panose="02020603050405020304" pitchFamily="18" charset="0"/>
                  <a:ea typeface="WenQuanYi Micro Hei" charset="0"/>
                  <a:cs typeface="WenQuanYi Micro Hei" charset="0"/>
                </a:defRPr>
              </a:lvl2pPr>
              <a:lvl3pPr>
                <a:spcBef>
                  <a:spcPts val="6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WenQuanYi Micro Hei" charset="0"/>
                  <a:cs typeface="WenQuanYi Micro Hei" charset="0"/>
                </a:defRPr>
              </a:lvl3pPr>
              <a:lvl4pPr>
                <a:spcBef>
                  <a:spcPts val="5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4pPr>
              <a:lvl5pPr>
                <a:spcBef>
                  <a:spcPts val="5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5pPr>
              <a:lvl6pPr marL="25146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6pPr>
              <a:lvl7pPr marL="29718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7pPr>
              <a:lvl8pPr marL="34290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8pPr>
              <a:lvl9pPr marL="38862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9pPr>
            </a:lstStyle>
            <a:p>
              <a:pPr algn="ctr">
                <a:spcBef>
                  <a:spcPts val="844"/>
                </a:spcBef>
              </a:pPr>
              <a:r>
                <a:rPr lang="en-IN" altLang="en-US" sz="1350" b="1">
                  <a:solidFill>
                    <a:srgbClr val="FFFFFF"/>
                  </a:solidFill>
                </a:rPr>
                <a:t>Customer </a:t>
              </a:r>
            </a:p>
          </p:txBody>
        </p:sp>
        <p:sp>
          <p:nvSpPr>
            <p:cNvPr id="21547" name="Text Box 12">
              <a:extLst>
                <a:ext uri="{FF2B5EF4-FFF2-40B4-BE49-F238E27FC236}">
                  <a16:creationId xmlns:a16="http://schemas.microsoft.com/office/drawing/2014/main" id="{E9A58E4C-64ED-4DCD-9613-733D1EC91E78}"/>
                </a:ext>
              </a:extLst>
            </p:cNvPr>
            <p:cNvSpPr txBox="1">
              <a:spLocks noChangeArrowheads="1"/>
            </p:cNvSpPr>
            <p:nvPr/>
          </p:nvSpPr>
          <p:spPr bwMode="auto">
            <a:xfrm>
              <a:off x="2208" y="2592"/>
              <a:ext cx="958" cy="234"/>
            </a:xfrm>
            <a:prstGeom prst="rect">
              <a:avLst/>
            </a:prstGeom>
            <a:solidFill>
              <a:srgbClr val="3333C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5100" rIns="67500" bIns="35100">
              <a:spAutoFit/>
            </a:bodyPr>
            <a:lstStyle>
              <a:lvl1pPr>
                <a:spcBef>
                  <a:spcPts val="8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Times New Roman" panose="02020603050405020304" pitchFamily="18" charset="0"/>
                  <a:ea typeface="WenQuanYi Micro Hei" charset="0"/>
                  <a:cs typeface="WenQuanYi Micro Hei" charset="0"/>
                </a:defRPr>
              </a:lvl1pPr>
              <a:lvl2pPr>
                <a:spcBef>
                  <a:spcPts val="7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Times New Roman" panose="02020603050405020304" pitchFamily="18" charset="0"/>
                  <a:ea typeface="WenQuanYi Micro Hei" charset="0"/>
                  <a:cs typeface="WenQuanYi Micro Hei" charset="0"/>
                </a:defRPr>
              </a:lvl2pPr>
              <a:lvl3pPr>
                <a:spcBef>
                  <a:spcPts val="6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WenQuanYi Micro Hei" charset="0"/>
                  <a:cs typeface="WenQuanYi Micro Hei" charset="0"/>
                </a:defRPr>
              </a:lvl3pPr>
              <a:lvl4pPr>
                <a:spcBef>
                  <a:spcPts val="5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4pPr>
              <a:lvl5pPr>
                <a:spcBef>
                  <a:spcPts val="5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5pPr>
              <a:lvl6pPr marL="25146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6pPr>
              <a:lvl7pPr marL="29718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7pPr>
              <a:lvl8pPr marL="34290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8pPr>
              <a:lvl9pPr marL="38862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9pPr>
            </a:lstStyle>
            <a:p>
              <a:pPr algn="ctr">
                <a:spcBef>
                  <a:spcPts val="844"/>
                </a:spcBef>
              </a:pPr>
              <a:r>
                <a:rPr lang="en-IN" altLang="en-US" sz="1350" b="1">
                  <a:solidFill>
                    <a:srgbClr val="FFFFFF"/>
                  </a:solidFill>
                </a:rPr>
                <a:t>Operator</a:t>
              </a:r>
            </a:p>
          </p:txBody>
        </p:sp>
      </p:grpSp>
      <p:sp>
        <p:nvSpPr>
          <p:cNvPr id="21507" name="Text Box 13">
            <a:extLst>
              <a:ext uri="{FF2B5EF4-FFF2-40B4-BE49-F238E27FC236}">
                <a16:creationId xmlns:a16="http://schemas.microsoft.com/office/drawing/2014/main" id="{CC029E80-1845-4F23-937F-7934D0FAF0E2}"/>
              </a:ext>
            </a:extLst>
          </p:cNvPr>
          <p:cNvSpPr txBox="1">
            <a:spLocks noChangeArrowheads="1"/>
          </p:cNvSpPr>
          <p:nvPr/>
        </p:nvSpPr>
        <p:spPr bwMode="auto">
          <a:xfrm>
            <a:off x="1428750" y="228600"/>
            <a:ext cx="6286500" cy="44021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5100" rIns="67500" bIns="35100">
            <a:spAutoFit/>
          </a:bodyPr>
          <a:lstStyle>
            <a:lvl1pPr>
              <a:spcBef>
                <a:spcPts val="8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Times New Roman" panose="02020603050405020304" pitchFamily="18" charset="0"/>
                <a:ea typeface="WenQuanYi Micro Hei" charset="0"/>
                <a:cs typeface="WenQuanYi Micro Hei" charset="0"/>
              </a:defRPr>
            </a:lvl1pPr>
            <a:lvl2pPr>
              <a:spcBef>
                <a:spcPts val="7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Times New Roman" panose="02020603050405020304" pitchFamily="18" charset="0"/>
                <a:ea typeface="WenQuanYi Micro Hei" charset="0"/>
                <a:cs typeface="WenQuanYi Micro Hei" charset="0"/>
              </a:defRPr>
            </a:lvl2pPr>
            <a:lvl3pPr>
              <a:spcBef>
                <a:spcPts val="6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WenQuanYi Micro Hei" charset="0"/>
                <a:cs typeface="WenQuanYi Micro Hei" charset="0"/>
              </a:defRPr>
            </a:lvl3pPr>
            <a:lvl4pPr>
              <a:spcBef>
                <a:spcPts val="5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4pPr>
            <a:lvl5pPr>
              <a:spcBef>
                <a:spcPts val="5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5pPr>
            <a:lvl6pPr marL="25146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6pPr>
            <a:lvl7pPr marL="29718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7pPr>
            <a:lvl8pPr marL="34290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8pPr>
            <a:lvl9pPr marL="38862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9pPr>
          </a:lstStyle>
          <a:p>
            <a:pPr>
              <a:spcBef>
                <a:spcPts val="1500"/>
              </a:spcBef>
            </a:pPr>
            <a:r>
              <a:rPr lang="en-IN" altLang="en-US" sz="2400"/>
              <a:t>Fishbone diagram analysis - Example</a:t>
            </a:r>
          </a:p>
        </p:txBody>
      </p:sp>
      <p:grpSp>
        <p:nvGrpSpPr>
          <p:cNvPr id="21508" name="Group 14">
            <a:extLst>
              <a:ext uri="{FF2B5EF4-FFF2-40B4-BE49-F238E27FC236}">
                <a16:creationId xmlns:a16="http://schemas.microsoft.com/office/drawing/2014/main" id="{4BCCFDE0-8781-4FF3-92C8-52A6036A71F6}"/>
              </a:ext>
            </a:extLst>
          </p:cNvPr>
          <p:cNvGrpSpPr>
            <a:grpSpLocks/>
          </p:cNvGrpSpPr>
          <p:nvPr/>
        </p:nvGrpSpPr>
        <p:grpSpPr bwMode="auto">
          <a:xfrm>
            <a:off x="1371600" y="1725216"/>
            <a:ext cx="3083719" cy="803672"/>
            <a:chOff x="0" y="0"/>
            <a:chExt cx="2590" cy="675"/>
          </a:xfrm>
        </p:grpSpPr>
        <p:sp>
          <p:nvSpPr>
            <p:cNvPr id="21532" name="Text Box 15">
              <a:extLst>
                <a:ext uri="{FF2B5EF4-FFF2-40B4-BE49-F238E27FC236}">
                  <a16:creationId xmlns:a16="http://schemas.microsoft.com/office/drawing/2014/main" id="{3F165EA9-4EB0-4009-820B-2DA1460DCC51}"/>
                </a:ext>
              </a:extLst>
            </p:cNvPr>
            <p:cNvSpPr txBox="1">
              <a:spLocks noChangeArrowheads="1"/>
            </p:cNvSpPr>
            <p:nvPr/>
          </p:nvSpPr>
          <p:spPr bwMode="auto">
            <a:xfrm>
              <a:off x="1392" y="0"/>
              <a:ext cx="574" cy="19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5100" rIns="67500" bIns="35100">
              <a:spAutoFit/>
            </a:bodyPr>
            <a:lstStyle>
              <a:lvl1pPr>
                <a:spcBef>
                  <a:spcPts val="8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Times New Roman" panose="02020603050405020304" pitchFamily="18" charset="0"/>
                  <a:ea typeface="WenQuanYi Micro Hei" charset="0"/>
                  <a:cs typeface="WenQuanYi Micro Hei" charset="0"/>
                </a:defRPr>
              </a:lvl1pPr>
              <a:lvl2pPr>
                <a:spcBef>
                  <a:spcPts val="7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Times New Roman" panose="02020603050405020304" pitchFamily="18" charset="0"/>
                  <a:ea typeface="WenQuanYi Micro Hei" charset="0"/>
                  <a:cs typeface="WenQuanYi Micro Hei" charset="0"/>
                </a:defRPr>
              </a:lvl2pPr>
              <a:lvl3pPr>
                <a:spcBef>
                  <a:spcPts val="6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WenQuanYi Micro Hei" charset="0"/>
                  <a:cs typeface="WenQuanYi Micro Hei" charset="0"/>
                </a:defRPr>
              </a:lvl3pPr>
              <a:lvl4pPr>
                <a:spcBef>
                  <a:spcPts val="5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4pPr>
              <a:lvl5pPr>
                <a:spcBef>
                  <a:spcPts val="5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5pPr>
              <a:lvl6pPr marL="25146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6pPr>
              <a:lvl7pPr marL="29718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7pPr>
              <a:lvl8pPr marL="34290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8pPr>
              <a:lvl9pPr marL="38862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9pPr>
            </a:lstStyle>
            <a:p>
              <a:pPr>
                <a:spcBef>
                  <a:spcPts val="656"/>
                </a:spcBef>
              </a:pPr>
              <a:r>
                <a:rPr lang="en-IN" altLang="en-US" sz="1050" b="1"/>
                <a:t>Absent</a:t>
              </a:r>
            </a:p>
          </p:txBody>
        </p:sp>
        <p:sp>
          <p:nvSpPr>
            <p:cNvPr id="21533" name="Line 16">
              <a:extLst>
                <a:ext uri="{FF2B5EF4-FFF2-40B4-BE49-F238E27FC236}">
                  <a16:creationId xmlns:a16="http://schemas.microsoft.com/office/drawing/2014/main" id="{B5978527-6665-4D30-9EF6-5BC46679D2B7}"/>
                </a:ext>
              </a:extLst>
            </p:cNvPr>
            <p:cNvSpPr>
              <a:spLocks noChangeShapeType="1"/>
            </p:cNvSpPr>
            <p:nvPr/>
          </p:nvSpPr>
          <p:spPr bwMode="auto">
            <a:xfrm>
              <a:off x="1008" y="96"/>
              <a:ext cx="334" cy="0"/>
            </a:xfrm>
            <a:prstGeom prst="line">
              <a:avLst/>
            </a:prstGeom>
            <a:noFill/>
            <a:ln w="12600">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IN" sz="1350"/>
            </a:p>
          </p:txBody>
        </p:sp>
        <p:sp>
          <p:nvSpPr>
            <p:cNvPr id="21534" name="Text Box 17">
              <a:extLst>
                <a:ext uri="{FF2B5EF4-FFF2-40B4-BE49-F238E27FC236}">
                  <a16:creationId xmlns:a16="http://schemas.microsoft.com/office/drawing/2014/main" id="{4D8D6C2E-BA72-4444-925F-6CD44EA4822E}"/>
                </a:ext>
              </a:extLst>
            </p:cNvPr>
            <p:cNvSpPr txBox="1">
              <a:spLocks noChangeArrowheads="1"/>
            </p:cNvSpPr>
            <p:nvPr/>
          </p:nvSpPr>
          <p:spPr bwMode="auto">
            <a:xfrm>
              <a:off x="0" y="288"/>
              <a:ext cx="814" cy="19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5100" rIns="67500" bIns="35100">
              <a:spAutoFit/>
            </a:bodyPr>
            <a:lstStyle>
              <a:lvl1pPr>
                <a:spcBef>
                  <a:spcPts val="8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Times New Roman" panose="02020603050405020304" pitchFamily="18" charset="0"/>
                  <a:ea typeface="WenQuanYi Micro Hei" charset="0"/>
                  <a:cs typeface="WenQuanYi Micro Hei" charset="0"/>
                </a:defRPr>
              </a:lvl1pPr>
              <a:lvl2pPr>
                <a:spcBef>
                  <a:spcPts val="7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Times New Roman" panose="02020603050405020304" pitchFamily="18" charset="0"/>
                  <a:ea typeface="WenQuanYi Micro Hei" charset="0"/>
                  <a:cs typeface="WenQuanYi Micro Hei" charset="0"/>
                </a:defRPr>
              </a:lvl2pPr>
              <a:lvl3pPr>
                <a:spcBef>
                  <a:spcPts val="6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WenQuanYi Micro Hei" charset="0"/>
                  <a:cs typeface="WenQuanYi Micro Hei" charset="0"/>
                </a:defRPr>
              </a:lvl3pPr>
              <a:lvl4pPr>
                <a:spcBef>
                  <a:spcPts val="5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4pPr>
              <a:lvl5pPr>
                <a:spcBef>
                  <a:spcPts val="5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5pPr>
              <a:lvl6pPr marL="25146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6pPr>
              <a:lvl7pPr marL="29718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7pPr>
              <a:lvl8pPr marL="34290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8pPr>
              <a:lvl9pPr marL="38862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9pPr>
            </a:lstStyle>
            <a:p>
              <a:pPr algn="r">
                <a:spcBef>
                  <a:spcPts val="656"/>
                </a:spcBef>
              </a:pPr>
              <a:r>
                <a:rPr lang="en-IN" altLang="en-US" sz="1050" b="1"/>
                <a:t>Out of office</a:t>
              </a:r>
            </a:p>
          </p:txBody>
        </p:sp>
        <p:sp>
          <p:nvSpPr>
            <p:cNvPr id="21535" name="Line 18">
              <a:extLst>
                <a:ext uri="{FF2B5EF4-FFF2-40B4-BE49-F238E27FC236}">
                  <a16:creationId xmlns:a16="http://schemas.microsoft.com/office/drawing/2014/main" id="{309ED1F7-0229-4707-AF04-6712195663B2}"/>
                </a:ext>
              </a:extLst>
            </p:cNvPr>
            <p:cNvSpPr>
              <a:spLocks noChangeShapeType="1"/>
            </p:cNvSpPr>
            <p:nvPr/>
          </p:nvSpPr>
          <p:spPr bwMode="auto">
            <a:xfrm>
              <a:off x="912" y="384"/>
              <a:ext cx="334" cy="0"/>
            </a:xfrm>
            <a:prstGeom prst="line">
              <a:avLst/>
            </a:prstGeom>
            <a:noFill/>
            <a:ln w="12600">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IN" sz="1350"/>
            </a:p>
          </p:txBody>
        </p:sp>
        <p:sp>
          <p:nvSpPr>
            <p:cNvPr id="21536" name="Line 19">
              <a:extLst>
                <a:ext uri="{FF2B5EF4-FFF2-40B4-BE49-F238E27FC236}">
                  <a16:creationId xmlns:a16="http://schemas.microsoft.com/office/drawing/2014/main" id="{B51291CC-0D63-428E-B1F7-F468D916605E}"/>
                </a:ext>
              </a:extLst>
            </p:cNvPr>
            <p:cNvSpPr>
              <a:spLocks noChangeShapeType="1"/>
            </p:cNvSpPr>
            <p:nvPr/>
          </p:nvSpPr>
          <p:spPr bwMode="auto">
            <a:xfrm>
              <a:off x="1440" y="576"/>
              <a:ext cx="334" cy="0"/>
            </a:xfrm>
            <a:prstGeom prst="line">
              <a:avLst/>
            </a:prstGeom>
            <a:noFill/>
            <a:ln w="12600">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IN" sz="1350"/>
            </a:p>
          </p:txBody>
        </p:sp>
        <p:sp>
          <p:nvSpPr>
            <p:cNvPr id="21537" name="Text Box 20">
              <a:extLst>
                <a:ext uri="{FF2B5EF4-FFF2-40B4-BE49-F238E27FC236}">
                  <a16:creationId xmlns:a16="http://schemas.microsoft.com/office/drawing/2014/main" id="{48D58FA4-95D7-4243-80D2-B3E4293E31CA}"/>
                </a:ext>
              </a:extLst>
            </p:cNvPr>
            <p:cNvSpPr txBox="1">
              <a:spLocks noChangeArrowheads="1"/>
            </p:cNvSpPr>
            <p:nvPr/>
          </p:nvSpPr>
          <p:spPr bwMode="auto">
            <a:xfrm>
              <a:off x="1776" y="480"/>
              <a:ext cx="814" cy="19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5100" rIns="67500" bIns="35100">
              <a:spAutoFit/>
            </a:bodyPr>
            <a:lstStyle>
              <a:lvl1pPr>
                <a:spcBef>
                  <a:spcPts val="8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Times New Roman" panose="02020603050405020304" pitchFamily="18" charset="0"/>
                  <a:ea typeface="WenQuanYi Micro Hei" charset="0"/>
                  <a:cs typeface="WenQuanYi Micro Hei" charset="0"/>
                </a:defRPr>
              </a:lvl1pPr>
              <a:lvl2pPr>
                <a:spcBef>
                  <a:spcPts val="7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Times New Roman" panose="02020603050405020304" pitchFamily="18" charset="0"/>
                  <a:ea typeface="WenQuanYi Micro Hei" charset="0"/>
                  <a:cs typeface="WenQuanYi Micro Hei" charset="0"/>
                </a:defRPr>
              </a:lvl2pPr>
              <a:lvl3pPr>
                <a:spcBef>
                  <a:spcPts val="6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WenQuanYi Micro Hei" charset="0"/>
                  <a:cs typeface="WenQuanYi Micro Hei" charset="0"/>
                </a:defRPr>
              </a:lvl3pPr>
              <a:lvl4pPr>
                <a:spcBef>
                  <a:spcPts val="5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4pPr>
              <a:lvl5pPr>
                <a:spcBef>
                  <a:spcPts val="5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5pPr>
              <a:lvl6pPr marL="25146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6pPr>
              <a:lvl7pPr marL="29718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7pPr>
              <a:lvl8pPr marL="34290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8pPr>
              <a:lvl9pPr marL="38862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9pPr>
            </a:lstStyle>
            <a:p>
              <a:pPr>
                <a:spcBef>
                  <a:spcPts val="656"/>
                </a:spcBef>
              </a:pPr>
              <a:r>
                <a:rPr lang="en-IN" altLang="en-US" sz="1050" b="1"/>
                <a:t>Not at desk</a:t>
              </a:r>
            </a:p>
          </p:txBody>
        </p:sp>
      </p:grpSp>
      <p:grpSp>
        <p:nvGrpSpPr>
          <p:cNvPr id="21509" name="Group 21">
            <a:extLst>
              <a:ext uri="{FF2B5EF4-FFF2-40B4-BE49-F238E27FC236}">
                <a16:creationId xmlns:a16="http://schemas.microsoft.com/office/drawing/2014/main" id="{9B89670E-B067-46AA-9B42-94ED53CC6AC4}"/>
              </a:ext>
            </a:extLst>
          </p:cNvPr>
          <p:cNvGrpSpPr>
            <a:grpSpLocks/>
          </p:cNvGrpSpPr>
          <p:nvPr/>
        </p:nvGrpSpPr>
        <p:grpSpPr bwMode="auto">
          <a:xfrm>
            <a:off x="3943350" y="1725216"/>
            <a:ext cx="2912269" cy="803672"/>
            <a:chOff x="0" y="0"/>
            <a:chExt cx="2446" cy="675"/>
          </a:xfrm>
        </p:grpSpPr>
        <p:sp>
          <p:nvSpPr>
            <p:cNvPr id="21526" name="Line 22">
              <a:extLst>
                <a:ext uri="{FF2B5EF4-FFF2-40B4-BE49-F238E27FC236}">
                  <a16:creationId xmlns:a16="http://schemas.microsoft.com/office/drawing/2014/main" id="{05A38770-7A2A-47F5-8A11-D770EC307C70}"/>
                </a:ext>
              </a:extLst>
            </p:cNvPr>
            <p:cNvSpPr>
              <a:spLocks noChangeShapeType="1"/>
            </p:cNvSpPr>
            <p:nvPr/>
          </p:nvSpPr>
          <p:spPr bwMode="auto">
            <a:xfrm>
              <a:off x="816" y="336"/>
              <a:ext cx="334" cy="0"/>
            </a:xfrm>
            <a:prstGeom prst="line">
              <a:avLst/>
            </a:prstGeom>
            <a:noFill/>
            <a:ln w="12600">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IN" sz="1350"/>
            </a:p>
          </p:txBody>
        </p:sp>
        <p:sp>
          <p:nvSpPr>
            <p:cNvPr id="21527" name="Line 23">
              <a:extLst>
                <a:ext uri="{FF2B5EF4-FFF2-40B4-BE49-F238E27FC236}">
                  <a16:creationId xmlns:a16="http://schemas.microsoft.com/office/drawing/2014/main" id="{C63D92A8-4C8D-42BC-9153-66296A0AB879}"/>
                </a:ext>
              </a:extLst>
            </p:cNvPr>
            <p:cNvSpPr>
              <a:spLocks noChangeShapeType="1"/>
            </p:cNvSpPr>
            <p:nvPr/>
          </p:nvSpPr>
          <p:spPr bwMode="auto">
            <a:xfrm>
              <a:off x="912" y="96"/>
              <a:ext cx="334" cy="0"/>
            </a:xfrm>
            <a:prstGeom prst="line">
              <a:avLst/>
            </a:prstGeom>
            <a:noFill/>
            <a:ln w="12600">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IN" sz="1350"/>
            </a:p>
          </p:txBody>
        </p:sp>
        <p:sp>
          <p:nvSpPr>
            <p:cNvPr id="21528" name="Line 24">
              <a:extLst>
                <a:ext uri="{FF2B5EF4-FFF2-40B4-BE49-F238E27FC236}">
                  <a16:creationId xmlns:a16="http://schemas.microsoft.com/office/drawing/2014/main" id="{A4324CF9-CCA0-4E55-946A-78DDD52D5264}"/>
                </a:ext>
              </a:extLst>
            </p:cNvPr>
            <p:cNvSpPr>
              <a:spLocks noChangeShapeType="1"/>
            </p:cNvSpPr>
            <p:nvPr/>
          </p:nvSpPr>
          <p:spPr bwMode="auto">
            <a:xfrm>
              <a:off x="1344" y="576"/>
              <a:ext cx="334" cy="0"/>
            </a:xfrm>
            <a:prstGeom prst="line">
              <a:avLst/>
            </a:prstGeom>
            <a:noFill/>
            <a:ln w="12600">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IN" sz="1350"/>
            </a:p>
          </p:txBody>
        </p:sp>
        <p:sp>
          <p:nvSpPr>
            <p:cNvPr id="21529" name="Text Box 25">
              <a:extLst>
                <a:ext uri="{FF2B5EF4-FFF2-40B4-BE49-F238E27FC236}">
                  <a16:creationId xmlns:a16="http://schemas.microsoft.com/office/drawing/2014/main" id="{A54C1762-D51C-4286-9F4D-B9C4FE353AE2}"/>
                </a:ext>
              </a:extLst>
            </p:cNvPr>
            <p:cNvSpPr txBox="1">
              <a:spLocks noChangeArrowheads="1"/>
            </p:cNvSpPr>
            <p:nvPr/>
          </p:nvSpPr>
          <p:spPr bwMode="auto">
            <a:xfrm>
              <a:off x="0" y="240"/>
              <a:ext cx="814" cy="19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5100" rIns="67500" bIns="35100">
              <a:spAutoFit/>
            </a:bodyPr>
            <a:lstStyle>
              <a:lvl1pPr>
                <a:spcBef>
                  <a:spcPts val="8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Times New Roman" panose="02020603050405020304" pitchFamily="18" charset="0"/>
                  <a:ea typeface="WenQuanYi Micro Hei" charset="0"/>
                  <a:cs typeface="WenQuanYi Micro Hei" charset="0"/>
                </a:defRPr>
              </a:lvl1pPr>
              <a:lvl2pPr>
                <a:spcBef>
                  <a:spcPts val="7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Times New Roman" panose="02020603050405020304" pitchFamily="18" charset="0"/>
                  <a:ea typeface="WenQuanYi Micro Hei" charset="0"/>
                  <a:cs typeface="WenQuanYi Micro Hei" charset="0"/>
                </a:defRPr>
              </a:lvl2pPr>
              <a:lvl3pPr>
                <a:spcBef>
                  <a:spcPts val="6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WenQuanYi Micro Hei" charset="0"/>
                  <a:cs typeface="WenQuanYi Micro Hei" charset="0"/>
                </a:defRPr>
              </a:lvl3pPr>
              <a:lvl4pPr>
                <a:spcBef>
                  <a:spcPts val="5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4pPr>
              <a:lvl5pPr>
                <a:spcBef>
                  <a:spcPts val="5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5pPr>
              <a:lvl6pPr marL="25146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6pPr>
              <a:lvl7pPr marL="29718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7pPr>
              <a:lvl8pPr marL="34290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8pPr>
              <a:lvl9pPr marL="38862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9pPr>
            </a:lstStyle>
            <a:p>
              <a:pPr algn="r">
                <a:spcBef>
                  <a:spcPts val="656"/>
                </a:spcBef>
              </a:pPr>
              <a:r>
                <a:rPr lang="en-IN" altLang="en-US" sz="1050" b="1"/>
                <a:t>Lunchtime</a:t>
              </a:r>
            </a:p>
          </p:txBody>
        </p:sp>
        <p:sp>
          <p:nvSpPr>
            <p:cNvPr id="21530" name="Text Box 26">
              <a:extLst>
                <a:ext uri="{FF2B5EF4-FFF2-40B4-BE49-F238E27FC236}">
                  <a16:creationId xmlns:a16="http://schemas.microsoft.com/office/drawing/2014/main" id="{E73E5BC3-665E-405B-AC06-F35973CD8FA3}"/>
                </a:ext>
              </a:extLst>
            </p:cNvPr>
            <p:cNvSpPr txBox="1">
              <a:spLocks noChangeArrowheads="1"/>
            </p:cNvSpPr>
            <p:nvPr/>
          </p:nvSpPr>
          <p:spPr bwMode="auto">
            <a:xfrm>
              <a:off x="1248" y="0"/>
              <a:ext cx="1198" cy="19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5100" rIns="67500" bIns="35100">
              <a:spAutoFit/>
            </a:bodyPr>
            <a:lstStyle>
              <a:lvl1pPr>
                <a:spcBef>
                  <a:spcPts val="8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Times New Roman" panose="02020603050405020304" pitchFamily="18" charset="0"/>
                  <a:ea typeface="WenQuanYi Micro Hei" charset="0"/>
                  <a:cs typeface="WenQuanYi Micro Hei" charset="0"/>
                </a:defRPr>
              </a:lvl1pPr>
              <a:lvl2pPr>
                <a:spcBef>
                  <a:spcPts val="7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Times New Roman" panose="02020603050405020304" pitchFamily="18" charset="0"/>
                  <a:ea typeface="WenQuanYi Micro Hei" charset="0"/>
                  <a:cs typeface="WenQuanYi Micro Hei" charset="0"/>
                </a:defRPr>
              </a:lvl2pPr>
              <a:lvl3pPr>
                <a:spcBef>
                  <a:spcPts val="6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WenQuanYi Micro Hei" charset="0"/>
                  <a:cs typeface="WenQuanYi Micro Hei" charset="0"/>
                </a:defRPr>
              </a:lvl3pPr>
              <a:lvl4pPr>
                <a:spcBef>
                  <a:spcPts val="5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4pPr>
              <a:lvl5pPr>
                <a:spcBef>
                  <a:spcPts val="5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5pPr>
              <a:lvl6pPr marL="25146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6pPr>
              <a:lvl7pPr marL="29718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7pPr>
              <a:lvl8pPr marL="34290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8pPr>
              <a:lvl9pPr marL="38862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9pPr>
            </a:lstStyle>
            <a:p>
              <a:pPr>
                <a:spcBef>
                  <a:spcPts val="656"/>
                </a:spcBef>
              </a:pPr>
              <a:r>
                <a:rPr lang="en-IN" altLang="en-US" sz="1050" b="1"/>
                <a:t>Too many phone calls</a:t>
              </a:r>
            </a:p>
          </p:txBody>
        </p:sp>
        <p:sp>
          <p:nvSpPr>
            <p:cNvPr id="21531" name="Text Box 27">
              <a:extLst>
                <a:ext uri="{FF2B5EF4-FFF2-40B4-BE49-F238E27FC236}">
                  <a16:creationId xmlns:a16="http://schemas.microsoft.com/office/drawing/2014/main" id="{CF4E0E1E-751E-47E3-9881-9722434C40E0}"/>
                </a:ext>
              </a:extLst>
            </p:cNvPr>
            <p:cNvSpPr txBox="1">
              <a:spLocks noChangeArrowheads="1"/>
            </p:cNvSpPr>
            <p:nvPr/>
          </p:nvSpPr>
          <p:spPr bwMode="auto">
            <a:xfrm>
              <a:off x="1680" y="480"/>
              <a:ext cx="574" cy="19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5100" rIns="67500" bIns="35100">
              <a:spAutoFit/>
            </a:bodyPr>
            <a:lstStyle>
              <a:lvl1pPr>
                <a:spcBef>
                  <a:spcPts val="8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Times New Roman" panose="02020603050405020304" pitchFamily="18" charset="0"/>
                  <a:ea typeface="WenQuanYi Micro Hei" charset="0"/>
                  <a:cs typeface="WenQuanYi Micro Hei" charset="0"/>
                </a:defRPr>
              </a:lvl1pPr>
              <a:lvl2pPr>
                <a:spcBef>
                  <a:spcPts val="7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Times New Roman" panose="02020603050405020304" pitchFamily="18" charset="0"/>
                  <a:ea typeface="WenQuanYi Micro Hei" charset="0"/>
                  <a:cs typeface="WenQuanYi Micro Hei" charset="0"/>
                </a:defRPr>
              </a:lvl2pPr>
              <a:lvl3pPr>
                <a:spcBef>
                  <a:spcPts val="6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WenQuanYi Micro Hei" charset="0"/>
                  <a:cs typeface="WenQuanYi Micro Hei" charset="0"/>
                </a:defRPr>
              </a:lvl3pPr>
              <a:lvl4pPr>
                <a:spcBef>
                  <a:spcPts val="5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4pPr>
              <a:lvl5pPr>
                <a:spcBef>
                  <a:spcPts val="5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5pPr>
              <a:lvl6pPr marL="25146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6pPr>
              <a:lvl7pPr marL="29718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7pPr>
              <a:lvl8pPr marL="34290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8pPr>
              <a:lvl9pPr marL="38862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9pPr>
            </a:lstStyle>
            <a:p>
              <a:pPr>
                <a:spcBef>
                  <a:spcPts val="656"/>
                </a:spcBef>
              </a:pPr>
              <a:r>
                <a:rPr lang="en-IN" altLang="en-US" sz="1050" b="1"/>
                <a:t>Absent</a:t>
              </a:r>
            </a:p>
          </p:txBody>
        </p:sp>
      </p:grpSp>
      <p:grpSp>
        <p:nvGrpSpPr>
          <p:cNvPr id="21510" name="Group 28">
            <a:extLst>
              <a:ext uri="{FF2B5EF4-FFF2-40B4-BE49-F238E27FC236}">
                <a16:creationId xmlns:a16="http://schemas.microsoft.com/office/drawing/2014/main" id="{73AC87D4-7888-4549-B1C3-5B7DB2BF253F}"/>
              </a:ext>
            </a:extLst>
          </p:cNvPr>
          <p:cNvGrpSpPr>
            <a:grpSpLocks/>
          </p:cNvGrpSpPr>
          <p:nvPr/>
        </p:nvGrpSpPr>
        <p:grpSpPr bwMode="auto">
          <a:xfrm>
            <a:off x="1828800" y="2765823"/>
            <a:ext cx="3140869" cy="1409700"/>
            <a:chOff x="0" y="0"/>
            <a:chExt cx="2638" cy="1184"/>
          </a:xfrm>
        </p:grpSpPr>
        <p:sp>
          <p:nvSpPr>
            <p:cNvPr id="21518" name="Text Box 29">
              <a:extLst>
                <a:ext uri="{FF2B5EF4-FFF2-40B4-BE49-F238E27FC236}">
                  <a16:creationId xmlns:a16="http://schemas.microsoft.com/office/drawing/2014/main" id="{B4E6BCE0-E22E-4837-BA69-3D2068B9FB90}"/>
                </a:ext>
              </a:extLst>
            </p:cNvPr>
            <p:cNvSpPr txBox="1">
              <a:spLocks noChangeArrowheads="1"/>
            </p:cNvSpPr>
            <p:nvPr/>
          </p:nvSpPr>
          <p:spPr bwMode="auto">
            <a:xfrm>
              <a:off x="144" y="0"/>
              <a:ext cx="1102" cy="3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5100" rIns="67500" bIns="35100">
              <a:spAutoFit/>
            </a:bodyPr>
            <a:lstStyle>
              <a:lvl1pPr>
                <a:spcBef>
                  <a:spcPts val="8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Times New Roman" panose="02020603050405020304" pitchFamily="18" charset="0"/>
                  <a:ea typeface="WenQuanYi Micro Hei" charset="0"/>
                  <a:cs typeface="WenQuanYi Micro Hei" charset="0"/>
                </a:defRPr>
              </a:lvl1pPr>
              <a:lvl2pPr>
                <a:spcBef>
                  <a:spcPts val="7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Times New Roman" panose="02020603050405020304" pitchFamily="18" charset="0"/>
                  <a:ea typeface="WenQuanYi Micro Hei" charset="0"/>
                  <a:cs typeface="WenQuanYi Micro Hei" charset="0"/>
                </a:defRPr>
              </a:lvl2pPr>
              <a:lvl3pPr>
                <a:spcBef>
                  <a:spcPts val="6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WenQuanYi Micro Hei" charset="0"/>
                  <a:cs typeface="WenQuanYi Micro Hei" charset="0"/>
                </a:defRPr>
              </a:lvl3pPr>
              <a:lvl4pPr>
                <a:spcBef>
                  <a:spcPts val="5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4pPr>
              <a:lvl5pPr>
                <a:spcBef>
                  <a:spcPts val="5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5pPr>
              <a:lvl6pPr marL="25146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6pPr>
              <a:lvl7pPr marL="29718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7pPr>
              <a:lvl8pPr marL="34290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8pPr>
              <a:lvl9pPr marL="38862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9pPr>
            </a:lstStyle>
            <a:p>
              <a:pPr>
                <a:spcBef>
                  <a:spcPts val="656"/>
                </a:spcBef>
              </a:pPr>
              <a:r>
                <a:rPr lang="en-IN" altLang="en-US" sz="1050" b="1"/>
                <a:t>Not giving receiving party’s coordinates</a:t>
              </a:r>
            </a:p>
          </p:txBody>
        </p:sp>
        <p:sp>
          <p:nvSpPr>
            <p:cNvPr id="21519" name="Line 30">
              <a:extLst>
                <a:ext uri="{FF2B5EF4-FFF2-40B4-BE49-F238E27FC236}">
                  <a16:creationId xmlns:a16="http://schemas.microsoft.com/office/drawing/2014/main" id="{62C9781D-3B1F-4003-B680-50698E052B34}"/>
                </a:ext>
              </a:extLst>
            </p:cNvPr>
            <p:cNvSpPr>
              <a:spLocks noChangeShapeType="1"/>
            </p:cNvSpPr>
            <p:nvPr/>
          </p:nvSpPr>
          <p:spPr bwMode="auto">
            <a:xfrm>
              <a:off x="1344" y="134"/>
              <a:ext cx="334" cy="0"/>
            </a:xfrm>
            <a:prstGeom prst="line">
              <a:avLst/>
            </a:prstGeom>
            <a:noFill/>
            <a:ln w="12600">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IN" sz="1350"/>
            </a:p>
          </p:txBody>
        </p:sp>
        <p:sp>
          <p:nvSpPr>
            <p:cNvPr id="21520" name="Text Box 31">
              <a:extLst>
                <a:ext uri="{FF2B5EF4-FFF2-40B4-BE49-F238E27FC236}">
                  <a16:creationId xmlns:a16="http://schemas.microsoft.com/office/drawing/2014/main" id="{08DF8B45-5700-4FE7-8BFB-D47E71BA7754}"/>
                </a:ext>
              </a:extLst>
            </p:cNvPr>
            <p:cNvSpPr txBox="1">
              <a:spLocks noChangeArrowheads="1"/>
            </p:cNvSpPr>
            <p:nvPr/>
          </p:nvSpPr>
          <p:spPr bwMode="auto">
            <a:xfrm>
              <a:off x="0" y="517"/>
              <a:ext cx="814" cy="19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5100" rIns="67500" bIns="35100">
              <a:spAutoFit/>
            </a:bodyPr>
            <a:lstStyle>
              <a:lvl1pPr>
                <a:spcBef>
                  <a:spcPts val="8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Times New Roman" panose="02020603050405020304" pitchFamily="18" charset="0"/>
                  <a:ea typeface="WenQuanYi Micro Hei" charset="0"/>
                  <a:cs typeface="WenQuanYi Micro Hei" charset="0"/>
                </a:defRPr>
              </a:lvl1pPr>
              <a:lvl2pPr>
                <a:spcBef>
                  <a:spcPts val="7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Times New Roman" panose="02020603050405020304" pitchFamily="18" charset="0"/>
                  <a:ea typeface="WenQuanYi Micro Hei" charset="0"/>
                  <a:cs typeface="WenQuanYi Micro Hei" charset="0"/>
                </a:defRPr>
              </a:lvl2pPr>
              <a:lvl3pPr>
                <a:spcBef>
                  <a:spcPts val="6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WenQuanYi Micro Hei" charset="0"/>
                  <a:cs typeface="WenQuanYi Micro Hei" charset="0"/>
                </a:defRPr>
              </a:lvl3pPr>
              <a:lvl4pPr>
                <a:spcBef>
                  <a:spcPts val="5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4pPr>
              <a:lvl5pPr>
                <a:spcBef>
                  <a:spcPts val="5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5pPr>
              <a:lvl6pPr marL="25146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6pPr>
              <a:lvl7pPr marL="29718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7pPr>
              <a:lvl8pPr marL="34290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8pPr>
              <a:lvl9pPr marL="38862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9pPr>
            </a:lstStyle>
            <a:p>
              <a:pPr algn="r">
                <a:spcBef>
                  <a:spcPts val="656"/>
                </a:spcBef>
              </a:pPr>
              <a:r>
                <a:rPr lang="en-IN" altLang="en-US" sz="1050" b="1"/>
                <a:t>Complaining</a:t>
              </a:r>
            </a:p>
          </p:txBody>
        </p:sp>
        <p:sp>
          <p:nvSpPr>
            <p:cNvPr id="21521" name="Line 32">
              <a:extLst>
                <a:ext uri="{FF2B5EF4-FFF2-40B4-BE49-F238E27FC236}">
                  <a16:creationId xmlns:a16="http://schemas.microsoft.com/office/drawing/2014/main" id="{BBF7F6CC-B8EE-4B8B-8851-307C43BA7E6C}"/>
                </a:ext>
              </a:extLst>
            </p:cNvPr>
            <p:cNvSpPr>
              <a:spLocks noChangeShapeType="1"/>
            </p:cNvSpPr>
            <p:nvPr/>
          </p:nvSpPr>
          <p:spPr bwMode="auto">
            <a:xfrm>
              <a:off x="912" y="613"/>
              <a:ext cx="334" cy="0"/>
            </a:xfrm>
            <a:prstGeom prst="line">
              <a:avLst/>
            </a:prstGeom>
            <a:noFill/>
            <a:ln w="12600">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IN" sz="1350"/>
            </a:p>
          </p:txBody>
        </p:sp>
        <p:sp>
          <p:nvSpPr>
            <p:cNvPr id="21522" name="Line 33">
              <a:extLst>
                <a:ext uri="{FF2B5EF4-FFF2-40B4-BE49-F238E27FC236}">
                  <a16:creationId xmlns:a16="http://schemas.microsoft.com/office/drawing/2014/main" id="{5D42D668-CEBF-45A0-BB78-6DCD1784B5F9}"/>
                </a:ext>
              </a:extLst>
            </p:cNvPr>
            <p:cNvSpPr>
              <a:spLocks noChangeShapeType="1"/>
            </p:cNvSpPr>
            <p:nvPr/>
          </p:nvSpPr>
          <p:spPr bwMode="auto">
            <a:xfrm>
              <a:off x="960" y="949"/>
              <a:ext cx="334" cy="0"/>
            </a:xfrm>
            <a:prstGeom prst="line">
              <a:avLst/>
            </a:prstGeom>
            <a:noFill/>
            <a:ln w="12600">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IN" sz="1350"/>
            </a:p>
          </p:txBody>
        </p:sp>
        <p:sp>
          <p:nvSpPr>
            <p:cNvPr id="21523" name="Text Box 34">
              <a:extLst>
                <a:ext uri="{FF2B5EF4-FFF2-40B4-BE49-F238E27FC236}">
                  <a16:creationId xmlns:a16="http://schemas.microsoft.com/office/drawing/2014/main" id="{F11FC923-EB5D-4248-A6BE-665AB8033B6B}"/>
                </a:ext>
              </a:extLst>
            </p:cNvPr>
            <p:cNvSpPr txBox="1">
              <a:spLocks noChangeArrowheads="1"/>
            </p:cNvSpPr>
            <p:nvPr/>
          </p:nvSpPr>
          <p:spPr bwMode="auto">
            <a:xfrm>
              <a:off x="1296" y="853"/>
              <a:ext cx="814" cy="3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5100" rIns="67500" bIns="35100">
              <a:spAutoFit/>
            </a:bodyPr>
            <a:lstStyle>
              <a:lvl1pPr>
                <a:spcBef>
                  <a:spcPts val="8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Times New Roman" panose="02020603050405020304" pitchFamily="18" charset="0"/>
                  <a:ea typeface="WenQuanYi Micro Hei" charset="0"/>
                  <a:cs typeface="WenQuanYi Micro Hei" charset="0"/>
                </a:defRPr>
              </a:lvl1pPr>
              <a:lvl2pPr>
                <a:spcBef>
                  <a:spcPts val="7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Times New Roman" panose="02020603050405020304" pitchFamily="18" charset="0"/>
                  <a:ea typeface="WenQuanYi Micro Hei" charset="0"/>
                  <a:cs typeface="WenQuanYi Micro Hei" charset="0"/>
                </a:defRPr>
              </a:lvl2pPr>
              <a:lvl3pPr>
                <a:spcBef>
                  <a:spcPts val="6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WenQuanYi Micro Hei" charset="0"/>
                  <a:cs typeface="WenQuanYi Micro Hei" charset="0"/>
                </a:defRPr>
              </a:lvl3pPr>
              <a:lvl4pPr>
                <a:spcBef>
                  <a:spcPts val="5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4pPr>
              <a:lvl5pPr>
                <a:spcBef>
                  <a:spcPts val="5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5pPr>
              <a:lvl6pPr marL="25146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6pPr>
              <a:lvl7pPr marL="29718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7pPr>
              <a:lvl8pPr marL="34290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8pPr>
              <a:lvl9pPr marL="38862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9pPr>
            </a:lstStyle>
            <a:p>
              <a:pPr>
                <a:spcBef>
                  <a:spcPts val="656"/>
                </a:spcBef>
              </a:pPr>
              <a:r>
                <a:rPr lang="en-IN" altLang="en-US" sz="1050" b="1"/>
                <a:t>Leaving a message</a:t>
              </a:r>
            </a:p>
          </p:txBody>
        </p:sp>
        <p:sp>
          <p:nvSpPr>
            <p:cNvPr id="21524" name="Line 35">
              <a:extLst>
                <a:ext uri="{FF2B5EF4-FFF2-40B4-BE49-F238E27FC236}">
                  <a16:creationId xmlns:a16="http://schemas.microsoft.com/office/drawing/2014/main" id="{1D8E4ACB-F9D7-4E1E-A973-3680AF5C2267}"/>
                </a:ext>
              </a:extLst>
            </p:cNvPr>
            <p:cNvSpPr>
              <a:spLocks noChangeShapeType="1"/>
            </p:cNvSpPr>
            <p:nvPr/>
          </p:nvSpPr>
          <p:spPr bwMode="auto">
            <a:xfrm>
              <a:off x="1488" y="325"/>
              <a:ext cx="334" cy="0"/>
            </a:xfrm>
            <a:prstGeom prst="line">
              <a:avLst/>
            </a:prstGeom>
            <a:noFill/>
            <a:ln w="12600">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IN" sz="1350"/>
            </a:p>
          </p:txBody>
        </p:sp>
        <p:sp>
          <p:nvSpPr>
            <p:cNvPr id="21525" name="Text Box 36">
              <a:extLst>
                <a:ext uri="{FF2B5EF4-FFF2-40B4-BE49-F238E27FC236}">
                  <a16:creationId xmlns:a16="http://schemas.microsoft.com/office/drawing/2014/main" id="{A601EFA6-752C-4925-86C7-B82785FF4BCA}"/>
                </a:ext>
              </a:extLst>
            </p:cNvPr>
            <p:cNvSpPr txBox="1">
              <a:spLocks noChangeArrowheads="1"/>
            </p:cNvSpPr>
            <p:nvPr/>
          </p:nvSpPr>
          <p:spPr bwMode="auto">
            <a:xfrm>
              <a:off x="1824" y="230"/>
              <a:ext cx="814" cy="19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5100" rIns="67500" bIns="35100">
              <a:spAutoFit/>
            </a:bodyPr>
            <a:lstStyle>
              <a:lvl1pPr>
                <a:spcBef>
                  <a:spcPts val="8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Times New Roman" panose="02020603050405020304" pitchFamily="18" charset="0"/>
                  <a:ea typeface="WenQuanYi Micro Hei" charset="0"/>
                  <a:cs typeface="WenQuanYi Micro Hei" charset="0"/>
                </a:defRPr>
              </a:lvl1pPr>
              <a:lvl2pPr>
                <a:spcBef>
                  <a:spcPts val="7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Times New Roman" panose="02020603050405020304" pitchFamily="18" charset="0"/>
                  <a:ea typeface="WenQuanYi Micro Hei" charset="0"/>
                  <a:cs typeface="WenQuanYi Micro Hei" charset="0"/>
                </a:defRPr>
              </a:lvl2pPr>
              <a:lvl3pPr>
                <a:spcBef>
                  <a:spcPts val="6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WenQuanYi Micro Hei" charset="0"/>
                  <a:cs typeface="WenQuanYi Micro Hei" charset="0"/>
                </a:defRPr>
              </a:lvl3pPr>
              <a:lvl4pPr>
                <a:spcBef>
                  <a:spcPts val="5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4pPr>
              <a:lvl5pPr>
                <a:spcBef>
                  <a:spcPts val="5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5pPr>
              <a:lvl6pPr marL="25146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6pPr>
              <a:lvl7pPr marL="29718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7pPr>
              <a:lvl8pPr marL="34290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8pPr>
              <a:lvl9pPr marL="38862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9pPr>
            </a:lstStyle>
            <a:p>
              <a:pPr>
                <a:spcBef>
                  <a:spcPts val="656"/>
                </a:spcBef>
              </a:pPr>
              <a:r>
                <a:rPr lang="en-IN" altLang="en-US" sz="1050" b="1"/>
                <a:t>Lengthy talk</a:t>
              </a:r>
            </a:p>
          </p:txBody>
        </p:sp>
      </p:grpSp>
      <p:grpSp>
        <p:nvGrpSpPr>
          <p:cNvPr id="21511" name="Group 37">
            <a:extLst>
              <a:ext uri="{FF2B5EF4-FFF2-40B4-BE49-F238E27FC236}">
                <a16:creationId xmlns:a16="http://schemas.microsoft.com/office/drawing/2014/main" id="{5CEF9826-AA94-4A4B-8256-A38481E24C80}"/>
              </a:ext>
            </a:extLst>
          </p:cNvPr>
          <p:cNvGrpSpPr>
            <a:grpSpLocks/>
          </p:cNvGrpSpPr>
          <p:nvPr/>
        </p:nvGrpSpPr>
        <p:grpSpPr bwMode="auto">
          <a:xfrm>
            <a:off x="3829050" y="2925367"/>
            <a:ext cx="3140869" cy="1194196"/>
            <a:chOff x="0" y="0"/>
            <a:chExt cx="2638" cy="1003"/>
          </a:xfrm>
        </p:grpSpPr>
        <p:sp>
          <p:nvSpPr>
            <p:cNvPr id="21512" name="Text Box 38">
              <a:extLst>
                <a:ext uri="{FF2B5EF4-FFF2-40B4-BE49-F238E27FC236}">
                  <a16:creationId xmlns:a16="http://schemas.microsoft.com/office/drawing/2014/main" id="{771B5CA7-983D-4D1C-8755-2C7F4EE12DA3}"/>
                </a:ext>
              </a:extLst>
            </p:cNvPr>
            <p:cNvSpPr txBox="1">
              <a:spLocks noChangeArrowheads="1"/>
            </p:cNvSpPr>
            <p:nvPr/>
          </p:nvSpPr>
          <p:spPr bwMode="auto">
            <a:xfrm>
              <a:off x="0" y="298"/>
              <a:ext cx="1006" cy="3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5100" rIns="67500" bIns="35100">
              <a:spAutoFit/>
            </a:bodyPr>
            <a:lstStyle>
              <a:lvl1pPr>
                <a:spcBef>
                  <a:spcPts val="8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Times New Roman" panose="02020603050405020304" pitchFamily="18" charset="0"/>
                  <a:ea typeface="WenQuanYi Micro Hei" charset="0"/>
                  <a:cs typeface="WenQuanYi Micro Hei" charset="0"/>
                </a:defRPr>
              </a:lvl1pPr>
              <a:lvl2pPr>
                <a:spcBef>
                  <a:spcPts val="7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Times New Roman" panose="02020603050405020304" pitchFamily="18" charset="0"/>
                  <a:ea typeface="WenQuanYi Micro Hei" charset="0"/>
                  <a:cs typeface="WenQuanYi Micro Hei" charset="0"/>
                </a:defRPr>
              </a:lvl2pPr>
              <a:lvl3pPr>
                <a:spcBef>
                  <a:spcPts val="6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WenQuanYi Micro Hei" charset="0"/>
                  <a:cs typeface="WenQuanYi Micro Hei" charset="0"/>
                </a:defRPr>
              </a:lvl3pPr>
              <a:lvl4pPr>
                <a:spcBef>
                  <a:spcPts val="5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4pPr>
              <a:lvl5pPr>
                <a:spcBef>
                  <a:spcPts val="5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5pPr>
              <a:lvl6pPr marL="25146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6pPr>
              <a:lvl7pPr marL="29718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7pPr>
              <a:lvl8pPr marL="34290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8pPr>
              <a:lvl9pPr marL="38862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9pPr>
            </a:lstStyle>
            <a:p>
              <a:pPr algn="r">
                <a:spcBef>
                  <a:spcPts val="656"/>
                </a:spcBef>
              </a:pPr>
              <a:r>
                <a:rPr lang="en-IN" altLang="en-US" sz="1050" b="1"/>
                <a:t>Does not know organization well</a:t>
              </a:r>
            </a:p>
          </p:txBody>
        </p:sp>
        <p:sp>
          <p:nvSpPr>
            <p:cNvPr id="21513" name="Line 39">
              <a:extLst>
                <a:ext uri="{FF2B5EF4-FFF2-40B4-BE49-F238E27FC236}">
                  <a16:creationId xmlns:a16="http://schemas.microsoft.com/office/drawing/2014/main" id="{14D17C4E-D84E-4020-8AC0-8A3E7030E722}"/>
                </a:ext>
              </a:extLst>
            </p:cNvPr>
            <p:cNvSpPr>
              <a:spLocks noChangeShapeType="1"/>
            </p:cNvSpPr>
            <p:nvPr/>
          </p:nvSpPr>
          <p:spPr bwMode="auto">
            <a:xfrm>
              <a:off x="1008" y="470"/>
              <a:ext cx="334" cy="0"/>
            </a:xfrm>
            <a:prstGeom prst="line">
              <a:avLst/>
            </a:prstGeom>
            <a:noFill/>
            <a:ln w="12600">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IN" sz="1350"/>
            </a:p>
          </p:txBody>
        </p:sp>
        <p:sp>
          <p:nvSpPr>
            <p:cNvPr id="21514" name="Line 40">
              <a:extLst>
                <a:ext uri="{FF2B5EF4-FFF2-40B4-BE49-F238E27FC236}">
                  <a16:creationId xmlns:a16="http://schemas.microsoft.com/office/drawing/2014/main" id="{0D2B8F12-C2E3-4406-AFC4-173EB9E53185}"/>
                </a:ext>
              </a:extLst>
            </p:cNvPr>
            <p:cNvSpPr>
              <a:spLocks noChangeShapeType="1"/>
            </p:cNvSpPr>
            <p:nvPr/>
          </p:nvSpPr>
          <p:spPr bwMode="auto">
            <a:xfrm>
              <a:off x="1056" y="806"/>
              <a:ext cx="334" cy="0"/>
            </a:xfrm>
            <a:prstGeom prst="line">
              <a:avLst/>
            </a:prstGeom>
            <a:noFill/>
            <a:ln w="12600">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IN" sz="1350"/>
            </a:p>
          </p:txBody>
        </p:sp>
        <p:sp>
          <p:nvSpPr>
            <p:cNvPr id="21515" name="Text Box 41">
              <a:extLst>
                <a:ext uri="{FF2B5EF4-FFF2-40B4-BE49-F238E27FC236}">
                  <a16:creationId xmlns:a16="http://schemas.microsoft.com/office/drawing/2014/main" id="{B38BB66C-D888-41E4-9B3C-5579AF98985A}"/>
                </a:ext>
              </a:extLst>
            </p:cNvPr>
            <p:cNvSpPr txBox="1">
              <a:spLocks noChangeArrowheads="1"/>
            </p:cNvSpPr>
            <p:nvPr/>
          </p:nvSpPr>
          <p:spPr bwMode="auto">
            <a:xfrm>
              <a:off x="1392" y="672"/>
              <a:ext cx="1246" cy="3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5100" rIns="67500" bIns="35100">
              <a:spAutoFit/>
            </a:bodyPr>
            <a:lstStyle>
              <a:lvl1pPr>
                <a:spcBef>
                  <a:spcPts val="8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Times New Roman" panose="02020603050405020304" pitchFamily="18" charset="0"/>
                  <a:ea typeface="WenQuanYi Micro Hei" charset="0"/>
                  <a:cs typeface="WenQuanYi Micro Hei" charset="0"/>
                </a:defRPr>
              </a:lvl1pPr>
              <a:lvl2pPr>
                <a:spcBef>
                  <a:spcPts val="7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Times New Roman" panose="02020603050405020304" pitchFamily="18" charset="0"/>
                  <a:ea typeface="WenQuanYi Micro Hei" charset="0"/>
                  <a:cs typeface="WenQuanYi Micro Hei" charset="0"/>
                </a:defRPr>
              </a:lvl2pPr>
              <a:lvl3pPr>
                <a:spcBef>
                  <a:spcPts val="6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WenQuanYi Micro Hei" charset="0"/>
                  <a:cs typeface="WenQuanYi Micro Hei" charset="0"/>
                </a:defRPr>
              </a:lvl3pPr>
              <a:lvl4pPr>
                <a:spcBef>
                  <a:spcPts val="5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4pPr>
              <a:lvl5pPr>
                <a:spcBef>
                  <a:spcPts val="5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5pPr>
              <a:lvl6pPr marL="25146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6pPr>
              <a:lvl7pPr marL="29718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7pPr>
              <a:lvl8pPr marL="34290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8pPr>
              <a:lvl9pPr marL="38862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9pPr>
            </a:lstStyle>
            <a:p>
              <a:pPr>
                <a:spcBef>
                  <a:spcPts val="656"/>
                </a:spcBef>
              </a:pPr>
              <a:r>
                <a:rPr lang="en-IN" altLang="en-US" sz="1050" b="1"/>
                <a:t>Takes too much time to explain</a:t>
              </a:r>
            </a:p>
          </p:txBody>
        </p:sp>
        <p:sp>
          <p:nvSpPr>
            <p:cNvPr id="21516" name="Line 42">
              <a:extLst>
                <a:ext uri="{FF2B5EF4-FFF2-40B4-BE49-F238E27FC236}">
                  <a16:creationId xmlns:a16="http://schemas.microsoft.com/office/drawing/2014/main" id="{E729CDA8-3B9C-431B-ACEE-1F52EEA9D952}"/>
                </a:ext>
              </a:extLst>
            </p:cNvPr>
            <p:cNvSpPr>
              <a:spLocks noChangeShapeType="1"/>
            </p:cNvSpPr>
            <p:nvPr/>
          </p:nvSpPr>
          <p:spPr bwMode="auto">
            <a:xfrm>
              <a:off x="1584" y="182"/>
              <a:ext cx="334" cy="0"/>
            </a:xfrm>
            <a:prstGeom prst="line">
              <a:avLst/>
            </a:prstGeom>
            <a:noFill/>
            <a:ln w="12600">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IN" sz="1350"/>
            </a:p>
          </p:txBody>
        </p:sp>
        <p:sp>
          <p:nvSpPr>
            <p:cNvPr id="21517" name="Text Box 43">
              <a:extLst>
                <a:ext uri="{FF2B5EF4-FFF2-40B4-BE49-F238E27FC236}">
                  <a16:creationId xmlns:a16="http://schemas.microsoft.com/office/drawing/2014/main" id="{6F001933-A76F-447D-ABCC-BF336EF6350D}"/>
                </a:ext>
              </a:extLst>
            </p:cNvPr>
            <p:cNvSpPr txBox="1">
              <a:spLocks noChangeArrowheads="1"/>
            </p:cNvSpPr>
            <p:nvPr/>
          </p:nvSpPr>
          <p:spPr bwMode="auto">
            <a:xfrm>
              <a:off x="1872" y="0"/>
              <a:ext cx="718" cy="4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5100" rIns="67500" bIns="35100">
              <a:spAutoFit/>
            </a:bodyPr>
            <a:lstStyle>
              <a:lvl1pPr>
                <a:spcBef>
                  <a:spcPts val="8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Times New Roman" panose="02020603050405020304" pitchFamily="18" charset="0"/>
                  <a:ea typeface="WenQuanYi Micro Hei" charset="0"/>
                  <a:cs typeface="WenQuanYi Micro Hei" charset="0"/>
                </a:defRPr>
              </a:lvl1pPr>
              <a:lvl2pPr>
                <a:spcBef>
                  <a:spcPts val="7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Times New Roman" panose="02020603050405020304" pitchFamily="18" charset="0"/>
                  <a:ea typeface="WenQuanYi Micro Hei" charset="0"/>
                  <a:cs typeface="WenQuanYi Micro Hei" charset="0"/>
                </a:defRPr>
              </a:lvl2pPr>
              <a:lvl3pPr>
                <a:spcBef>
                  <a:spcPts val="6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WenQuanYi Micro Hei" charset="0"/>
                  <a:cs typeface="WenQuanYi Micro Hei" charset="0"/>
                </a:defRPr>
              </a:lvl3pPr>
              <a:lvl4pPr>
                <a:spcBef>
                  <a:spcPts val="5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4pPr>
              <a:lvl5pPr>
                <a:spcBef>
                  <a:spcPts val="500"/>
                </a:spcBef>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5pPr>
              <a:lvl6pPr marL="25146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6pPr>
              <a:lvl7pPr marL="29718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7pPr>
              <a:lvl8pPr marL="34290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8pPr>
              <a:lvl9pPr marL="3886200" indent="-228600" defTabSz="449263" eaLnBrk="0" fontAlgn="base" hangingPunct="0">
                <a:spcBef>
                  <a:spcPts val="500"/>
                </a:spcBef>
                <a:spcAft>
                  <a:spcPct val="0"/>
                </a:spcAft>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anose="02020603050405020304" pitchFamily="18" charset="0"/>
                  <a:ea typeface="WenQuanYi Micro Hei" charset="0"/>
                  <a:cs typeface="WenQuanYi Micro Hei" charset="0"/>
                </a:defRPr>
              </a:lvl9pPr>
            </a:lstStyle>
            <a:p>
              <a:pPr>
                <a:spcBef>
                  <a:spcPts val="656"/>
                </a:spcBef>
              </a:pPr>
              <a:r>
                <a:rPr lang="en-IN" altLang="en-US" sz="1050" b="1"/>
                <a:t>Does not understand customer</a:t>
              </a:r>
            </a:p>
          </p:txBody>
        </p:sp>
      </p:grpSp>
    </p:spTree>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401929" y="-51689"/>
            <a:ext cx="184731" cy="800219"/>
          </a:xfrm>
          <a:prstGeom prst="rect">
            <a:avLst/>
          </a:prstGeom>
          <a:noFill/>
          <a:ln w="9525">
            <a:noFill/>
            <a:miter lim="800000"/>
            <a:headEnd/>
            <a:tailEnd/>
          </a:ln>
        </p:spPr>
        <p:txBody>
          <a:bodyPr wrap="none">
            <a:spAutoFit/>
          </a:bodyPr>
          <a:lstStyle/>
          <a:p>
            <a:endParaRPr lang="en-US" sz="2800">
              <a:solidFill>
                <a:schemeClr val="bg1"/>
              </a:solidFill>
              <a:latin typeface="Myriad Pro" pitchFamily="34" charset="0"/>
            </a:endParaRPr>
          </a:p>
          <a:p>
            <a:endParaRPr lang="en-US">
              <a:latin typeface="Calibri" pitchFamily="34" charset="0"/>
            </a:endParaRPr>
          </a:p>
        </p:txBody>
      </p:sp>
      <p:sp>
        <p:nvSpPr>
          <p:cNvPr id="8" name="TextBox 7"/>
          <p:cNvSpPr txBox="1"/>
          <p:nvPr/>
        </p:nvSpPr>
        <p:spPr>
          <a:xfrm>
            <a:off x="586660" y="1419622"/>
            <a:ext cx="7678105" cy="1708096"/>
          </a:xfrm>
          <a:prstGeom prst="rect">
            <a:avLst/>
          </a:prstGeom>
          <a:noFill/>
        </p:spPr>
        <p:txBody>
          <a:bodyPr wrap="square">
            <a:spAutoFit/>
          </a:bodyPr>
          <a:lstStyle/>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 THE CHECK SHEET IS A FORM USED TO COLLECT DATA IN REAL TIME AT THE LOCATION WHERE THE DATA ARE GENERATED. </a:t>
            </a:r>
          </a:p>
          <a:p>
            <a:pPr marL="285750" indent="-285750" fontAlgn="auto">
              <a:lnSpc>
                <a:spcPct val="120000"/>
              </a:lnSpc>
              <a:spcBef>
                <a:spcPts val="1000"/>
              </a:spcBef>
              <a:spcAft>
                <a:spcPts val="0"/>
              </a:spcAft>
              <a:buClr>
                <a:srgbClr val="C00000"/>
              </a:buClr>
              <a:buFont typeface="Wingdings" pitchFamily="2" charset="2"/>
              <a:buChar char="§"/>
              <a:defRPr/>
            </a:pPr>
            <a:endParaRPr lang="en-IN" sz="1500" dirty="0">
              <a:latin typeface="Myriad Pro" pitchFamily="34" charset="0"/>
            </a:endParaRP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THE DEFINING CHARACTERISTIC OF A CHECK SHEET IS THAT DATA ARE RECORDED BY MAKING MARKS OR CHECKS ON IT. </a:t>
            </a:r>
          </a:p>
        </p:txBody>
      </p:sp>
      <p:sp>
        <p:nvSpPr>
          <p:cNvPr id="5" name="TextBox 4">
            <a:extLst>
              <a:ext uri="{FF2B5EF4-FFF2-40B4-BE49-F238E27FC236}">
                <a16:creationId xmlns:a16="http://schemas.microsoft.com/office/drawing/2014/main" id="{C457C2CE-FD2F-4119-8831-CA0FED84A488}"/>
              </a:ext>
            </a:extLst>
          </p:cNvPr>
          <p:cNvSpPr txBox="1"/>
          <p:nvPr/>
        </p:nvSpPr>
        <p:spPr>
          <a:xfrm>
            <a:off x="140421" y="228600"/>
            <a:ext cx="1590820" cy="353943"/>
          </a:xfrm>
          <a:prstGeom prst="rect">
            <a:avLst/>
          </a:prstGeom>
          <a:noFill/>
        </p:spPr>
        <p:txBody>
          <a:bodyPr wrap="none" rtlCol="0">
            <a:spAutoFit/>
          </a:bodyPr>
          <a:lstStyle/>
          <a:p>
            <a:r>
              <a:rPr lang="en-IN" sz="1700" b="1" dirty="0">
                <a:solidFill>
                  <a:srgbClr val="C00000"/>
                </a:solidFill>
                <a:latin typeface="Myriad Pro" pitchFamily="34" charset="0"/>
              </a:rPr>
              <a:t>CHECK SHEET</a:t>
            </a:r>
          </a:p>
        </p:txBody>
      </p:sp>
    </p:spTree>
    <p:extLst>
      <p:ext uri="{BB962C8B-B14F-4D97-AF65-F5344CB8AC3E}">
        <p14:creationId xmlns:p14="http://schemas.microsoft.com/office/powerpoint/2010/main" val="1216054536"/>
      </p:ext>
    </p:extLst>
  </p:cSld>
  <p:clrMapOvr>
    <a:masterClrMapping/>
  </p:clrMapOvr>
  <p:transition advClick="0"/>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401929" y="-51689"/>
            <a:ext cx="184731" cy="800219"/>
          </a:xfrm>
          <a:prstGeom prst="rect">
            <a:avLst/>
          </a:prstGeom>
          <a:noFill/>
          <a:ln w="9525">
            <a:noFill/>
            <a:miter lim="800000"/>
            <a:headEnd/>
            <a:tailEnd/>
          </a:ln>
        </p:spPr>
        <p:txBody>
          <a:bodyPr wrap="none">
            <a:spAutoFit/>
          </a:bodyPr>
          <a:lstStyle/>
          <a:p>
            <a:endParaRPr lang="en-US" sz="2800">
              <a:solidFill>
                <a:schemeClr val="bg1"/>
              </a:solidFill>
              <a:latin typeface="Myriad Pro" pitchFamily="34" charset="0"/>
            </a:endParaRPr>
          </a:p>
          <a:p>
            <a:endParaRPr lang="en-US">
              <a:latin typeface="Calibri" pitchFamily="34" charset="0"/>
            </a:endParaRPr>
          </a:p>
        </p:txBody>
      </p:sp>
      <p:sp>
        <p:nvSpPr>
          <p:cNvPr id="8" name="TextBox 7"/>
          <p:cNvSpPr txBox="1"/>
          <p:nvPr/>
        </p:nvSpPr>
        <p:spPr>
          <a:xfrm>
            <a:off x="401928" y="862833"/>
            <a:ext cx="8274527" cy="1025858"/>
          </a:xfrm>
          <a:prstGeom prst="rect">
            <a:avLst/>
          </a:prstGeom>
          <a:noFill/>
        </p:spPr>
        <p:txBody>
          <a:bodyPr wrap="square">
            <a:spAutoFit/>
          </a:bodyPr>
          <a:lstStyle/>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 PURPOSE -  TO PROVIDE A STRUCTURED WAY TO COLLECT QUALITY-RELATED DATA AS A ROUGH MEANS FOR ASSESSING A PROCESS OR AS AN INPUT TO OTHER ANALYSES</a:t>
            </a:r>
          </a:p>
          <a:p>
            <a:pPr marL="285750" indent="-285750" fontAlgn="auto">
              <a:lnSpc>
                <a:spcPct val="120000"/>
              </a:lnSpc>
              <a:spcBef>
                <a:spcPts val="1000"/>
              </a:spcBef>
              <a:spcAft>
                <a:spcPts val="0"/>
              </a:spcAft>
              <a:buClr>
                <a:srgbClr val="C00000"/>
              </a:buClr>
              <a:buFont typeface="Wingdings" pitchFamily="2" charset="2"/>
              <a:buChar char="§"/>
              <a:defRPr/>
            </a:pPr>
            <a:endParaRPr lang="en-IN" sz="1500" dirty="0">
              <a:latin typeface="Myriad Pro" pitchFamily="34" charset="0"/>
            </a:endParaRPr>
          </a:p>
        </p:txBody>
      </p:sp>
      <p:pic>
        <p:nvPicPr>
          <p:cNvPr id="2" name="Picture 1">
            <a:extLst>
              <a:ext uri="{FF2B5EF4-FFF2-40B4-BE49-F238E27FC236}">
                <a16:creationId xmlns:a16="http://schemas.microsoft.com/office/drawing/2014/main" id="{5A3E3821-9F88-4956-A519-751C19634FA4}"/>
              </a:ext>
            </a:extLst>
          </p:cNvPr>
          <p:cNvPicPr>
            <a:picLocks noChangeAspect="1"/>
          </p:cNvPicPr>
          <p:nvPr/>
        </p:nvPicPr>
        <p:blipFill>
          <a:blip r:embed="rId3"/>
          <a:stretch>
            <a:fillRect/>
          </a:stretch>
        </p:blipFill>
        <p:spPr>
          <a:xfrm>
            <a:off x="467545" y="1563638"/>
            <a:ext cx="7992887" cy="3351263"/>
          </a:xfrm>
          <a:prstGeom prst="rect">
            <a:avLst/>
          </a:prstGeom>
        </p:spPr>
      </p:pic>
    </p:spTree>
    <p:extLst>
      <p:ext uri="{BB962C8B-B14F-4D97-AF65-F5344CB8AC3E}">
        <p14:creationId xmlns:p14="http://schemas.microsoft.com/office/powerpoint/2010/main" val="1062097723"/>
      </p:ext>
    </p:extLst>
  </p:cSld>
  <p:clrMapOvr>
    <a:masterClrMapping/>
  </p:clrMapOvr>
  <p:transition advClick="0"/>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401929" y="-51689"/>
            <a:ext cx="184731" cy="800219"/>
          </a:xfrm>
          <a:prstGeom prst="rect">
            <a:avLst/>
          </a:prstGeom>
          <a:noFill/>
          <a:ln w="9525">
            <a:noFill/>
            <a:miter lim="800000"/>
            <a:headEnd/>
            <a:tailEnd/>
          </a:ln>
        </p:spPr>
        <p:txBody>
          <a:bodyPr wrap="none">
            <a:spAutoFit/>
          </a:bodyPr>
          <a:lstStyle/>
          <a:p>
            <a:endParaRPr lang="en-US" sz="2800">
              <a:solidFill>
                <a:schemeClr val="bg1"/>
              </a:solidFill>
              <a:latin typeface="Myriad Pro" pitchFamily="34" charset="0"/>
            </a:endParaRPr>
          </a:p>
          <a:p>
            <a:endParaRPr lang="en-US">
              <a:latin typeface="Calibri" pitchFamily="34" charset="0"/>
            </a:endParaRPr>
          </a:p>
        </p:txBody>
      </p:sp>
      <p:sp>
        <p:nvSpPr>
          <p:cNvPr id="8" name="TextBox 7"/>
          <p:cNvSpPr txBox="1"/>
          <p:nvPr/>
        </p:nvSpPr>
        <p:spPr>
          <a:xfrm>
            <a:off x="586660" y="1419622"/>
            <a:ext cx="7678105" cy="1708096"/>
          </a:xfrm>
          <a:prstGeom prst="rect">
            <a:avLst/>
          </a:prstGeom>
          <a:noFill/>
        </p:spPr>
        <p:txBody>
          <a:bodyPr wrap="square">
            <a:spAutoFit/>
          </a:bodyPr>
          <a:lstStyle/>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 CONTROL CHART IS ALSO KNOWN AS SHEWHART CHARTS (AFTER WALTER A. SHEWHART) OR PROCESS- BEHAVIOR CHARTS.</a:t>
            </a:r>
          </a:p>
          <a:p>
            <a:pPr marL="285750" indent="-285750" fontAlgn="auto">
              <a:lnSpc>
                <a:spcPct val="120000"/>
              </a:lnSpc>
              <a:spcBef>
                <a:spcPts val="1000"/>
              </a:spcBef>
              <a:spcAft>
                <a:spcPts val="0"/>
              </a:spcAft>
              <a:buClr>
                <a:srgbClr val="C00000"/>
              </a:buClr>
              <a:buFont typeface="Wingdings" pitchFamily="2" charset="2"/>
              <a:buChar char="§"/>
              <a:defRPr/>
            </a:pPr>
            <a:endParaRPr lang="en-IN" sz="1500" dirty="0">
              <a:latin typeface="Myriad Pro" pitchFamily="34" charset="0"/>
            </a:endParaRP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 IT IS USED TO DETERMINE IF A MANUFACTURING OR BUSINESS PROCESS IS IN A STATE OF STATISTICAL CONTROL.</a:t>
            </a:r>
          </a:p>
        </p:txBody>
      </p:sp>
      <p:sp>
        <p:nvSpPr>
          <p:cNvPr id="5" name="TextBox 4">
            <a:extLst>
              <a:ext uri="{FF2B5EF4-FFF2-40B4-BE49-F238E27FC236}">
                <a16:creationId xmlns:a16="http://schemas.microsoft.com/office/drawing/2014/main" id="{C457C2CE-FD2F-4119-8831-CA0FED84A488}"/>
              </a:ext>
            </a:extLst>
          </p:cNvPr>
          <p:cNvSpPr txBox="1"/>
          <p:nvPr/>
        </p:nvSpPr>
        <p:spPr>
          <a:xfrm>
            <a:off x="140421" y="228600"/>
            <a:ext cx="2107115" cy="353943"/>
          </a:xfrm>
          <a:prstGeom prst="rect">
            <a:avLst/>
          </a:prstGeom>
          <a:noFill/>
        </p:spPr>
        <p:txBody>
          <a:bodyPr wrap="none" rtlCol="0">
            <a:spAutoFit/>
          </a:bodyPr>
          <a:lstStyle/>
          <a:p>
            <a:r>
              <a:rPr lang="en-IN" sz="1700" b="1" dirty="0">
                <a:solidFill>
                  <a:srgbClr val="C00000"/>
                </a:solidFill>
                <a:latin typeface="Myriad Pro" pitchFamily="34" charset="0"/>
              </a:rPr>
              <a:t>CONTROL CHARTS</a:t>
            </a:r>
          </a:p>
        </p:txBody>
      </p:sp>
    </p:spTree>
    <p:extLst>
      <p:ext uri="{BB962C8B-B14F-4D97-AF65-F5344CB8AC3E}">
        <p14:creationId xmlns:p14="http://schemas.microsoft.com/office/powerpoint/2010/main" val="2876859672"/>
      </p:ext>
    </p:extLst>
  </p:cSld>
  <p:clrMapOvr>
    <a:masterClrMapping/>
  </p:clrMapOvr>
  <p:transition advClick="0"/>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401929" y="-51689"/>
            <a:ext cx="184731" cy="800219"/>
          </a:xfrm>
          <a:prstGeom prst="rect">
            <a:avLst/>
          </a:prstGeom>
          <a:noFill/>
          <a:ln w="9525">
            <a:noFill/>
            <a:miter lim="800000"/>
            <a:headEnd/>
            <a:tailEnd/>
          </a:ln>
        </p:spPr>
        <p:txBody>
          <a:bodyPr wrap="none">
            <a:spAutoFit/>
          </a:bodyPr>
          <a:lstStyle/>
          <a:p>
            <a:endParaRPr lang="en-US" sz="2800">
              <a:solidFill>
                <a:schemeClr val="bg1"/>
              </a:solidFill>
              <a:latin typeface="Myriad Pro" pitchFamily="34" charset="0"/>
            </a:endParaRPr>
          </a:p>
          <a:p>
            <a:endParaRPr lang="en-US">
              <a:latin typeface="Calibri" pitchFamily="34" charset="0"/>
            </a:endParaRPr>
          </a:p>
        </p:txBody>
      </p:sp>
      <p:sp>
        <p:nvSpPr>
          <p:cNvPr id="8" name="TextBox 7"/>
          <p:cNvSpPr txBox="1"/>
          <p:nvPr/>
        </p:nvSpPr>
        <p:spPr>
          <a:xfrm>
            <a:off x="586660" y="1419622"/>
            <a:ext cx="7678105" cy="343620"/>
          </a:xfrm>
          <a:prstGeom prst="rect">
            <a:avLst/>
          </a:prstGeom>
          <a:noFill/>
        </p:spPr>
        <p:txBody>
          <a:bodyPr wrap="square">
            <a:spAutoFit/>
          </a:bodyPr>
          <a:lstStyle/>
          <a:p>
            <a:pPr fontAlgn="auto">
              <a:lnSpc>
                <a:spcPct val="120000"/>
              </a:lnSpc>
              <a:spcBef>
                <a:spcPts val="1000"/>
              </a:spcBef>
              <a:spcAft>
                <a:spcPts val="0"/>
              </a:spcAft>
              <a:buClr>
                <a:srgbClr val="C00000"/>
              </a:buClr>
              <a:defRPr/>
            </a:pPr>
            <a:r>
              <a:rPr lang="en-IN" sz="1500" dirty="0">
                <a:latin typeface="Myriad Pro" pitchFamily="34" charset="0"/>
              </a:rPr>
              <a:t> </a:t>
            </a:r>
          </a:p>
        </p:txBody>
      </p:sp>
      <p:pic>
        <p:nvPicPr>
          <p:cNvPr id="2" name="Picture 1">
            <a:extLst>
              <a:ext uri="{FF2B5EF4-FFF2-40B4-BE49-F238E27FC236}">
                <a16:creationId xmlns:a16="http://schemas.microsoft.com/office/drawing/2014/main" id="{4440DE63-0C7B-4965-BAF7-1D1E1C4F55A1}"/>
              </a:ext>
            </a:extLst>
          </p:cNvPr>
          <p:cNvPicPr>
            <a:picLocks noChangeAspect="1"/>
          </p:cNvPicPr>
          <p:nvPr/>
        </p:nvPicPr>
        <p:blipFill>
          <a:blip r:embed="rId3"/>
          <a:stretch>
            <a:fillRect/>
          </a:stretch>
        </p:blipFill>
        <p:spPr>
          <a:xfrm>
            <a:off x="445697" y="1763242"/>
            <a:ext cx="7678105" cy="3244143"/>
          </a:xfrm>
          <a:prstGeom prst="rect">
            <a:avLst/>
          </a:prstGeom>
        </p:spPr>
      </p:pic>
      <p:sp>
        <p:nvSpPr>
          <p:cNvPr id="4" name="Rectangle 3">
            <a:extLst>
              <a:ext uri="{FF2B5EF4-FFF2-40B4-BE49-F238E27FC236}">
                <a16:creationId xmlns:a16="http://schemas.microsoft.com/office/drawing/2014/main" id="{66535BC1-0C6B-45CB-BD49-573F3E3BC47B}"/>
              </a:ext>
            </a:extLst>
          </p:cNvPr>
          <p:cNvSpPr/>
          <p:nvPr/>
        </p:nvSpPr>
        <p:spPr>
          <a:xfrm>
            <a:off x="586660" y="748530"/>
            <a:ext cx="7274298" cy="923330"/>
          </a:xfrm>
          <a:prstGeom prst="rect">
            <a:avLst/>
          </a:prstGeom>
        </p:spPr>
        <p:txBody>
          <a:bodyPr wrap="square">
            <a:spAutoFit/>
          </a:bodyPr>
          <a:lstStyle/>
          <a:p>
            <a:r>
              <a:rPr lang="en-IN" dirty="0"/>
              <a:t>Purpose</a:t>
            </a:r>
          </a:p>
          <a:p>
            <a:r>
              <a:rPr lang="en-IN" dirty="0"/>
              <a:t>To determine whether a process should undergo a formal examination for quality-related problem</a:t>
            </a:r>
          </a:p>
        </p:txBody>
      </p:sp>
    </p:spTree>
    <p:extLst>
      <p:ext uri="{BB962C8B-B14F-4D97-AF65-F5344CB8AC3E}">
        <p14:creationId xmlns:p14="http://schemas.microsoft.com/office/powerpoint/2010/main" val="2635298184"/>
      </p:ext>
    </p:extLst>
  </p:cSld>
  <p:clrMapOvr>
    <a:masterClrMapping/>
  </p:clrMapOvr>
  <p:transition advClick="0"/>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401929" y="-51689"/>
            <a:ext cx="184731" cy="800219"/>
          </a:xfrm>
          <a:prstGeom prst="rect">
            <a:avLst/>
          </a:prstGeom>
          <a:noFill/>
          <a:ln w="9525">
            <a:noFill/>
            <a:miter lim="800000"/>
            <a:headEnd/>
            <a:tailEnd/>
          </a:ln>
        </p:spPr>
        <p:txBody>
          <a:bodyPr wrap="none">
            <a:spAutoFit/>
          </a:bodyPr>
          <a:lstStyle/>
          <a:p>
            <a:endParaRPr lang="en-US" sz="2800">
              <a:solidFill>
                <a:schemeClr val="bg1"/>
              </a:solidFill>
              <a:latin typeface="Myriad Pro" pitchFamily="34" charset="0"/>
            </a:endParaRPr>
          </a:p>
          <a:p>
            <a:endParaRPr lang="en-US">
              <a:latin typeface="Calibri" pitchFamily="34" charset="0"/>
            </a:endParaRPr>
          </a:p>
        </p:txBody>
      </p:sp>
      <p:sp>
        <p:nvSpPr>
          <p:cNvPr id="8" name="TextBox 7"/>
          <p:cNvSpPr txBox="1"/>
          <p:nvPr/>
        </p:nvSpPr>
        <p:spPr>
          <a:xfrm>
            <a:off x="586660" y="1419622"/>
            <a:ext cx="7678105" cy="2795573"/>
          </a:xfrm>
          <a:prstGeom prst="rect">
            <a:avLst/>
          </a:prstGeom>
          <a:noFill/>
        </p:spPr>
        <p:txBody>
          <a:bodyPr wrap="square">
            <a:spAutoFit/>
          </a:bodyPr>
          <a:lstStyle/>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 A HISTOGRAM IS A GRAPHIC SUMMARY OF VARIATION IN A SET OF DATA. </a:t>
            </a:r>
          </a:p>
          <a:p>
            <a:pPr marL="285750" indent="-285750" fontAlgn="auto">
              <a:lnSpc>
                <a:spcPct val="120000"/>
              </a:lnSpc>
              <a:spcBef>
                <a:spcPts val="1000"/>
              </a:spcBef>
              <a:spcAft>
                <a:spcPts val="0"/>
              </a:spcAft>
              <a:buClr>
                <a:srgbClr val="C00000"/>
              </a:buClr>
              <a:buFont typeface="Wingdings" pitchFamily="2" charset="2"/>
              <a:buChar char="§"/>
              <a:defRPr/>
            </a:pPr>
            <a:endParaRPr lang="en-IN" sz="1500" dirty="0">
              <a:latin typeface="Myriad Pro" pitchFamily="34" charset="0"/>
            </a:endParaRP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IT ENABLES US TO SEE PATTERNS THAT ARE DIFFICULT TO SEE IN A SIMPLE TABLE OF NUMBERS. </a:t>
            </a:r>
          </a:p>
          <a:p>
            <a:pPr marL="285750" indent="-285750" fontAlgn="auto">
              <a:lnSpc>
                <a:spcPct val="120000"/>
              </a:lnSpc>
              <a:spcBef>
                <a:spcPts val="1000"/>
              </a:spcBef>
              <a:spcAft>
                <a:spcPts val="0"/>
              </a:spcAft>
              <a:buClr>
                <a:srgbClr val="C00000"/>
              </a:buClr>
              <a:buFont typeface="Wingdings" pitchFamily="2" charset="2"/>
              <a:buChar char="§"/>
              <a:defRPr/>
            </a:pPr>
            <a:endParaRPr lang="en-IN" sz="1500" dirty="0">
              <a:latin typeface="Myriad Pro" pitchFamily="34" charset="0"/>
            </a:endParaRP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A HISTOGRAM IS A GRAPH IN WHICH THE CONTINUOUS VARIABLE IS CLUSTERED INTO CATEGORIES AND THE VALUE OF EACH CLUSTER IS PLOTTED TO GIVE A SERIES OF BARS.</a:t>
            </a:r>
          </a:p>
        </p:txBody>
      </p:sp>
      <p:sp>
        <p:nvSpPr>
          <p:cNvPr id="5" name="TextBox 4">
            <a:extLst>
              <a:ext uri="{FF2B5EF4-FFF2-40B4-BE49-F238E27FC236}">
                <a16:creationId xmlns:a16="http://schemas.microsoft.com/office/drawing/2014/main" id="{C457C2CE-FD2F-4119-8831-CA0FED84A488}"/>
              </a:ext>
            </a:extLst>
          </p:cNvPr>
          <p:cNvSpPr txBox="1"/>
          <p:nvPr/>
        </p:nvSpPr>
        <p:spPr>
          <a:xfrm>
            <a:off x="140421" y="228600"/>
            <a:ext cx="1487843" cy="353943"/>
          </a:xfrm>
          <a:prstGeom prst="rect">
            <a:avLst/>
          </a:prstGeom>
          <a:noFill/>
        </p:spPr>
        <p:txBody>
          <a:bodyPr wrap="none" rtlCol="0">
            <a:spAutoFit/>
          </a:bodyPr>
          <a:lstStyle/>
          <a:p>
            <a:r>
              <a:rPr lang="en-IN" sz="1700" b="1" dirty="0">
                <a:solidFill>
                  <a:srgbClr val="C00000"/>
                </a:solidFill>
                <a:latin typeface="Myriad Pro" pitchFamily="34" charset="0"/>
              </a:rPr>
              <a:t>HISTOGRAM</a:t>
            </a:r>
          </a:p>
        </p:txBody>
      </p:sp>
    </p:spTree>
    <p:extLst>
      <p:ext uri="{BB962C8B-B14F-4D97-AF65-F5344CB8AC3E}">
        <p14:creationId xmlns:p14="http://schemas.microsoft.com/office/powerpoint/2010/main" val="494079114"/>
      </p:ext>
    </p:extLst>
  </p:cSld>
  <p:clrMapOvr>
    <a:masterClrMapping/>
  </p:clrMapOvr>
  <p:transition advClick="0"/>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309564" y="114300"/>
            <a:ext cx="184731" cy="800219"/>
          </a:xfrm>
          <a:prstGeom prst="rect">
            <a:avLst/>
          </a:prstGeom>
          <a:noFill/>
          <a:ln w="9525">
            <a:noFill/>
            <a:miter lim="800000"/>
            <a:headEnd/>
            <a:tailEnd/>
          </a:ln>
        </p:spPr>
        <p:txBody>
          <a:bodyPr wrap="none">
            <a:spAutoFit/>
          </a:bodyPr>
          <a:lstStyle/>
          <a:p>
            <a:endParaRPr lang="en-US" sz="2800">
              <a:solidFill>
                <a:schemeClr val="bg1"/>
              </a:solidFill>
              <a:latin typeface="Myriad Pro" pitchFamily="34" charset="0"/>
            </a:endParaRPr>
          </a:p>
          <a:p>
            <a:endParaRPr lang="en-US">
              <a:latin typeface="Calibri" pitchFamily="34" charset="0"/>
            </a:endParaRPr>
          </a:p>
        </p:txBody>
      </p:sp>
      <p:sp>
        <p:nvSpPr>
          <p:cNvPr id="8" name="TextBox 7"/>
          <p:cNvSpPr txBox="1"/>
          <p:nvPr/>
        </p:nvSpPr>
        <p:spPr>
          <a:xfrm>
            <a:off x="1115616" y="1766416"/>
            <a:ext cx="6624736" cy="620619"/>
          </a:xfrm>
          <a:prstGeom prst="rect">
            <a:avLst/>
          </a:prstGeom>
          <a:noFill/>
        </p:spPr>
        <p:txBody>
          <a:bodyPr wrap="square">
            <a:spAutoFit/>
          </a:bodyPr>
          <a:lstStyle/>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THE ACT OF DETERMINING CONFORMANCE OR NON-CONFORMANCE OF THE EXPECTED PERFORMANCE IS THE FUNCTION OF INSPECTION.</a:t>
            </a:r>
            <a:endParaRPr lang="en-GB" sz="1500" dirty="0">
              <a:latin typeface="Myriad Pro" pitchFamily="34" charset="0"/>
            </a:endParaRPr>
          </a:p>
        </p:txBody>
      </p:sp>
      <p:sp>
        <p:nvSpPr>
          <p:cNvPr id="5" name="TextBox 4">
            <a:extLst>
              <a:ext uri="{FF2B5EF4-FFF2-40B4-BE49-F238E27FC236}">
                <a16:creationId xmlns:a16="http://schemas.microsoft.com/office/drawing/2014/main" id="{C457C2CE-FD2F-4119-8831-CA0FED84A488}"/>
              </a:ext>
            </a:extLst>
          </p:cNvPr>
          <p:cNvSpPr txBox="1"/>
          <p:nvPr/>
        </p:nvSpPr>
        <p:spPr>
          <a:xfrm>
            <a:off x="140421" y="228600"/>
            <a:ext cx="1467068" cy="353943"/>
          </a:xfrm>
          <a:prstGeom prst="rect">
            <a:avLst/>
          </a:prstGeom>
          <a:noFill/>
        </p:spPr>
        <p:txBody>
          <a:bodyPr wrap="none" rtlCol="0">
            <a:spAutoFit/>
          </a:bodyPr>
          <a:lstStyle/>
          <a:p>
            <a:r>
              <a:rPr lang="en-US" sz="1700" b="1" dirty="0">
                <a:solidFill>
                  <a:srgbClr val="C00000"/>
                </a:solidFill>
                <a:latin typeface="Myriad Pro" pitchFamily="34" charset="0"/>
              </a:rPr>
              <a:t>INSPECTION</a:t>
            </a:r>
          </a:p>
        </p:txBody>
      </p:sp>
    </p:spTree>
    <p:extLst>
      <p:ext uri="{BB962C8B-B14F-4D97-AF65-F5344CB8AC3E}">
        <p14:creationId xmlns:p14="http://schemas.microsoft.com/office/powerpoint/2010/main" val="1779842217"/>
      </p:ext>
    </p:extLst>
  </p:cSld>
  <p:clrMapOvr>
    <a:masterClrMapping/>
  </p:clrMapOvr>
  <p:transition advClick="0"/>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401929" y="-51689"/>
            <a:ext cx="184731" cy="800219"/>
          </a:xfrm>
          <a:prstGeom prst="rect">
            <a:avLst/>
          </a:prstGeom>
          <a:noFill/>
          <a:ln w="9525">
            <a:noFill/>
            <a:miter lim="800000"/>
            <a:headEnd/>
            <a:tailEnd/>
          </a:ln>
        </p:spPr>
        <p:txBody>
          <a:bodyPr wrap="none">
            <a:spAutoFit/>
          </a:bodyPr>
          <a:lstStyle/>
          <a:p>
            <a:endParaRPr lang="en-US" sz="2800">
              <a:solidFill>
                <a:schemeClr val="bg1"/>
              </a:solidFill>
              <a:latin typeface="Myriad Pro" pitchFamily="34" charset="0"/>
            </a:endParaRPr>
          </a:p>
          <a:p>
            <a:endParaRPr lang="en-US">
              <a:latin typeface="Calibri" pitchFamily="34" charset="0"/>
            </a:endParaRPr>
          </a:p>
        </p:txBody>
      </p:sp>
      <p:sp>
        <p:nvSpPr>
          <p:cNvPr id="5" name="TextBox 4">
            <a:extLst>
              <a:ext uri="{FF2B5EF4-FFF2-40B4-BE49-F238E27FC236}">
                <a16:creationId xmlns:a16="http://schemas.microsoft.com/office/drawing/2014/main" id="{C457C2CE-FD2F-4119-8831-CA0FED84A488}"/>
              </a:ext>
            </a:extLst>
          </p:cNvPr>
          <p:cNvSpPr txBox="1"/>
          <p:nvPr/>
        </p:nvSpPr>
        <p:spPr>
          <a:xfrm>
            <a:off x="140421" y="228600"/>
            <a:ext cx="1487843" cy="353943"/>
          </a:xfrm>
          <a:prstGeom prst="rect">
            <a:avLst/>
          </a:prstGeom>
          <a:noFill/>
        </p:spPr>
        <p:txBody>
          <a:bodyPr wrap="none" rtlCol="0">
            <a:spAutoFit/>
          </a:bodyPr>
          <a:lstStyle/>
          <a:p>
            <a:r>
              <a:rPr lang="en-IN" sz="1700" b="1" dirty="0">
                <a:solidFill>
                  <a:srgbClr val="C00000"/>
                </a:solidFill>
                <a:latin typeface="Myriad Pro" pitchFamily="34" charset="0"/>
              </a:rPr>
              <a:t>HISTOGRAM</a:t>
            </a:r>
          </a:p>
        </p:txBody>
      </p:sp>
      <p:pic>
        <p:nvPicPr>
          <p:cNvPr id="2" name="Picture 1">
            <a:extLst>
              <a:ext uri="{FF2B5EF4-FFF2-40B4-BE49-F238E27FC236}">
                <a16:creationId xmlns:a16="http://schemas.microsoft.com/office/drawing/2014/main" id="{C10814D9-57DC-45F5-9096-59C5E7E2DCE9}"/>
              </a:ext>
            </a:extLst>
          </p:cNvPr>
          <p:cNvPicPr>
            <a:picLocks noChangeAspect="1"/>
          </p:cNvPicPr>
          <p:nvPr/>
        </p:nvPicPr>
        <p:blipFill>
          <a:blip r:embed="rId3"/>
          <a:stretch>
            <a:fillRect/>
          </a:stretch>
        </p:blipFill>
        <p:spPr>
          <a:xfrm>
            <a:off x="683568" y="1009650"/>
            <a:ext cx="7128791" cy="3578324"/>
          </a:xfrm>
          <a:prstGeom prst="rect">
            <a:avLst/>
          </a:prstGeom>
        </p:spPr>
      </p:pic>
    </p:spTree>
    <p:extLst>
      <p:ext uri="{BB962C8B-B14F-4D97-AF65-F5344CB8AC3E}">
        <p14:creationId xmlns:p14="http://schemas.microsoft.com/office/powerpoint/2010/main" val="2090332054"/>
      </p:ext>
    </p:extLst>
  </p:cSld>
  <p:clrMapOvr>
    <a:masterClrMapping/>
  </p:clrMapOvr>
  <p:transition advClick="0"/>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401929" y="-51689"/>
            <a:ext cx="184731" cy="800219"/>
          </a:xfrm>
          <a:prstGeom prst="rect">
            <a:avLst/>
          </a:prstGeom>
          <a:noFill/>
          <a:ln w="9525">
            <a:noFill/>
            <a:miter lim="800000"/>
            <a:headEnd/>
            <a:tailEnd/>
          </a:ln>
        </p:spPr>
        <p:txBody>
          <a:bodyPr wrap="none">
            <a:spAutoFit/>
          </a:bodyPr>
          <a:lstStyle/>
          <a:p>
            <a:endParaRPr lang="en-US" sz="2800">
              <a:solidFill>
                <a:schemeClr val="bg1"/>
              </a:solidFill>
              <a:latin typeface="Myriad Pro" pitchFamily="34" charset="0"/>
            </a:endParaRPr>
          </a:p>
          <a:p>
            <a:endParaRPr lang="en-US">
              <a:latin typeface="Calibri" pitchFamily="34" charset="0"/>
            </a:endParaRPr>
          </a:p>
        </p:txBody>
      </p:sp>
      <p:sp>
        <p:nvSpPr>
          <p:cNvPr id="8" name="TextBox 7"/>
          <p:cNvSpPr txBox="1"/>
          <p:nvPr/>
        </p:nvSpPr>
        <p:spPr>
          <a:xfrm>
            <a:off x="586660" y="1419622"/>
            <a:ext cx="7678105" cy="2539093"/>
          </a:xfrm>
          <a:prstGeom prst="rect">
            <a:avLst/>
          </a:prstGeom>
          <a:noFill/>
        </p:spPr>
        <p:txBody>
          <a:bodyPr wrap="square">
            <a:spAutoFit/>
          </a:bodyPr>
          <a:lstStyle/>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 A SCATTER PLOT OR SCATTER GRAPH IS A TYPE OF MATHEMATICAL DIAGRAM USING CARTESIAN COORDINATES TO DISPLAY VALUES FOR TWO VARIABLES FOR A SET OF DATA.</a:t>
            </a:r>
          </a:p>
          <a:p>
            <a:pPr marL="285750" indent="-285750" fontAlgn="auto">
              <a:lnSpc>
                <a:spcPct val="120000"/>
              </a:lnSpc>
              <a:spcBef>
                <a:spcPts val="1000"/>
              </a:spcBef>
              <a:spcAft>
                <a:spcPts val="0"/>
              </a:spcAft>
              <a:buClr>
                <a:srgbClr val="C00000"/>
              </a:buClr>
              <a:buFont typeface="Wingdings" pitchFamily="2" charset="2"/>
              <a:buChar char="§"/>
              <a:defRPr/>
            </a:pPr>
            <a:endParaRPr lang="en-IN" sz="1500" dirty="0">
              <a:latin typeface="Myriad Pro" pitchFamily="34" charset="0"/>
            </a:endParaRP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THE DATA IS DISPLAYED AS A COLLECTION OF POINTS, EACH HAVING THE VALUE OF ONE VARIABLE DETERMINING THE POSITION ON THE HORIZONTAL AXIS AND THE VALUE OF THE OTHER VARIABLE DETERMINING THE POSITION ON THE VERTICAL AXIS.</a:t>
            </a:r>
          </a:p>
        </p:txBody>
      </p:sp>
      <p:sp>
        <p:nvSpPr>
          <p:cNvPr id="5" name="TextBox 4">
            <a:extLst>
              <a:ext uri="{FF2B5EF4-FFF2-40B4-BE49-F238E27FC236}">
                <a16:creationId xmlns:a16="http://schemas.microsoft.com/office/drawing/2014/main" id="{C457C2CE-FD2F-4119-8831-CA0FED84A488}"/>
              </a:ext>
            </a:extLst>
          </p:cNvPr>
          <p:cNvSpPr txBox="1"/>
          <p:nvPr/>
        </p:nvSpPr>
        <p:spPr>
          <a:xfrm>
            <a:off x="140421" y="228600"/>
            <a:ext cx="1687321" cy="353943"/>
          </a:xfrm>
          <a:prstGeom prst="rect">
            <a:avLst/>
          </a:prstGeom>
          <a:noFill/>
        </p:spPr>
        <p:txBody>
          <a:bodyPr wrap="none" rtlCol="0">
            <a:spAutoFit/>
          </a:bodyPr>
          <a:lstStyle/>
          <a:p>
            <a:r>
              <a:rPr lang="en-IN" sz="1700" b="1" dirty="0">
                <a:solidFill>
                  <a:srgbClr val="C00000"/>
                </a:solidFill>
                <a:latin typeface="Myriad Pro" pitchFamily="34" charset="0"/>
              </a:rPr>
              <a:t>SCATTER PLOT</a:t>
            </a:r>
          </a:p>
        </p:txBody>
      </p:sp>
    </p:spTree>
    <p:extLst>
      <p:ext uri="{BB962C8B-B14F-4D97-AF65-F5344CB8AC3E}">
        <p14:creationId xmlns:p14="http://schemas.microsoft.com/office/powerpoint/2010/main" val="2482536553"/>
      </p:ext>
    </p:extLst>
  </p:cSld>
  <p:clrMapOvr>
    <a:masterClrMapping/>
  </p:clrMapOvr>
  <p:transition advClick="0"/>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401929" y="-51689"/>
            <a:ext cx="184731" cy="800219"/>
          </a:xfrm>
          <a:prstGeom prst="rect">
            <a:avLst/>
          </a:prstGeom>
          <a:noFill/>
          <a:ln w="9525">
            <a:noFill/>
            <a:miter lim="800000"/>
            <a:headEnd/>
            <a:tailEnd/>
          </a:ln>
        </p:spPr>
        <p:txBody>
          <a:bodyPr wrap="none">
            <a:spAutoFit/>
          </a:bodyPr>
          <a:lstStyle/>
          <a:p>
            <a:endParaRPr lang="en-US" sz="2800">
              <a:solidFill>
                <a:schemeClr val="bg1"/>
              </a:solidFill>
              <a:latin typeface="Myriad Pro" pitchFamily="34" charset="0"/>
            </a:endParaRPr>
          </a:p>
          <a:p>
            <a:endParaRPr lang="en-US">
              <a:latin typeface="Calibri" pitchFamily="34" charset="0"/>
            </a:endParaRPr>
          </a:p>
        </p:txBody>
      </p:sp>
      <p:sp>
        <p:nvSpPr>
          <p:cNvPr id="8" name="TextBox 7"/>
          <p:cNvSpPr txBox="1"/>
          <p:nvPr/>
        </p:nvSpPr>
        <p:spPr>
          <a:xfrm>
            <a:off x="586660" y="748530"/>
            <a:ext cx="8089796" cy="343620"/>
          </a:xfrm>
          <a:prstGeom prst="rect">
            <a:avLst/>
          </a:prstGeom>
          <a:noFill/>
        </p:spPr>
        <p:txBody>
          <a:bodyPr wrap="square">
            <a:spAutoFit/>
          </a:bodyPr>
          <a:lstStyle/>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 PURPOSE - TO IDENTIFY THE TYPE OF RELATIONSHIP (IF ANY) BETWEEN TWO VARIABLES</a:t>
            </a:r>
          </a:p>
        </p:txBody>
      </p:sp>
      <p:sp>
        <p:nvSpPr>
          <p:cNvPr id="5" name="TextBox 4">
            <a:extLst>
              <a:ext uri="{FF2B5EF4-FFF2-40B4-BE49-F238E27FC236}">
                <a16:creationId xmlns:a16="http://schemas.microsoft.com/office/drawing/2014/main" id="{C457C2CE-FD2F-4119-8831-CA0FED84A488}"/>
              </a:ext>
            </a:extLst>
          </p:cNvPr>
          <p:cNvSpPr txBox="1"/>
          <p:nvPr/>
        </p:nvSpPr>
        <p:spPr>
          <a:xfrm>
            <a:off x="140421" y="228600"/>
            <a:ext cx="1687321" cy="353943"/>
          </a:xfrm>
          <a:prstGeom prst="rect">
            <a:avLst/>
          </a:prstGeom>
          <a:noFill/>
        </p:spPr>
        <p:txBody>
          <a:bodyPr wrap="none" rtlCol="0">
            <a:spAutoFit/>
          </a:bodyPr>
          <a:lstStyle/>
          <a:p>
            <a:r>
              <a:rPr lang="en-IN" sz="1700" b="1" dirty="0">
                <a:solidFill>
                  <a:srgbClr val="C00000"/>
                </a:solidFill>
                <a:latin typeface="Myriad Pro" pitchFamily="34" charset="0"/>
              </a:rPr>
              <a:t>SCATTER PLOT</a:t>
            </a:r>
          </a:p>
        </p:txBody>
      </p:sp>
      <p:pic>
        <p:nvPicPr>
          <p:cNvPr id="2" name="Picture 1">
            <a:extLst>
              <a:ext uri="{FF2B5EF4-FFF2-40B4-BE49-F238E27FC236}">
                <a16:creationId xmlns:a16="http://schemas.microsoft.com/office/drawing/2014/main" id="{239C3597-9FDD-4BDC-ABAB-EB5ACA6D2BDF}"/>
              </a:ext>
            </a:extLst>
          </p:cNvPr>
          <p:cNvPicPr>
            <a:picLocks noChangeAspect="1"/>
          </p:cNvPicPr>
          <p:nvPr/>
        </p:nvPicPr>
        <p:blipFill>
          <a:blip r:embed="rId3"/>
          <a:stretch>
            <a:fillRect/>
          </a:stretch>
        </p:blipFill>
        <p:spPr>
          <a:xfrm>
            <a:off x="683568" y="1563638"/>
            <a:ext cx="7488832" cy="3168352"/>
          </a:xfrm>
          <a:prstGeom prst="rect">
            <a:avLst/>
          </a:prstGeom>
        </p:spPr>
      </p:pic>
    </p:spTree>
    <p:extLst>
      <p:ext uri="{BB962C8B-B14F-4D97-AF65-F5344CB8AC3E}">
        <p14:creationId xmlns:p14="http://schemas.microsoft.com/office/powerpoint/2010/main" val="3851245721"/>
      </p:ext>
    </p:extLst>
  </p:cSld>
  <p:clrMapOvr>
    <a:masterClrMapping/>
  </p:clrMapOvr>
  <p:transition advClick="0"/>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401929" y="-51689"/>
            <a:ext cx="184731" cy="800219"/>
          </a:xfrm>
          <a:prstGeom prst="rect">
            <a:avLst/>
          </a:prstGeom>
          <a:noFill/>
          <a:ln w="9525">
            <a:noFill/>
            <a:miter lim="800000"/>
            <a:headEnd/>
            <a:tailEnd/>
          </a:ln>
        </p:spPr>
        <p:txBody>
          <a:bodyPr wrap="none">
            <a:spAutoFit/>
          </a:bodyPr>
          <a:lstStyle/>
          <a:p>
            <a:endParaRPr lang="en-US" sz="2800">
              <a:solidFill>
                <a:schemeClr val="bg1"/>
              </a:solidFill>
              <a:latin typeface="Myriad Pro" pitchFamily="34" charset="0"/>
            </a:endParaRPr>
          </a:p>
          <a:p>
            <a:endParaRPr lang="en-US">
              <a:latin typeface="Calibri" pitchFamily="34" charset="0"/>
            </a:endParaRPr>
          </a:p>
        </p:txBody>
      </p:sp>
      <p:sp>
        <p:nvSpPr>
          <p:cNvPr id="8" name="TextBox 7"/>
          <p:cNvSpPr txBox="1"/>
          <p:nvPr/>
        </p:nvSpPr>
        <p:spPr>
          <a:xfrm>
            <a:off x="586660" y="1419622"/>
            <a:ext cx="7678105" cy="3477812"/>
          </a:xfrm>
          <a:prstGeom prst="rect">
            <a:avLst/>
          </a:prstGeom>
          <a:noFill/>
        </p:spPr>
        <p:txBody>
          <a:bodyPr wrap="square">
            <a:spAutoFit/>
          </a:bodyPr>
          <a:lstStyle/>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 STRATIFICATION IS STRATIFYING OR CATEGORIZING OF DATA IN SOME MEANINGFUL CATEGORIES. CATEGORIES CAN BE DETERMINED BY EQUIPMENT, OR OPERATOR, BY OPERATION METHOD OR BY RAW MATERIAL. </a:t>
            </a:r>
          </a:p>
          <a:p>
            <a:pPr marL="285750" indent="-285750" fontAlgn="auto">
              <a:lnSpc>
                <a:spcPct val="120000"/>
              </a:lnSpc>
              <a:spcBef>
                <a:spcPts val="1000"/>
              </a:spcBef>
              <a:spcAft>
                <a:spcPts val="0"/>
              </a:spcAft>
              <a:buClr>
                <a:srgbClr val="C00000"/>
              </a:buClr>
              <a:buFont typeface="Wingdings" pitchFamily="2" charset="2"/>
              <a:buChar char="§"/>
              <a:defRPr/>
            </a:pPr>
            <a:endParaRPr lang="en-IN" sz="1500" dirty="0">
              <a:latin typeface="Myriad Pro" pitchFamily="34" charset="0"/>
            </a:endParaRP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GROUPING OF DATA BY COMMON ELEMENT OR CHARACTERISTICS MAKES IT EASIER TO UNDERSTAND THE DATA AND TO PULL INSIGHTS FROM IT.</a:t>
            </a:r>
          </a:p>
          <a:p>
            <a:pPr marL="285750" indent="-285750" fontAlgn="auto">
              <a:lnSpc>
                <a:spcPct val="120000"/>
              </a:lnSpc>
              <a:spcBef>
                <a:spcPts val="1000"/>
              </a:spcBef>
              <a:spcAft>
                <a:spcPts val="0"/>
              </a:spcAft>
              <a:buClr>
                <a:srgbClr val="C00000"/>
              </a:buClr>
              <a:buFont typeface="Wingdings" pitchFamily="2" charset="2"/>
              <a:buChar char="§"/>
              <a:defRPr/>
            </a:pPr>
            <a:endParaRPr lang="en-IN" sz="1500" dirty="0">
              <a:latin typeface="Myriad Pro" pitchFamily="34" charset="0"/>
            </a:endParaRP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USING STRATIFICATION ONE CAN ARRIVE AT ROOT CAUSE. PROBLEM WILL BE SOLVED ONLY WHEN ROOT CAUSE WILL BE SOLVED.</a:t>
            </a: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EG- SOCIAL STRATIFICATION</a:t>
            </a:r>
          </a:p>
        </p:txBody>
      </p:sp>
      <p:sp>
        <p:nvSpPr>
          <p:cNvPr id="5" name="TextBox 4">
            <a:extLst>
              <a:ext uri="{FF2B5EF4-FFF2-40B4-BE49-F238E27FC236}">
                <a16:creationId xmlns:a16="http://schemas.microsoft.com/office/drawing/2014/main" id="{C457C2CE-FD2F-4119-8831-CA0FED84A488}"/>
              </a:ext>
            </a:extLst>
          </p:cNvPr>
          <p:cNvSpPr txBox="1"/>
          <p:nvPr/>
        </p:nvSpPr>
        <p:spPr>
          <a:xfrm>
            <a:off x="140421" y="228600"/>
            <a:ext cx="1904752" cy="353943"/>
          </a:xfrm>
          <a:prstGeom prst="rect">
            <a:avLst/>
          </a:prstGeom>
          <a:noFill/>
        </p:spPr>
        <p:txBody>
          <a:bodyPr wrap="none" rtlCol="0">
            <a:spAutoFit/>
          </a:bodyPr>
          <a:lstStyle/>
          <a:p>
            <a:r>
              <a:rPr lang="en-IN" sz="1700" b="1" dirty="0">
                <a:solidFill>
                  <a:srgbClr val="C00000"/>
                </a:solidFill>
                <a:latin typeface="Myriad Pro" pitchFamily="34" charset="0"/>
              </a:rPr>
              <a:t>STRATIFICATION</a:t>
            </a:r>
          </a:p>
        </p:txBody>
      </p:sp>
    </p:spTree>
    <p:extLst>
      <p:ext uri="{BB962C8B-B14F-4D97-AF65-F5344CB8AC3E}">
        <p14:creationId xmlns:p14="http://schemas.microsoft.com/office/powerpoint/2010/main" val="3722243700"/>
      </p:ext>
    </p:extLst>
  </p:cSld>
  <p:clrMapOvr>
    <a:masterClrMapping/>
  </p:clrMapOvr>
  <p:transition advClick="0"/>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309564" y="114300"/>
            <a:ext cx="184731" cy="800219"/>
          </a:xfrm>
          <a:prstGeom prst="rect">
            <a:avLst/>
          </a:prstGeom>
          <a:noFill/>
          <a:ln w="9525">
            <a:noFill/>
            <a:miter lim="800000"/>
            <a:headEnd/>
            <a:tailEnd/>
          </a:ln>
        </p:spPr>
        <p:txBody>
          <a:bodyPr wrap="none">
            <a:spAutoFit/>
          </a:bodyPr>
          <a:lstStyle/>
          <a:p>
            <a:endParaRPr lang="en-US" sz="2800">
              <a:solidFill>
                <a:schemeClr val="bg1"/>
              </a:solidFill>
              <a:latin typeface="Myriad Pro" pitchFamily="34" charset="0"/>
            </a:endParaRPr>
          </a:p>
          <a:p>
            <a:endParaRPr lang="en-US">
              <a:latin typeface="Calibri" pitchFamily="34" charset="0"/>
            </a:endParaRPr>
          </a:p>
        </p:txBody>
      </p:sp>
      <p:sp>
        <p:nvSpPr>
          <p:cNvPr id="6" name="Rectangle 7"/>
          <p:cNvSpPr>
            <a:spLocks noChangeArrowheads="1"/>
          </p:cNvSpPr>
          <p:nvPr/>
        </p:nvSpPr>
        <p:spPr bwMode="auto">
          <a:xfrm>
            <a:off x="0" y="2285998"/>
            <a:ext cx="9144000" cy="630942"/>
          </a:xfrm>
          <a:prstGeom prst="rect">
            <a:avLst/>
          </a:prstGeom>
          <a:noFill/>
          <a:ln w="9525">
            <a:noFill/>
            <a:miter lim="800000"/>
            <a:headEnd/>
            <a:tailEnd/>
          </a:ln>
        </p:spPr>
        <p:txBody>
          <a:bodyPr>
            <a:spAutoFit/>
          </a:bodyPr>
          <a:lstStyle/>
          <a:p>
            <a:pPr algn="ctr"/>
            <a:r>
              <a:rPr lang="en-US" sz="3500" b="1" dirty="0">
                <a:solidFill>
                  <a:srgbClr val="C00000"/>
                </a:solidFill>
                <a:latin typeface="Myriad Pro" pitchFamily="34" charset="0"/>
              </a:rPr>
              <a:t>THANK YOU.</a:t>
            </a:r>
          </a:p>
        </p:txBody>
      </p:sp>
    </p:spTree>
    <p:extLst>
      <p:ext uri="{BB962C8B-B14F-4D97-AF65-F5344CB8AC3E}">
        <p14:creationId xmlns:p14="http://schemas.microsoft.com/office/powerpoint/2010/main" val="1957338421"/>
      </p:ext>
    </p:extLst>
  </p:cSld>
  <p:clrMapOvr>
    <a:masterClrMapping/>
  </p:clrMapOvr>
  <p:transition advClick="0"/>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309564" y="114300"/>
            <a:ext cx="184731" cy="800219"/>
          </a:xfrm>
          <a:prstGeom prst="rect">
            <a:avLst/>
          </a:prstGeom>
          <a:noFill/>
          <a:ln w="9525">
            <a:noFill/>
            <a:miter lim="800000"/>
            <a:headEnd/>
            <a:tailEnd/>
          </a:ln>
        </p:spPr>
        <p:txBody>
          <a:bodyPr wrap="none">
            <a:spAutoFit/>
          </a:bodyPr>
          <a:lstStyle/>
          <a:p>
            <a:endParaRPr lang="en-US" sz="2800">
              <a:solidFill>
                <a:schemeClr val="bg1"/>
              </a:solidFill>
              <a:latin typeface="Myriad Pro" pitchFamily="34" charset="0"/>
            </a:endParaRPr>
          </a:p>
          <a:p>
            <a:endParaRPr lang="en-US">
              <a:latin typeface="Calibri" pitchFamily="34" charset="0"/>
            </a:endParaRPr>
          </a:p>
        </p:txBody>
      </p:sp>
      <p:sp>
        <p:nvSpPr>
          <p:cNvPr id="8" name="TextBox 7"/>
          <p:cNvSpPr txBox="1"/>
          <p:nvPr/>
        </p:nvSpPr>
        <p:spPr>
          <a:xfrm>
            <a:off x="494295" y="914518"/>
            <a:ext cx="8038145" cy="4396012"/>
          </a:xfrm>
          <a:prstGeom prst="rect">
            <a:avLst/>
          </a:prstGeom>
          <a:noFill/>
        </p:spPr>
        <p:txBody>
          <a:bodyPr wrap="square">
            <a:spAutoFit/>
          </a:bodyPr>
          <a:lstStyle/>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ORGANIZATION LEVEL –  MEETING EXTERNAL CUSTOMER REQUIREMENTS</a:t>
            </a: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PROCESS LEVEL – MEETING THE NEEDS OF INTERNAL CUSTOMERS</a:t>
            </a:r>
          </a:p>
          <a:p>
            <a:pPr marL="285750" indent="-285750">
              <a:lnSpc>
                <a:spcPct val="120000"/>
              </a:lnSpc>
              <a:spcBef>
                <a:spcPts val="1000"/>
              </a:spcBef>
              <a:buClr>
                <a:srgbClr val="C00000"/>
              </a:buClr>
              <a:buFont typeface="Wingdings" pitchFamily="2" charset="2"/>
              <a:buChar char="§"/>
              <a:defRPr/>
            </a:pPr>
            <a:r>
              <a:rPr lang="en-IN" sz="1500" dirty="0">
                <a:latin typeface="Myriad Pro" pitchFamily="34" charset="0"/>
              </a:rPr>
              <a:t>PERFORMER LEVEL (JOB LEVEL OR TASK DESIGN LEVEL) – MEETING THE REQUIREMENTS </a:t>
            </a:r>
          </a:p>
          <a:p>
            <a:pPr>
              <a:lnSpc>
                <a:spcPct val="120000"/>
              </a:lnSpc>
              <a:spcBef>
                <a:spcPts val="1000"/>
              </a:spcBef>
              <a:buClr>
                <a:srgbClr val="C00000"/>
              </a:buClr>
              <a:defRPr/>
            </a:pPr>
            <a:r>
              <a:rPr lang="en-IN" sz="1500" dirty="0">
                <a:latin typeface="Myriad Pro" pitchFamily="34" charset="0"/>
              </a:rPr>
              <a:t>                                                                                             OF ACCURACY,COMPLETENESS,                          </a:t>
            </a:r>
          </a:p>
          <a:p>
            <a:pPr>
              <a:lnSpc>
                <a:spcPct val="120000"/>
              </a:lnSpc>
              <a:spcBef>
                <a:spcPts val="1000"/>
              </a:spcBef>
              <a:buClr>
                <a:srgbClr val="C00000"/>
              </a:buClr>
              <a:defRPr/>
            </a:pPr>
            <a:r>
              <a:rPr lang="en-IN" sz="1500" dirty="0">
                <a:latin typeface="Myriad Pro" pitchFamily="34" charset="0"/>
              </a:rPr>
              <a:t>                                                                                              INNOVATION,TIMELINESS AND  </a:t>
            </a:r>
          </a:p>
          <a:p>
            <a:pPr>
              <a:lnSpc>
                <a:spcPct val="120000"/>
              </a:lnSpc>
              <a:spcBef>
                <a:spcPts val="1000"/>
              </a:spcBef>
              <a:buClr>
                <a:srgbClr val="C00000"/>
              </a:buClr>
              <a:defRPr/>
            </a:pPr>
            <a:r>
              <a:rPr lang="en-IN" sz="1500" dirty="0">
                <a:latin typeface="Myriad Pro" pitchFamily="34" charset="0"/>
              </a:rPr>
              <a:t>                                                                                               COST.</a:t>
            </a: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 STAGES OF QUALITY MANAGEMENT :</a:t>
            </a: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        - INSPECTION </a:t>
            </a: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        - QUALITY CONTROL  </a:t>
            </a: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        - QUALITY ASSURANCE </a:t>
            </a:r>
          </a:p>
          <a:p>
            <a:pPr marL="285750" indent="-285750" fontAlgn="auto">
              <a:lnSpc>
                <a:spcPct val="120000"/>
              </a:lnSpc>
              <a:spcBef>
                <a:spcPts val="1000"/>
              </a:spcBef>
              <a:spcAft>
                <a:spcPts val="0"/>
              </a:spcAft>
              <a:buClr>
                <a:srgbClr val="C00000"/>
              </a:buClr>
              <a:buFont typeface="Wingdings" pitchFamily="2" charset="2"/>
              <a:buChar char="§"/>
              <a:defRPr/>
            </a:pPr>
            <a:endParaRPr lang="en-IN" sz="1500" dirty="0">
              <a:latin typeface="Myriad Pro" pitchFamily="34" charset="0"/>
            </a:endParaRPr>
          </a:p>
        </p:txBody>
      </p:sp>
      <p:sp>
        <p:nvSpPr>
          <p:cNvPr id="5" name="TextBox 4">
            <a:extLst>
              <a:ext uri="{FF2B5EF4-FFF2-40B4-BE49-F238E27FC236}">
                <a16:creationId xmlns:a16="http://schemas.microsoft.com/office/drawing/2014/main" id="{C457C2CE-FD2F-4119-8831-CA0FED84A488}"/>
              </a:ext>
            </a:extLst>
          </p:cNvPr>
          <p:cNvSpPr txBox="1"/>
          <p:nvPr/>
        </p:nvSpPr>
        <p:spPr>
          <a:xfrm>
            <a:off x="140421" y="228600"/>
            <a:ext cx="2956900" cy="353943"/>
          </a:xfrm>
          <a:prstGeom prst="rect">
            <a:avLst/>
          </a:prstGeom>
          <a:noFill/>
        </p:spPr>
        <p:txBody>
          <a:bodyPr wrap="none" rtlCol="0">
            <a:spAutoFit/>
          </a:bodyPr>
          <a:lstStyle/>
          <a:p>
            <a:r>
              <a:rPr lang="en-US" sz="1700" b="1" dirty="0">
                <a:solidFill>
                  <a:srgbClr val="C00000"/>
                </a:solidFill>
                <a:latin typeface="Myriad Pro" pitchFamily="34" charset="0"/>
              </a:rPr>
              <a:t>THREE LEVELS OF QUALITY</a:t>
            </a:r>
          </a:p>
        </p:txBody>
      </p:sp>
    </p:spTree>
    <p:extLst>
      <p:ext uri="{BB962C8B-B14F-4D97-AF65-F5344CB8AC3E}">
        <p14:creationId xmlns:p14="http://schemas.microsoft.com/office/powerpoint/2010/main" val="2764850632"/>
      </p:ext>
    </p:extLst>
  </p:cSld>
  <p:clrMapOvr>
    <a:masterClrMapping/>
  </p:clrMapOvr>
  <p:transition advClick="0"/>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309564" y="114300"/>
            <a:ext cx="184731" cy="800219"/>
          </a:xfrm>
          <a:prstGeom prst="rect">
            <a:avLst/>
          </a:prstGeom>
          <a:noFill/>
          <a:ln w="9525">
            <a:noFill/>
            <a:miter lim="800000"/>
            <a:headEnd/>
            <a:tailEnd/>
          </a:ln>
        </p:spPr>
        <p:txBody>
          <a:bodyPr wrap="none">
            <a:spAutoFit/>
          </a:bodyPr>
          <a:lstStyle/>
          <a:p>
            <a:endParaRPr lang="en-US" sz="2800">
              <a:solidFill>
                <a:schemeClr val="bg1"/>
              </a:solidFill>
              <a:latin typeface="Myriad Pro" pitchFamily="34" charset="0"/>
            </a:endParaRPr>
          </a:p>
          <a:p>
            <a:endParaRPr lang="en-US">
              <a:latin typeface="Calibri" pitchFamily="34" charset="0"/>
            </a:endParaRPr>
          </a:p>
        </p:txBody>
      </p:sp>
      <p:sp>
        <p:nvSpPr>
          <p:cNvPr id="8" name="TextBox 7"/>
          <p:cNvSpPr txBox="1"/>
          <p:nvPr/>
        </p:nvSpPr>
        <p:spPr>
          <a:xfrm>
            <a:off x="494295" y="914518"/>
            <a:ext cx="8182161" cy="1708096"/>
          </a:xfrm>
          <a:prstGeom prst="rect">
            <a:avLst/>
          </a:prstGeom>
          <a:noFill/>
        </p:spPr>
        <p:txBody>
          <a:bodyPr wrap="square">
            <a:spAutoFit/>
          </a:bodyPr>
          <a:lstStyle/>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INSPECTION IS A COMPARISON WITH ESTABLISHED STANDARDS. IT IS A POST-MORTEM OPERATION CARRIED OUT AFTER THE PRODUCT IS MANUFACTURED. </a:t>
            </a:r>
          </a:p>
          <a:p>
            <a:pPr marL="285750" indent="-285750" fontAlgn="auto">
              <a:lnSpc>
                <a:spcPct val="120000"/>
              </a:lnSpc>
              <a:spcBef>
                <a:spcPts val="1000"/>
              </a:spcBef>
              <a:spcAft>
                <a:spcPts val="0"/>
              </a:spcAft>
              <a:buClr>
                <a:srgbClr val="C00000"/>
              </a:buClr>
              <a:buFont typeface="Wingdings" pitchFamily="2" charset="2"/>
              <a:buChar char="§"/>
              <a:defRPr/>
            </a:pPr>
            <a:endParaRPr lang="en-IN" sz="1500" dirty="0">
              <a:latin typeface="Myriad Pro" pitchFamily="34" charset="0"/>
            </a:endParaRP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QUALITY CONTROL IS CONCERNED WITH ANY FUNCTION WHICH CONTRIBUTES TO THE QUALITY OF GOODS PRODUCED.</a:t>
            </a:r>
          </a:p>
        </p:txBody>
      </p:sp>
      <p:sp>
        <p:nvSpPr>
          <p:cNvPr id="5" name="TextBox 4">
            <a:extLst>
              <a:ext uri="{FF2B5EF4-FFF2-40B4-BE49-F238E27FC236}">
                <a16:creationId xmlns:a16="http://schemas.microsoft.com/office/drawing/2014/main" id="{C457C2CE-FD2F-4119-8831-CA0FED84A488}"/>
              </a:ext>
            </a:extLst>
          </p:cNvPr>
          <p:cNvSpPr txBox="1"/>
          <p:nvPr/>
        </p:nvSpPr>
        <p:spPr>
          <a:xfrm>
            <a:off x="140421" y="228600"/>
            <a:ext cx="4069897" cy="353943"/>
          </a:xfrm>
          <a:prstGeom prst="rect">
            <a:avLst/>
          </a:prstGeom>
          <a:noFill/>
        </p:spPr>
        <p:txBody>
          <a:bodyPr wrap="none" rtlCol="0">
            <a:spAutoFit/>
          </a:bodyPr>
          <a:lstStyle/>
          <a:p>
            <a:r>
              <a:rPr lang="en-IN" sz="1700" b="1" dirty="0">
                <a:solidFill>
                  <a:srgbClr val="C00000"/>
                </a:solidFill>
                <a:latin typeface="Myriad Pro" pitchFamily="34" charset="0"/>
              </a:rPr>
              <a:t>INSPECTION AND QUALITY CONTROL</a:t>
            </a:r>
          </a:p>
        </p:txBody>
      </p:sp>
    </p:spTree>
    <p:extLst>
      <p:ext uri="{BB962C8B-B14F-4D97-AF65-F5344CB8AC3E}">
        <p14:creationId xmlns:p14="http://schemas.microsoft.com/office/powerpoint/2010/main" val="2156210843"/>
      </p:ext>
    </p:extLst>
  </p:cSld>
  <p:clrMapOvr>
    <a:masterClrMapping/>
  </p:clrMapOvr>
  <p:transition advClick="0"/>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309564" y="114300"/>
            <a:ext cx="184731" cy="800219"/>
          </a:xfrm>
          <a:prstGeom prst="rect">
            <a:avLst/>
          </a:prstGeom>
          <a:noFill/>
          <a:ln w="9525">
            <a:noFill/>
            <a:miter lim="800000"/>
            <a:headEnd/>
            <a:tailEnd/>
          </a:ln>
        </p:spPr>
        <p:txBody>
          <a:bodyPr wrap="none">
            <a:spAutoFit/>
          </a:bodyPr>
          <a:lstStyle/>
          <a:p>
            <a:endParaRPr lang="en-US" sz="2800">
              <a:solidFill>
                <a:schemeClr val="bg1"/>
              </a:solidFill>
              <a:latin typeface="Myriad Pro" pitchFamily="34" charset="0"/>
            </a:endParaRPr>
          </a:p>
          <a:p>
            <a:endParaRPr lang="en-US">
              <a:latin typeface="Calibri" pitchFamily="34" charset="0"/>
            </a:endParaRPr>
          </a:p>
        </p:txBody>
      </p:sp>
      <p:sp>
        <p:nvSpPr>
          <p:cNvPr id="8" name="TextBox 7"/>
          <p:cNvSpPr txBox="1"/>
          <p:nvPr/>
        </p:nvSpPr>
        <p:spPr>
          <a:xfrm>
            <a:off x="494295" y="914518"/>
            <a:ext cx="8182161" cy="2369816"/>
          </a:xfrm>
          <a:prstGeom prst="rect">
            <a:avLst/>
          </a:prstGeom>
          <a:noFill/>
        </p:spPr>
        <p:txBody>
          <a:bodyPr wrap="square">
            <a:spAutoFit/>
          </a:bodyPr>
          <a:lstStyle/>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SETTING QUALITY STANDARDS (OBJECTIVES OR TARGETS)</a:t>
            </a: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APPRAISAL OF CONFORMANCE (QUALITY MEASUREMENT)</a:t>
            </a: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TAKING CORRECTIVE ACTIONS TO REDUCE DEVIATIONS</a:t>
            </a: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PLANNING FOR QUALITY IMPROVEMENT</a:t>
            </a:r>
          </a:p>
          <a:p>
            <a:pPr marL="285750" indent="-285750" fontAlgn="auto">
              <a:lnSpc>
                <a:spcPct val="120000"/>
              </a:lnSpc>
              <a:spcBef>
                <a:spcPts val="1000"/>
              </a:spcBef>
              <a:spcAft>
                <a:spcPts val="0"/>
              </a:spcAft>
              <a:buClr>
                <a:srgbClr val="C00000"/>
              </a:buClr>
              <a:buFont typeface="Wingdings" pitchFamily="2" charset="2"/>
              <a:buChar char="§"/>
              <a:defRPr/>
            </a:pPr>
            <a:endParaRPr lang="en-IN" sz="1500" dirty="0">
              <a:latin typeface="Myriad Pro" pitchFamily="34" charset="0"/>
            </a:endParaRPr>
          </a:p>
          <a:p>
            <a:pPr marL="285750" indent="-285750" fontAlgn="auto">
              <a:lnSpc>
                <a:spcPct val="120000"/>
              </a:lnSpc>
              <a:spcBef>
                <a:spcPts val="1000"/>
              </a:spcBef>
              <a:spcAft>
                <a:spcPts val="0"/>
              </a:spcAft>
              <a:buClr>
                <a:srgbClr val="C00000"/>
              </a:buClr>
              <a:buFont typeface="Courier New" panose="02070309020205020404" pitchFamily="49" charset="0"/>
              <a:buChar char="o"/>
              <a:defRPr/>
            </a:pPr>
            <a:endParaRPr lang="en-IN" sz="1500" dirty="0">
              <a:latin typeface="Myriad Pro" pitchFamily="34" charset="0"/>
            </a:endParaRPr>
          </a:p>
        </p:txBody>
      </p:sp>
      <p:sp>
        <p:nvSpPr>
          <p:cNvPr id="5" name="TextBox 4">
            <a:extLst>
              <a:ext uri="{FF2B5EF4-FFF2-40B4-BE49-F238E27FC236}">
                <a16:creationId xmlns:a16="http://schemas.microsoft.com/office/drawing/2014/main" id="{C457C2CE-FD2F-4119-8831-CA0FED84A488}"/>
              </a:ext>
            </a:extLst>
          </p:cNvPr>
          <p:cNvSpPr txBox="1"/>
          <p:nvPr/>
        </p:nvSpPr>
        <p:spPr>
          <a:xfrm>
            <a:off x="140421" y="228600"/>
            <a:ext cx="3233257" cy="353943"/>
          </a:xfrm>
          <a:prstGeom prst="rect">
            <a:avLst/>
          </a:prstGeom>
          <a:noFill/>
        </p:spPr>
        <p:txBody>
          <a:bodyPr wrap="none" rtlCol="0">
            <a:spAutoFit/>
          </a:bodyPr>
          <a:lstStyle/>
          <a:p>
            <a:r>
              <a:rPr lang="en-IN" sz="1700" b="1" dirty="0">
                <a:solidFill>
                  <a:srgbClr val="C00000"/>
                </a:solidFill>
                <a:latin typeface="Myriad Pro" pitchFamily="34" charset="0"/>
              </a:rPr>
              <a:t>WHAT IS QUALITY CONTROL?</a:t>
            </a:r>
          </a:p>
        </p:txBody>
      </p:sp>
    </p:spTree>
    <p:extLst>
      <p:ext uri="{BB962C8B-B14F-4D97-AF65-F5344CB8AC3E}">
        <p14:creationId xmlns:p14="http://schemas.microsoft.com/office/powerpoint/2010/main" val="2550625350"/>
      </p:ext>
    </p:extLst>
  </p:cSld>
  <p:clrMapOvr>
    <a:masterClrMapping/>
  </p:clrMapOvr>
  <p:transition advClick="0"/>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309564" y="114300"/>
            <a:ext cx="184731" cy="800219"/>
          </a:xfrm>
          <a:prstGeom prst="rect">
            <a:avLst/>
          </a:prstGeom>
          <a:noFill/>
          <a:ln w="9525">
            <a:noFill/>
            <a:miter lim="800000"/>
            <a:headEnd/>
            <a:tailEnd/>
          </a:ln>
        </p:spPr>
        <p:txBody>
          <a:bodyPr wrap="none">
            <a:spAutoFit/>
          </a:bodyPr>
          <a:lstStyle/>
          <a:p>
            <a:endParaRPr lang="en-US" sz="2800">
              <a:solidFill>
                <a:schemeClr val="bg1"/>
              </a:solidFill>
              <a:latin typeface="Myriad Pro" pitchFamily="34" charset="0"/>
            </a:endParaRPr>
          </a:p>
          <a:p>
            <a:endParaRPr lang="en-US">
              <a:latin typeface="Calibri" pitchFamily="34" charset="0"/>
            </a:endParaRPr>
          </a:p>
        </p:txBody>
      </p:sp>
      <p:sp>
        <p:nvSpPr>
          <p:cNvPr id="8" name="TextBox 7"/>
          <p:cNvSpPr txBox="1"/>
          <p:nvPr/>
        </p:nvSpPr>
        <p:spPr>
          <a:xfrm>
            <a:off x="480919" y="907265"/>
            <a:ext cx="8182161" cy="1559338"/>
          </a:xfrm>
          <a:prstGeom prst="rect">
            <a:avLst/>
          </a:prstGeom>
          <a:noFill/>
        </p:spPr>
        <p:txBody>
          <a:bodyPr wrap="square">
            <a:spAutoFit/>
          </a:bodyPr>
          <a:lstStyle/>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WILLAM EDWARDS DEMING</a:t>
            </a: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JOSEPH M JURAN</a:t>
            </a: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MANY MORE…</a:t>
            </a:r>
          </a:p>
          <a:p>
            <a:pPr marL="285750" indent="-285750" fontAlgn="auto">
              <a:lnSpc>
                <a:spcPct val="120000"/>
              </a:lnSpc>
              <a:spcBef>
                <a:spcPts val="1000"/>
              </a:spcBef>
              <a:spcAft>
                <a:spcPts val="0"/>
              </a:spcAft>
              <a:buClr>
                <a:srgbClr val="C00000"/>
              </a:buClr>
              <a:buFont typeface="Courier New" panose="02070309020205020404" pitchFamily="49" charset="0"/>
              <a:buChar char="o"/>
              <a:defRPr/>
            </a:pPr>
            <a:endParaRPr lang="en-IN" sz="1500" dirty="0">
              <a:latin typeface="Myriad Pro" pitchFamily="34" charset="0"/>
            </a:endParaRPr>
          </a:p>
        </p:txBody>
      </p:sp>
      <p:sp>
        <p:nvSpPr>
          <p:cNvPr id="5" name="TextBox 4">
            <a:extLst>
              <a:ext uri="{FF2B5EF4-FFF2-40B4-BE49-F238E27FC236}">
                <a16:creationId xmlns:a16="http://schemas.microsoft.com/office/drawing/2014/main" id="{C457C2CE-FD2F-4119-8831-CA0FED84A488}"/>
              </a:ext>
            </a:extLst>
          </p:cNvPr>
          <p:cNvSpPr txBox="1"/>
          <p:nvPr/>
        </p:nvSpPr>
        <p:spPr>
          <a:xfrm>
            <a:off x="140421" y="228600"/>
            <a:ext cx="1897827" cy="353943"/>
          </a:xfrm>
          <a:prstGeom prst="rect">
            <a:avLst/>
          </a:prstGeom>
          <a:noFill/>
        </p:spPr>
        <p:txBody>
          <a:bodyPr wrap="none" rtlCol="0">
            <a:spAutoFit/>
          </a:bodyPr>
          <a:lstStyle/>
          <a:p>
            <a:r>
              <a:rPr lang="en-IN" sz="1700" b="1" dirty="0">
                <a:solidFill>
                  <a:srgbClr val="C00000"/>
                </a:solidFill>
                <a:latin typeface="Myriad Pro" pitchFamily="34" charset="0"/>
              </a:rPr>
              <a:t>QUALITY GURUS</a:t>
            </a:r>
          </a:p>
        </p:txBody>
      </p:sp>
    </p:spTree>
    <p:extLst>
      <p:ext uri="{BB962C8B-B14F-4D97-AF65-F5344CB8AC3E}">
        <p14:creationId xmlns:p14="http://schemas.microsoft.com/office/powerpoint/2010/main" val="1853637197"/>
      </p:ext>
    </p:extLst>
  </p:cSld>
  <p:clrMapOvr>
    <a:masterClrMapping/>
  </p:clrMapOvr>
  <p:transition advClick="0"/>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309564" y="114300"/>
            <a:ext cx="184731" cy="800219"/>
          </a:xfrm>
          <a:prstGeom prst="rect">
            <a:avLst/>
          </a:prstGeom>
          <a:noFill/>
          <a:ln w="9525">
            <a:noFill/>
            <a:miter lim="800000"/>
            <a:headEnd/>
            <a:tailEnd/>
          </a:ln>
        </p:spPr>
        <p:txBody>
          <a:bodyPr wrap="none">
            <a:spAutoFit/>
          </a:bodyPr>
          <a:lstStyle/>
          <a:p>
            <a:endParaRPr lang="en-US" sz="2800">
              <a:solidFill>
                <a:schemeClr val="bg1"/>
              </a:solidFill>
              <a:latin typeface="Myriad Pro" pitchFamily="34" charset="0"/>
            </a:endParaRPr>
          </a:p>
          <a:p>
            <a:endParaRPr lang="en-US">
              <a:latin typeface="Calibri" pitchFamily="34" charset="0"/>
            </a:endParaRPr>
          </a:p>
        </p:txBody>
      </p:sp>
      <p:sp>
        <p:nvSpPr>
          <p:cNvPr id="8" name="TextBox 7"/>
          <p:cNvSpPr txBox="1"/>
          <p:nvPr/>
        </p:nvSpPr>
        <p:spPr>
          <a:xfrm>
            <a:off x="494295" y="914518"/>
            <a:ext cx="8182161" cy="1559338"/>
          </a:xfrm>
          <a:prstGeom prst="rect">
            <a:avLst/>
          </a:prstGeom>
          <a:noFill/>
        </p:spPr>
        <p:txBody>
          <a:bodyPr wrap="square">
            <a:spAutoFit/>
          </a:bodyPr>
          <a:lstStyle/>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 QUALITY IS “UNIFORMITY AND DEPENDABILITY”</a:t>
            </a: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FOCUS ON SPC AND STATISTICAL TOOLS</a:t>
            </a: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“14 POINTS” FOR MANAGEMENT</a:t>
            </a: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PDCA METHOD</a:t>
            </a:r>
          </a:p>
        </p:txBody>
      </p:sp>
      <p:sp>
        <p:nvSpPr>
          <p:cNvPr id="5" name="TextBox 4">
            <a:extLst>
              <a:ext uri="{FF2B5EF4-FFF2-40B4-BE49-F238E27FC236}">
                <a16:creationId xmlns:a16="http://schemas.microsoft.com/office/drawing/2014/main" id="{C457C2CE-FD2F-4119-8831-CA0FED84A488}"/>
              </a:ext>
            </a:extLst>
          </p:cNvPr>
          <p:cNvSpPr txBox="1"/>
          <p:nvPr/>
        </p:nvSpPr>
        <p:spPr>
          <a:xfrm>
            <a:off x="140421" y="228600"/>
            <a:ext cx="4485395" cy="353943"/>
          </a:xfrm>
          <a:prstGeom prst="rect">
            <a:avLst/>
          </a:prstGeom>
          <a:noFill/>
        </p:spPr>
        <p:txBody>
          <a:bodyPr wrap="none" rtlCol="0">
            <a:spAutoFit/>
          </a:bodyPr>
          <a:lstStyle/>
          <a:p>
            <a:r>
              <a:rPr lang="en-IN" sz="1700" b="1" dirty="0">
                <a:solidFill>
                  <a:srgbClr val="C00000"/>
                </a:solidFill>
                <a:latin typeface="Myriad Pro" pitchFamily="34" charset="0"/>
              </a:rPr>
              <a:t>THE QUALITY GURUS – EDWARD DEMING</a:t>
            </a:r>
          </a:p>
        </p:txBody>
      </p:sp>
      <p:pic>
        <p:nvPicPr>
          <p:cNvPr id="2" name="Picture 1">
            <a:extLst>
              <a:ext uri="{FF2B5EF4-FFF2-40B4-BE49-F238E27FC236}">
                <a16:creationId xmlns:a16="http://schemas.microsoft.com/office/drawing/2014/main" id="{668AADCF-539D-4D7F-9FE3-DA0EF208804B}"/>
              </a:ext>
            </a:extLst>
          </p:cNvPr>
          <p:cNvPicPr>
            <a:picLocks noChangeAspect="1"/>
          </p:cNvPicPr>
          <p:nvPr/>
        </p:nvPicPr>
        <p:blipFill>
          <a:blip r:embed="rId3"/>
          <a:stretch>
            <a:fillRect/>
          </a:stretch>
        </p:blipFill>
        <p:spPr>
          <a:xfrm>
            <a:off x="5380062" y="2931790"/>
            <a:ext cx="2000250" cy="1885950"/>
          </a:xfrm>
          <a:prstGeom prst="rect">
            <a:avLst/>
          </a:prstGeom>
        </p:spPr>
      </p:pic>
      <p:pic>
        <p:nvPicPr>
          <p:cNvPr id="3" name="Picture 2">
            <a:extLst>
              <a:ext uri="{FF2B5EF4-FFF2-40B4-BE49-F238E27FC236}">
                <a16:creationId xmlns:a16="http://schemas.microsoft.com/office/drawing/2014/main" id="{6CC4B415-9D55-407F-9A02-62C0264D7EE3}"/>
              </a:ext>
            </a:extLst>
          </p:cNvPr>
          <p:cNvPicPr>
            <a:picLocks noChangeAspect="1"/>
          </p:cNvPicPr>
          <p:nvPr/>
        </p:nvPicPr>
        <p:blipFill>
          <a:blip r:embed="rId4"/>
          <a:stretch>
            <a:fillRect/>
          </a:stretch>
        </p:blipFill>
        <p:spPr>
          <a:xfrm>
            <a:off x="7380312" y="1995686"/>
            <a:ext cx="1638300" cy="2657475"/>
          </a:xfrm>
          <a:prstGeom prst="rect">
            <a:avLst/>
          </a:prstGeom>
        </p:spPr>
      </p:pic>
    </p:spTree>
    <p:extLst>
      <p:ext uri="{BB962C8B-B14F-4D97-AF65-F5344CB8AC3E}">
        <p14:creationId xmlns:p14="http://schemas.microsoft.com/office/powerpoint/2010/main" val="2309709305"/>
      </p:ext>
    </p:extLst>
  </p:cSld>
  <p:clrMapOvr>
    <a:masterClrMapping/>
  </p:clrMapOvr>
  <p:transition advClick="0"/>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26006</TotalTime>
  <Words>1638</Words>
  <Application>Microsoft Office PowerPoint</Application>
  <PresentationFormat>On-screen Show (16:9)</PresentationFormat>
  <Paragraphs>260</Paragraphs>
  <Slides>44</Slides>
  <Notes>26</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44</vt:i4>
      </vt:variant>
    </vt:vector>
  </HeadingPairs>
  <TitlesOfParts>
    <vt:vector size="52" baseType="lpstr">
      <vt:lpstr>Arial</vt:lpstr>
      <vt:lpstr>Calibri</vt:lpstr>
      <vt:lpstr>Courier New</vt:lpstr>
      <vt:lpstr>Futura Bk BT</vt:lpstr>
      <vt:lpstr>Myriad Pro</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IV-PCN-Admin</dc:creator>
  <cp:lastModifiedBy>Gayatri Kaple</cp:lastModifiedBy>
  <cp:revision>345</cp:revision>
  <dcterms:created xsi:type="dcterms:W3CDTF">2014-04-23T09:55:21Z</dcterms:created>
  <dcterms:modified xsi:type="dcterms:W3CDTF">2020-09-10T08:55:25Z</dcterms:modified>
</cp:coreProperties>
</file>